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8" r:id="rId3"/>
    <p:sldId id="267" r:id="rId4"/>
    <p:sldId id="259" r:id="rId5"/>
    <p:sldId id="260" r:id="rId6"/>
    <p:sldId id="261" r:id="rId7"/>
    <p:sldId id="266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157"/>
            <a:ext cx="2356674" cy="6853096"/>
            <a:chOff x="6627813" y="195610"/>
            <a:chExt cx="1952625" cy="5678141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61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5/21/2019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91706" y="274320"/>
            <a:ext cx="9662749" cy="4594501"/>
          </a:xfrm>
        </p:spPr>
        <p:txBody>
          <a:bodyPr>
            <a:normAutofit/>
          </a:bodyPr>
          <a:lstStyle/>
          <a:p>
            <a:pPr algn="ctr"/>
            <a:r>
              <a:rPr lang="ru-RU" altLang="ru-RU" sz="44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WenQuanYi Micro Hei" charset="0"/>
              </a:rPr>
              <a:t>Учебно</a:t>
            </a:r>
            <a:r>
              <a:rPr lang="ru-RU" altLang="ru-RU" sz="4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WenQuanYi Micro Hei" charset="0"/>
              </a:rPr>
              <a:t> – методический комплекс</a:t>
            </a:r>
            <a:br>
              <a:rPr lang="ru-RU" altLang="ru-RU" sz="4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WenQuanYi Micro Hei" charset="0"/>
              </a:rPr>
            </a:br>
            <a:r>
              <a:rPr lang="ru-RU" altLang="ru-RU" sz="4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WenQuanYi Micro Hei" charset="0"/>
              </a:rPr>
              <a:t> </a:t>
            </a:r>
            <a:br>
              <a:rPr lang="ru-RU" altLang="ru-RU" sz="4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WenQuanYi Micro Hei" charset="0"/>
              </a:rPr>
            </a:br>
            <a:r>
              <a:rPr lang="ru-RU" altLang="ru-RU" sz="7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WenQuanYi Micro Hei" charset="0"/>
              </a:rPr>
              <a:t>«Перспективная </a:t>
            </a:r>
            <a:r>
              <a:rPr lang="ru-RU" altLang="ru-RU" sz="7200" b="1" dirty="0">
                <a:solidFill>
                  <a:schemeClr val="tx1"/>
                </a:solidFill>
                <a:latin typeface="Times New Roman" panose="02020603050405020304" pitchFamily="18" charset="0"/>
                <a:cs typeface="WenQuanYi Micro Hei" charset="0"/>
              </a:rPr>
              <a:t>начальная школа</a:t>
            </a:r>
            <a:r>
              <a:rPr lang="ru-RU" altLang="ru-RU" sz="7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WenQuanYi Micro Hei" charset="0"/>
              </a:rPr>
              <a:t>»</a:t>
            </a:r>
            <a:r>
              <a:rPr lang="ru-RU" altLang="ru-RU" sz="23900" b="1" dirty="0">
                <a:latin typeface="Times New Roman" panose="02020603050405020304" pitchFamily="18" charset="0"/>
                <a:cs typeface="WenQuanYi Micro Hei" charset="0"/>
              </a:rPr>
              <a:t/>
            </a:r>
            <a:br>
              <a:rPr lang="ru-RU" altLang="ru-RU" sz="23900" b="1" dirty="0">
                <a:latin typeface="Times New Roman" panose="02020603050405020304" pitchFamily="18" charset="0"/>
                <a:cs typeface="WenQuanYi Micro Hei" charset="0"/>
              </a:rPr>
            </a:br>
            <a:endParaRPr lang="ru-RU" sz="6000" dirty="0"/>
          </a:p>
        </p:txBody>
      </p:sp>
      <p:pic>
        <p:nvPicPr>
          <p:cNvPr id="1026" name="Picture 2" descr="http://khabibra.ucoz.ru/_si/0/2863472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5130" y="4106791"/>
            <a:ext cx="5475899" cy="27512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502829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10389" y="587829"/>
            <a:ext cx="8549640" cy="844732"/>
          </a:xfrm>
          <a:ln w="57150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altLang="ru-RU" sz="4000" b="1" dirty="0">
                <a:solidFill>
                  <a:schemeClr val="tx1"/>
                </a:solidFill>
                <a:latin typeface="Times New Roman" panose="02020603050405020304" pitchFamily="18" charset="0"/>
              </a:rPr>
              <a:t>Основная идея: 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110343" y="2081738"/>
            <a:ext cx="1021515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spcBef>
                <a:spcPts val="1200"/>
              </a:spcBef>
              <a:spcAft>
                <a:spcPts val="1000"/>
              </a:spcAft>
              <a:buSzPct val="45000"/>
              <a:buFont typeface="Wingdings" panose="05000000000000000000" pitchFamily="2" charset="2"/>
              <a:buChar char="ü"/>
            </a:pPr>
            <a:r>
              <a:rPr lang="ru-RU" altLang="ru-RU" sz="3200" dirty="0" smtClean="0">
                <a:latin typeface="Times New Roman" panose="02020603050405020304" pitchFamily="18" charset="0"/>
              </a:rPr>
              <a:t>оптимальное </a:t>
            </a:r>
            <a:r>
              <a:rPr lang="ru-RU" altLang="ru-RU" sz="3200" dirty="0">
                <a:latin typeface="Times New Roman" panose="02020603050405020304" pitchFamily="18" charset="0"/>
              </a:rPr>
              <a:t>развитие каждого ребенка на основе педагогической поддержки его индивидуальности (возраста, способностей, интересов, склонностей, развития) в условиях специально организованной учебной деятельности, где ученик выступает то в роли обучаемого, то в роли обучающего, то в роли организатора учебной ситуации.</a:t>
            </a:r>
            <a:endParaRPr lang="ru-RU" altLang="ru-RU" sz="3200" dirty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84278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10389" y="587829"/>
            <a:ext cx="8549640" cy="844732"/>
          </a:xfrm>
          <a:ln w="57150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altLang="ru-RU" sz="4000" b="1" dirty="0">
                <a:solidFill>
                  <a:schemeClr val="tx1"/>
                </a:solidFill>
                <a:latin typeface="Times New Roman" panose="02020603050405020304" pitchFamily="18" charset="0"/>
              </a:rPr>
              <a:t>Основные принципы: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718456" y="1938046"/>
            <a:ext cx="10985863" cy="46679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spcBef>
                <a:spcPts val="1200"/>
              </a:spcBef>
              <a:spcAft>
                <a:spcPts val="1000"/>
              </a:spcAft>
              <a:buSzPct val="45000"/>
              <a:buFont typeface="Wingdings" panose="05000000000000000000" pitchFamily="2" charset="2"/>
              <a:buChar char="ü"/>
            </a:pPr>
            <a:r>
              <a:rPr lang="ru-RU" altLang="ru-RU" sz="3200" dirty="0">
                <a:latin typeface="Times New Roman" panose="02020603050405020304" pitchFamily="18" charset="0"/>
              </a:rPr>
              <a:t>Принцип непрерывного общего развития каждого ребенка. </a:t>
            </a:r>
          </a:p>
          <a:p>
            <a:pPr marL="285750" indent="-285750" algn="just">
              <a:spcBef>
                <a:spcPts val="1200"/>
              </a:spcBef>
              <a:spcAft>
                <a:spcPts val="1000"/>
              </a:spcAft>
              <a:buSzPct val="45000"/>
              <a:buFont typeface="Wingdings" panose="05000000000000000000" pitchFamily="2" charset="2"/>
              <a:buChar char="ü"/>
            </a:pPr>
            <a:r>
              <a:rPr lang="ru-RU" altLang="ru-RU" sz="3200" dirty="0">
                <a:latin typeface="Times New Roman" panose="02020603050405020304" pitchFamily="18" charset="0"/>
              </a:rPr>
              <a:t>Принцип целостности картины мира. </a:t>
            </a:r>
          </a:p>
          <a:p>
            <a:pPr marL="285750" indent="-285750" algn="just">
              <a:spcBef>
                <a:spcPts val="1200"/>
              </a:spcBef>
              <a:spcAft>
                <a:spcPts val="1000"/>
              </a:spcAft>
              <a:buSzPct val="45000"/>
              <a:buFont typeface="Wingdings" panose="05000000000000000000" pitchFamily="2" charset="2"/>
              <a:buChar char="ü"/>
            </a:pPr>
            <a:r>
              <a:rPr lang="ru-RU" altLang="ru-RU" sz="3200" dirty="0">
                <a:latin typeface="Times New Roman" panose="02020603050405020304" pitchFamily="18" charset="0"/>
              </a:rPr>
              <a:t>Принцип учета индивидуальных возможностей и способностей школьников. </a:t>
            </a:r>
          </a:p>
          <a:p>
            <a:pPr marL="285750" indent="-285750" algn="just">
              <a:spcBef>
                <a:spcPts val="1200"/>
              </a:spcBef>
              <a:spcAft>
                <a:spcPts val="1000"/>
              </a:spcAft>
              <a:buSzPct val="45000"/>
              <a:buFont typeface="Wingdings" panose="05000000000000000000" pitchFamily="2" charset="2"/>
              <a:buChar char="ü"/>
            </a:pPr>
            <a:r>
              <a:rPr lang="ru-RU" altLang="ru-RU" sz="3200" dirty="0">
                <a:latin typeface="Times New Roman" panose="02020603050405020304" pitchFamily="18" charset="0"/>
              </a:rPr>
              <a:t>Принципы прочности и наглядности. </a:t>
            </a:r>
          </a:p>
          <a:p>
            <a:pPr marL="285750" indent="-285750" algn="just">
              <a:spcBef>
                <a:spcPts val="1200"/>
              </a:spcBef>
              <a:spcAft>
                <a:spcPts val="1000"/>
              </a:spcAft>
              <a:buSzPct val="45000"/>
              <a:buFont typeface="Wingdings" panose="05000000000000000000" pitchFamily="2" charset="2"/>
              <a:buChar char="ü"/>
            </a:pPr>
            <a:r>
              <a:rPr lang="ru-RU" altLang="ru-RU" sz="3200" dirty="0">
                <a:latin typeface="Times New Roman" panose="02020603050405020304" pitchFamily="18" charset="0"/>
              </a:rPr>
              <a:t>Принцип охраны и укрепления психического и физического здоровья детей. </a:t>
            </a:r>
          </a:p>
        </p:txBody>
      </p:sp>
    </p:spTree>
    <p:extLst>
      <p:ext uri="{BB962C8B-B14F-4D97-AF65-F5344CB8AC3E}">
        <p14:creationId xmlns:p14="http://schemas.microsoft.com/office/powerpoint/2010/main" val="19137207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10389" y="587829"/>
            <a:ext cx="8549640" cy="844732"/>
          </a:xfrm>
          <a:ln w="57150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altLang="ru-RU" sz="4000" b="1" dirty="0">
                <a:solidFill>
                  <a:schemeClr val="tx1"/>
                </a:solidFill>
                <a:latin typeface="Times New Roman" panose="02020603050405020304" pitchFamily="18" charset="0"/>
              </a:rPr>
              <a:t>Включает в себя: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103119" y="1625798"/>
            <a:ext cx="9614264" cy="52322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spcBef>
                <a:spcPts val="1200"/>
              </a:spcBef>
              <a:spcAft>
                <a:spcPts val="1000"/>
              </a:spcAft>
              <a:buSzPct val="45000"/>
              <a:buFont typeface="Wingdings" panose="05000000000000000000" pitchFamily="2" charset="2"/>
              <a:buChar char="ü"/>
            </a:pPr>
            <a:r>
              <a:rPr lang="ru-RU" altLang="ru-RU" sz="2800" dirty="0">
                <a:latin typeface="Times New Roman" panose="02020603050405020304" pitchFamily="18" charset="0"/>
              </a:rPr>
              <a:t>Азбука – Н.Г. </a:t>
            </a:r>
            <a:r>
              <a:rPr lang="ru-RU" altLang="ru-RU" sz="2800" dirty="0" err="1">
                <a:latin typeface="Times New Roman" panose="02020603050405020304" pitchFamily="18" charset="0"/>
              </a:rPr>
              <a:t>Агаркова</a:t>
            </a:r>
            <a:r>
              <a:rPr lang="ru-RU" altLang="ru-RU" sz="2800" dirty="0">
                <a:latin typeface="Times New Roman" panose="02020603050405020304" pitchFamily="18" charset="0"/>
              </a:rPr>
              <a:t>, Ю.А. </a:t>
            </a:r>
            <a:r>
              <a:rPr lang="ru-RU" altLang="ru-RU" sz="2800" dirty="0" err="1" smtClean="0">
                <a:latin typeface="Times New Roman" panose="02020603050405020304" pitchFamily="18" charset="0"/>
              </a:rPr>
              <a:t>Агарков</a:t>
            </a:r>
            <a:endParaRPr lang="ru-RU" altLang="ru-RU" sz="2800" dirty="0" smtClean="0">
              <a:latin typeface="Times New Roman" panose="02020603050405020304" pitchFamily="18" charset="0"/>
            </a:endParaRPr>
          </a:p>
          <a:p>
            <a:pPr marL="285750" indent="-285750" algn="just">
              <a:spcBef>
                <a:spcPts val="1200"/>
              </a:spcBef>
              <a:spcAft>
                <a:spcPts val="1000"/>
              </a:spcAft>
              <a:buSzPct val="45000"/>
              <a:buFont typeface="Wingdings" panose="05000000000000000000" pitchFamily="2" charset="2"/>
              <a:buChar char="ü"/>
            </a:pPr>
            <a:r>
              <a:rPr lang="ru-RU" altLang="ru-RU" sz="2800" dirty="0" smtClean="0">
                <a:latin typeface="Times New Roman" panose="02020603050405020304" pitchFamily="18" charset="0"/>
              </a:rPr>
              <a:t>Русский </a:t>
            </a:r>
            <a:r>
              <a:rPr lang="ru-RU" altLang="ru-RU" sz="2800" dirty="0">
                <a:latin typeface="Times New Roman" panose="02020603050405020304" pitchFamily="18" charset="0"/>
              </a:rPr>
              <a:t>язык – </a:t>
            </a:r>
            <a:r>
              <a:rPr lang="ru-RU" altLang="ru-RU" sz="2800" dirty="0" err="1">
                <a:latin typeface="Times New Roman" panose="02020603050405020304" pitchFamily="18" charset="0"/>
              </a:rPr>
              <a:t>Каленчук</a:t>
            </a:r>
            <a:r>
              <a:rPr lang="ru-RU" altLang="ru-RU" sz="2800" dirty="0">
                <a:latin typeface="Times New Roman" panose="02020603050405020304" pitchFamily="18" charset="0"/>
              </a:rPr>
              <a:t> М.Л., </a:t>
            </a:r>
            <a:r>
              <a:rPr lang="ru-RU" altLang="ru-RU" sz="2800" dirty="0" err="1">
                <a:latin typeface="Times New Roman" panose="02020603050405020304" pitchFamily="18" charset="0"/>
              </a:rPr>
              <a:t>Чуракова</a:t>
            </a:r>
            <a:r>
              <a:rPr lang="ru-RU" altLang="ru-RU" sz="2800" dirty="0">
                <a:latin typeface="Times New Roman" panose="02020603050405020304" pitchFamily="18" charset="0"/>
              </a:rPr>
              <a:t> Н.А., </a:t>
            </a:r>
            <a:r>
              <a:rPr lang="ru-RU" altLang="ru-RU" sz="2800" dirty="0" err="1" smtClean="0">
                <a:latin typeface="Times New Roman" panose="02020603050405020304" pitchFamily="18" charset="0"/>
              </a:rPr>
              <a:t>Байкова</a:t>
            </a:r>
            <a:r>
              <a:rPr lang="ru-RU" altLang="ru-RU" sz="2800" dirty="0" smtClean="0">
                <a:latin typeface="Times New Roman" panose="02020603050405020304" pitchFamily="18" charset="0"/>
              </a:rPr>
              <a:t>.</a:t>
            </a:r>
          </a:p>
          <a:p>
            <a:pPr marL="285750" indent="-285750" algn="just">
              <a:spcBef>
                <a:spcPts val="1200"/>
              </a:spcBef>
              <a:spcAft>
                <a:spcPts val="1000"/>
              </a:spcAft>
              <a:buSzPct val="45000"/>
              <a:buFont typeface="Wingdings" panose="05000000000000000000" pitchFamily="2" charset="2"/>
              <a:buChar char="ü"/>
            </a:pPr>
            <a:r>
              <a:rPr lang="ru-RU" altLang="ru-RU" sz="2800" dirty="0" smtClean="0">
                <a:latin typeface="Times New Roman" panose="02020603050405020304" pitchFamily="18" charset="0"/>
              </a:rPr>
              <a:t>Литературное </a:t>
            </a:r>
            <a:r>
              <a:rPr lang="ru-RU" altLang="ru-RU" sz="2800" dirty="0">
                <a:latin typeface="Times New Roman" panose="02020603050405020304" pitchFamily="18" charset="0"/>
              </a:rPr>
              <a:t>чтение – </a:t>
            </a:r>
            <a:r>
              <a:rPr lang="ru-RU" altLang="ru-RU" sz="2800" dirty="0" err="1">
                <a:latin typeface="Times New Roman" panose="02020603050405020304" pitchFamily="18" charset="0"/>
              </a:rPr>
              <a:t>Чуракова</a:t>
            </a:r>
            <a:r>
              <a:rPr lang="ru-RU" altLang="ru-RU" sz="2800" dirty="0">
                <a:latin typeface="Times New Roman" panose="02020603050405020304" pitchFamily="18" charset="0"/>
              </a:rPr>
              <a:t> Н.А.,  </a:t>
            </a:r>
            <a:r>
              <a:rPr lang="ru-RU" altLang="ru-RU" sz="2800" dirty="0" err="1">
                <a:latin typeface="Times New Roman" panose="02020603050405020304" pitchFamily="18" charset="0"/>
              </a:rPr>
              <a:t>Малаховская</a:t>
            </a:r>
            <a:r>
              <a:rPr lang="ru-RU" altLang="ru-RU" sz="2800" dirty="0">
                <a:latin typeface="Times New Roman" panose="02020603050405020304" pitchFamily="18" charset="0"/>
              </a:rPr>
              <a:t> </a:t>
            </a:r>
            <a:r>
              <a:rPr lang="ru-RU" altLang="ru-RU" sz="2800" dirty="0" smtClean="0">
                <a:latin typeface="Times New Roman" panose="02020603050405020304" pitchFamily="18" charset="0"/>
              </a:rPr>
              <a:t>О.В.</a:t>
            </a:r>
          </a:p>
          <a:p>
            <a:pPr marL="285750" indent="-285750" algn="just">
              <a:spcBef>
                <a:spcPts val="1200"/>
              </a:spcBef>
              <a:spcAft>
                <a:spcPts val="1000"/>
              </a:spcAft>
              <a:buSzPct val="45000"/>
              <a:buFont typeface="Wingdings" panose="05000000000000000000" pitchFamily="2" charset="2"/>
              <a:buChar char="ü"/>
            </a:pPr>
            <a:r>
              <a:rPr lang="ru-RU" altLang="ru-RU" sz="2800" dirty="0" smtClean="0">
                <a:latin typeface="Times New Roman" panose="02020603050405020304" pitchFamily="18" charset="0"/>
              </a:rPr>
              <a:t>Математика </a:t>
            </a:r>
            <a:r>
              <a:rPr lang="ru-RU" altLang="ru-RU" sz="2800" dirty="0">
                <a:latin typeface="Times New Roman" panose="02020603050405020304" pitchFamily="18" charset="0"/>
              </a:rPr>
              <a:t>–А.Л. Чекин, О.А. Захарова, Е.П. </a:t>
            </a:r>
            <a:r>
              <a:rPr lang="ru-RU" altLang="ru-RU" sz="2800" dirty="0" smtClean="0">
                <a:latin typeface="Times New Roman" panose="02020603050405020304" pitchFamily="18" charset="0"/>
              </a:rPr>
              <a:t>Юдина.</a:t>
            </a:r>
          </a:p>
          <a:p>
            <a:pPr marL="285750" indent="-285750" algn="just">
              <a:spcBef>
                <a:spcPts val="1200"/>
              </a:spcBef>
              <a:spcAft>
                <a:spcPts val="1000"/>
              </a:spcAft>
              <a:buSzPct val="45000"/>
              <a:buFont typeface="Wingdings" panose="05000000000000000000" pitchFamily="2" charset="2"/>
              <a:buChar char="ü"/>
            </a:pPr>
            <a:r>
              <a:rPr lang="ru-RU" altLang="ru-RU" sz="2800" dirty="0" smtClean="0">
                <a:latin typeface="Times New Roman" panose="02020603050405020304" pitchFamily="18" charset="0"/>
              </a:rPr>
              <a:t>Окружающий </a:t>
            </a:r>
            <a:r>
              <a:rPr lang="ru-RU" altLang="ru-RU" sz="2800" dirty="0">
                <a:latin typeface="Times New Roman" panose="02020603050405020304" pitchFamily="18" charset="0"/>
              </a:rPr>
              <a:t>мир – О.Н. Федотова, Г.В. </a:t>
            </a:r>
            <a:r>
              <a:rPr lang="ru-RU" altLang="ru-RU" sz="2800" dirty="0" err="1">
                <a:latin typeface="Times New Roman" panose="02020603050405020304" pitchFamily="18" charset="0"/>
              </a:rPr>
              <a:t>Трафимова</a:t>
            </a:r>
            <a:r>
              <a:rPr lang="ru-RU" altLang="ru-RU" sz="2800" dirty="0">
                <a:latin typeface="Times New Roman" panose="02020603050405020304" pitchFamily="18" charset="0"/>
              </a:rPr>
              <a:t>, </a:t>
            </a:r>
            <a:r>
              <a:rPr lang="ru-RU" altLang="ru-RU" sz="2800" dirty="0" smtClean="0">
                <a:latin typeface="Times New Roman" panose="02020603050405020304" pitchFamily="18" charset="0"/>
              </a:rPr>
              <a:t>С.А. </a:t>
            </a:r>
            <a:r>
              <a:rPr lang="ru-RU" altLang="ru-RU" sz="2800" dirty="0" err="1" smtClean="0">
                <a:latin typeface="Times New Roman" panose="02020603050405020304" pitchFamily="18" charset="0"/>
              </a:rPr>
              <a:t>Трафимов</a:t>
            </a:r>
            <a:r>
              <a:rPr lang="ru-RU" altLang="ru-RU" sz="2800" dirty="0">
                <a:latin typeface="Times New Roman" panose="02020603050405020304" pitchFamily="18" charset="0"/>
              </a:rPr>
              <a:t>, Л.А. Царева, Л.Г. </a:t>
            </a:r>
            <a:r>
              <a:rPr lang="ru-RU" altLang="ru-RU" sz="2800" dirty="0" err="1" smtClean="0">
                <a:latin typeface="Times New Roman" panose="02020603050405020304" pitchFamily="18" charset="0"/>
              </a:rPr>
              <a:t>Кудрова</a:t>
            </a:r>
            <a:r>
              <a:rPr lang="ru-RU" altLang="ru-RU" sz="2800" dirty="0" smtClean="0">
                <a:latin typeface="Times New Roman" panose="02020603050405020304" pitchFamily="18" charset="0"/>
              </a:rPr>
              <a:t>.</a:t>
            </a:r>
          </a:p>
          <a:p>
            <a:pPr marL="285750" indent="-285750" algn="just">
              <a:spcBef>
                <a:spcPts val="1200"/>
              </a:spcBef>
              <a:spcAft>
                <a:spcPts val="1000"/>
              </a:spcAft>
              <a:buSzPct val="45000"/>
              <a:buFont typeface="Wingdings" panose="05000000000000000000" pitchFamily="2" charset="2"/>
              <a:buChar char="ü"/>
            </a:pPr>
            <a:r>
              <a:rPr lang="ru-RU" altLang="ru-RU" sz="2800" dirty="0" smtClean="0">
                <a:latin typeface="Times New Roman" panose="02020603050405020304" pitchFamily="18" charset="0"/>
              </a:rPr>
              <a:t>Информатика </a:t>
            </a:r>
            <a:r>
              <a:rPr lang="ru-RU" altLang="ru-RU" sz="2800" dirty="0">
                <a:latin typeface="Times New Roman" panose="02020603050405020304" pitchFamily="18" charset="0"/>
              </a:rPr>
              <a:t>– Е.Н. </a:t>
            </a:r>
            <a:r>
              <a:rPr lang="ru-RU" altLang="ru-RU" sz="2800" dirty="0" err="1">
                <a:latin typeface="Times New Roman" panose="02020603050405020304" pitchFamily="18" charset="0"/>
              </a:rPr>
              <a:t>Бененсон</a:t>
            </a:r>
            <a:r>
              <a:rPr lang="ru-RU" altLang="ru-RU" sz="2800" dirty="0">
                <a:latin typeface="Times New Roman" panose="02020603050405020304" pitchFamily="18" charset="0"/>
              </a:rPr>
              <a:t>, А.Г. </a:t>
            </a:r>
            <a:r>
              <a:rPr lang="ru-RU" altLang="ru-RU" sz="2800" dirty="0" smtClean="0">
                <a:latin typeface="Times New Roman" panose="02020603050405020304" pitchFamily="18" charset="0"/>
              </a:rPr>
              <a:t>Паутова.</a:t>
            </a:r>
          </a:p>
          <a:p>
            <a:pPr marL="285750" indent="-285750" algn="just">
              <a:spcBef>
                <a:spcPts val="1200"/>
              </a:spcBef>
              <a:spcAft>
                <a:spcPts val="1000"/>
              </a:spcAft>
              <a:buSzPct val="45000"/>
              <a:buFont typeface="Wingdings" panose="05000000000000000000" pitchFamily="2" charset="2"/>
              <a:buChar char="ü"/>
            </a:pPr>
            <a:r>
              <a:rPr lang="ru-RU" altLang="ru-RU" sz="2800" dirty="0" smtClean="0">
                <a:latin typeface="Times New Roman" panose="02020603050405020304" pitchFamily="18" charset="0"/>
              </a:rPr>
              <a:t>Технология </a:t>
            </a:r>
            <a:r>
              <a:rPr lang="ru-RU" altLang="ru-RU" sz="2800" dirty="0">
                <a:latin typeface="Times New Roman" panose="02020603050405020304" pitchFamily="18" charset="0"/>
              </a:rPr>
              <a:t>– Т.М. Рагозина, А.А. Гринева </a:t>
            </a:r>
            <a:endParaRPr lang="ru-RU" altLang="ru-RU" sz="2800" dirty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73981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49132" y="561702"/>
            <a:ext cx="9271862" cy="836023"/>
          </a:xfrm>
          <a:ln w="57150"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altLang="ru-RU" sz="4000" dirty="0">
                <a:solidFill>
                  <a:schemeClr val="tx1"/>
                </a:solidFill>
                <a:latin typeface="Times New Roman" panose="02020603050405020304" pitchFamily="18" charset="0"/>
              </a:rPr>
              <a:t>Основные особенности: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65760" y="1815737"/>
            <a:ext cx="11181806" cy="46320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14400" lvl="1" indent="-457200" algn="just">
              <a:spcBef>
                <a:spcPts val="1200"/>
              </a:spcBef>
              <a:spcAft>
                <a:spcPts val="1000"/>
              </a:spcAft>
              <a:buSzPct val="45000"/>
              <a:buFont typeface="Wingdings" panose="05000000000000000000" pitchFamily="2" charset="2"/>
              <a:buChar char="ü"/>
            </a:pPr>
            <a:r>
              <a:rPr lang="ru-RU" altLang="ru-RU" sz="3000" dirty="0" smtClean="0">
                <a:latin typeface="Times New Roman" panose="02020603050405020304" pitchFamily="18" charset="0"/>
              </a:rPr>
              <a:t>УМК  </a:t>
            </a:r>
            <a:r>
              <a:rPr lang="ru-RU" altLang="ru-RU" sz="3000" dirty="0">
                <a:latin typeface="Times New Roman" panose="02020603050405020304" pitchFamily="18" charset="0"/>
              </a:rPr>
              <a:t>включает в себя учебник, хрестоматию, тетрадь для самостоятельной работы, методическое пособие для учителя (методиста).</a:t>
            </a:r>
          </a:p>
          <a:p>
            <a:pPr marL="914400" lvl="1" indent="-457200" algn="just">
              <a:spcBef>
                <a:spcPts val="1200"/>
              </a:spcBef>
              <a:spcAft>
                <a:spcPts val="1000"/>
              </a:spcAft>
              <a:buSzPct val="45000"/>
              <a:buFont typeface="Wingdings" panose="05000000000000000000" pitchFamily="2" charset="2"/>
              <a:buChar char="ü"/>
            </a:pPr>
            <a:r>
              <a:rPr lang="ru-RU" altLang="ru-RU" sz="3000" dirty="0" err="1">
                <a:latin typeface="Times New Roman" panose="02020603050405020304" pitchFamily="18" charset="0"/>
              </a:rPr>
              <a:t>Межпредметные</a:t>
            </a:r>
            <a:r>
              <a:rPr lang="ru-RU" altLang="ru-RU" sz="3000" dirty="0">
                <a:latin typeface="Times New Roman" panose="02020603050405020304" pitchFamily="18" charset="0"/>
              </a:rPr>
              <a:t> связи: 2 часть русского языка включает в себя ряд словарей для использования на всех предметах.</a:t>
            </a:r>
          </a:p>
          <a:p>
            <a:pPr marL="914400" lvl="1" indent="-457200" algn="just">
              <a:spcBef>
                <a:spcPts val="1200"/>
              </a:spcBef>
              <a:spcAft>
                <a:spcPts val="1000"/>
              </a:spcAft>
              <a:buSzPct val="45000"/>
              <a:buFont typeface="Wingdings" panose="05000000000000000000" pitchFamily="2" charset="2"/>
              <a:buChar char="ü"/>
            </a:pPr>
            <a:r>
              <a:rPr lang="ru-RU" altLang="ru-RU" sz="3000" dirty="0">
                <a:latin typeface="Times New Roman" panose="02020603050405020304" pitchFamily="18" charset="0"/>
              </a:rPr>
              <a:t>Занятия в форме заседания клуба.</a:t>
            </a:r>
          </a:p>
          <a:p>
            <a:pPr marL="914400" lvl="1" indent="-457200" algn="just">
              <a:spcBef>
                <a:spcPts val="1200"/>
              </a:spcBef>
              <a:spcAft>
                <a:spcPts val="1000"/>
              </a:spcAft>
              <a:buSzPct val="45000"/>
              <a:buFont typeface="Wingdings" panose="05000000000000000000" pitchFamily="2" charset="2"/>
              <a:buChar char="ü"/>
            </a:pPr>
            <a:r>
              <a:rPr lang="ru-RU" altLang="ru-RU" sz="3000" dirty="0">
                <a:latin typeface="Times New Roman" panose="02020603050405020304" pitchFamily="18" charset="0"/>
              </a:rPr>
              <a:t>Задания направленны на самостоятельную деятельность ученика.</a:t>
            </a:r>
          </a:p>
        </p:txBody>
      </p:sp>
    </p:spTree>
    <p:extLst>
      <p:ext uri="{BB962C8B-B14F-4D97-AF65-F5344CB8AC3E}">
        <p14:creationId xmlns:p14="http://schemas.microsoft.com/office/powerpoint/2010/main" val="28106013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70709" y="653142"/>
            <a:ext cx="1118180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just">
              <a:spcBef>
                <a:spcPts val="1200"/>
              </a:spcBef>
              <a:spcAft>
                <a:spcPts val="1000"/>
              </a:spcAft>
              <a:buSzPct val="45000"/>
            </a:pPr>
            <a:r>
              <a:rPr lang="ru-RU" altLang="ru-RU" sz="3200" dirty="0" smtClean="0">
                <a:latin typeface="Times New Roman" panose="02020603050405020304" pitchFamily="18" charset="0"/>
              </a:rPr>
              <a:t>    </a:t>
            </a:r>
            <a:r>
              <a:rPr lang="ru-RU" altLang="ru-RU" sz="3200" dirty="0">
                <a:latin typeface="Times New Roman" panose="02020603050405020304" pitchFamily="18" charset="0"/>
              </a:rPr>
              <a:t>Учебные пособия УМК «ПНШ» учат ребенка работать со всеми источниками информации: справочниками, словарями, библиотекой, окружающими людьми, компьютером и Интернетом. В них много рисунков, иллюстраций и схем дидактического характера. Все продумано, нет ничего лишнего</a:t>
            </a:r>
          </a:p>
        </p:txBody>
      </p:sp>
      <p:pic>
        <p:nvPicPr>
          <p:cNvPr id="2050" name="Picture 2" descr="http://partizanskoe.ucoz.ru/konferencija/slajd15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398"/>
          <a:stretch/>
        </p:blipFill>
        <p:spPr bwMode="auto">
          <a:xfrm>
            <a:off x="4228012" y="3856885"/>
            <a:ext cx="4267200" cy="27396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724113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 txBox="1">
            <a:spLocks/>
          </p:cNvSpPr>
          <p:nvPr/>
        </p:nvSpPr>
        <p:spPr>
          <a:xfrm>
            <a:off x="224836" y="2220685"/>
            <a:ext cx="4007530" cy="2416630"/>
          </a:xfrm>
          <a:prstGeom prst="rect">
            <a:avLst/>
          </a:prstGeom>
          <a:ln w="57150">
            <a:solidFill>
              <a:schemeClr val="tx1"/>
            </a:solidFill>
          </a:ln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 3" charset="2"/>
              <a:buNone/>
            </a:pPr>
            <a:r>
              <a:rPr lang="ru-RU" altLang="ru-RU" sz="4000" dirty="0" err="1" smtClean="0">
                <a:solidFill>
                  <a:schemeClr val="tx1"/>
                </a:solidFill>
                <a:latin typeface="Times New Roman" panose="02020603050405020304" pitchFamily="18" charset="0"/>
              </a:rPr>
              <a:t>Учебно</a:t>
            </a:r>
            <a:r>
              <a:rPr lang="ru-RU" altLang="ru-RU" sz="4000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 – методический комплект</a:t>
            </a:r>
          </a:p>
          <a:p>
            <a:pPr marL="0" indent="0" algn="ctr">
              <a:buFont typeface="Wingdings 3" charset="2"/>
              <a:buNone/>
            </a:pP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3074" name="Picture 2" descr="https://ds03.infourok.ru/uploads/ex/1353/000249ba-20bb209b/img3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5130" b="7824"/>
          <a:stretch/>
        </p:blipFill>
        <p:spPr bwMode="auto">
          <a:xfrm>
            <a:off x="4431483" y="0"/>
            <a:ext cx="776051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18308791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Wisp">
      <a:dk1>
        <a:sysClr val="windowText" lastClr="000000"/>
      </a:dk1>
      <a:lt1>
        <a:sysClr val="window" lastClr="FFFFFF"/>
      </a:lt1>
      <a:dk2>
        <a:srgbClr val="2E5369"/>
      </a:dk2>
      <a:lt2>
        <a:srgbClr val="CFE2E7"/>
      </a:lt2>
      <a:accent1>
        <a:srgbClr val="353535"/>
      </a:accent1>
      <a:accent2>
        <a:srgbClr val="31B4E6"/>
      </a:accent2>
      <a:accent3>
        <a:srgbClr val="265991"/>
      </a:accent3>
      <a:accent4>
        <a:srgbClr val="7E40CC"/>
      </a:accent4>
      <a:accent5>
        <a:srgbClr val="B927E9"/>
      </a:accent5>
      <a:accent6>
        <a:srgbClr val="E833BF"/>
      </a:accent6>
      <a:hlink>
        <a:srgbClr val="2DA0F1"/>
      </a:hlink>
      <a:folHlink>
        <a:srgbClr val="7ED1E6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4F34B87B-9C7A-41AE-A6CB-48536223DFF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83</TotalTime>
  <Words>285</Words>
  <Application>Microsoft Office PowerPoint</Application>
  <PresentationFormat>Широкоэкранный</PresentationFormat>
  <Paragraphs>24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4" baseType="lpstr">
      <vt:lpstr>Arial</vt:lpstr>
      <vt:lpstr>Century Gothic</vt:lpstr>
      <vt:lpstr>Times New Roman</vt:lpstr>
      <vt:lpstr>WenQuanYi Micro Hei</vt:lpstr>
      <vt:lpstr>Wingdings</vt:lpstr>
      <vt:lpstr>Wingdings 3</vt:lpstr>
      <vt:lpstr>Легкий дым</vt:lpstr>
      <vt:lpstr>Учебно – методический комплекс   «Перспективная начальная школа»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Учебно-методический  комплект   «Школа России»</dc:title>
  <dc:creator>Дарья Боброва</dc:creator>
  <cp:lastModifiedBy>Дарья Боброва</cp:lastModifiedBy>
  <cp:revision>9</cp:revision>
  <dcterms:created xsi:type="dcterms:W3CDTF">2019-05-21T11:09:00Z</dcterms:created>
  <dcterms:modified xsi:type="dcterms:W3CDTF">2019-05-21T13:16:27Z</dcterms:modified>
</cp:coreProperties>
</file>