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0" r:id="rId3"/>
    <p:sldId id="258" r:id="rId4"/>
    <p:sldId id="271" r:id="rId5"/>
    <p:sldId id="272" r:id="rId6"/>
    <p:sldId id="273" r:id="rId7"/>
    <p:sldId id="274" r:id="rId8"/>
    <p:sldId id="275" r:id="rId9"/>
    <p:sldId id="276" r:id="rId10"/>
    <p:sldId id="277" r:id="rId11"/>
    <p:sldId id="278" r:id="rId12"/>
    <p:sldId id="279" r:id="rId13"/>
    <p:sldId id="280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56" y="-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1" name="Овал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77CBC0-36DF-44B1-9794-7823E81DBAF8}" type="datetimeFigureOut">
              <a:rPr lang="ru-RU"/>
              <a:pPr>
                <a:defRPr/>
              </a:pPr>
              <a:t>21.05.2019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EAEAFE-CBE9-4C6E-B51A-2DA98B5DF8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23752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F487EF-2FB0-44AA-B882-F9665070B45A}" type="datetimeFigureOut">
              <a:rPr lang="ru-RU"/>
              <a:pPr>
                <a:defRPr/>
              </a:pPr>
              <a:t>21.05.2019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1B56B5-A7B5-45D3-A632-03F16A99A9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88776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F8F218-41D5-4D23-A8EE-E46E3A3E78BA}" type="datetimeFigureOut">
              <a:rPr lang="ru-RU"/>
              <a:pPr>
                <a:defRPr/>
              </a:pPr>
              <a:t>21.05.2019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F54880-EACA-4BC6-9A7A-0B6221ED80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4077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6104F39-8237-4647-A8A8-99460F7FD746}" type="datetimeFigureOut">
              <a:rPr lang="ru-RU"/>
              <a:pPr>
                <a:defRPr/>
              </a:pPr>
              <a:t>21.05.2019</a:t>
            </a:fld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3B3AA90-CE40-4322-A513-9806F2D42F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2631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4" name="Овал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5" name="Овал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6" name="Овал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D36690-F997-490A-84ED-26375160F732}" type="datetimeFigureOut">
              <a:rPr lang="ru-RU"/>
              <a:pPr>
                <a:defRPr/>
              </a:pPr>
              <a:t>21.05.2019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C578C3-D7D8-4A81-8E67-672DB62A83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77639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87DAB3-1268-4957-989E-DD10540F119F}" type="datetimeFigureOut">
              <a:rPr lang="ru-RU"/>
              <a:pPr>
                <a:defRPr/>
              </a:pPr>
              <a:t>21.05.2019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5F77B5-A35F-4DA6-B54F-08CD902EA0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2895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952B02-26E2-4A1F-ACDD-84DDF0DA2A55}" type="datetimeFigureOut">
              <a:rPr lang="ru-RU"/>
              <a:pPr>
                <a:defRPr/>
              </a:pPr>
              <a:t>21.05.2019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E040B-4C6E-4BCB-8231-84F076A408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1544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681461D-BF91-41CC-81D6-B40B7D7400C6}" type="datetimeFigureOut">
              <a:rPr lang="ru-RU"/>
              <a:pPr>
                <a:defRPr/>
              </a:pPr>
              <a:t>21.05.2019</a:t>
            </a:fld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4350985-3FD4-4C80-9510-EFE19AF2B6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1300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95E8EF-DFB9-4B79-BD7F-0B0C2FAD5249}" type="datetimeFigureOut">
              <a:rPr lang="ru-RU"/>
              <a:pPr>
                <a:defRPr/>
              </a:pPr>
              <a:t>21.05.2019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D5BF72-5E8A-4EA5-B700-6840C7215F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00142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cs typeface="Arial" charset="0"/>
            </a:endParaRPr>
          </a:p>
        </p:txBody>
      </p:sp>
      <p:sp>
        <p:nvSpPr>
          <p:cNvPr id="6" name="Прямая соединительная линия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cs typeface="Arial" charset="0"/>
            </a:endParaRPr>
          </a:p>
        </p:txBody>
      </p:sp>
      <p:sp>
        <p:nvSpPr>
          <p:cNvPr id="7" name="Прямая соединительная линия 17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" name="Прямая соединительная линия 1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Прямая соединительная линия 2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79AF9C1-5DB3-433D-8BFA-58566FB00E0C}" type="datetimeFigureOut">
              <a:rPr lang="ru-RU"/>
              <a:pPr>
                <a:defRPr/>
              </a:pPr>
              <a:t>21.05.2019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EA90866-3E3D-4F49-82A6-165E0D0D6B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56569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Прямая соединительная линия 1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Прямая соединительная линия 1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cs typeface="Arial" charset="0"/>
            </a:endParaRPr>
          </a:p>
        </p:txBody>
      </p:sp>
      <p:sp>
        <p:nvSpPr>
          <p:cNvPr id="11" name="Прямая соединительная линия 23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0AB46B6-16C0-4F2D-B6B6-CA4B08DC647D}" type="datetimeFigureOut">
              <a:rPr lang="ru-RU"/>
              <a:pPr>
                <a:defRPr/>
              </a:pPr>
              <a:t>21.05.2019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19BD981-B18E-4176-A104-47960B96D9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98266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cs typeface="Arial" charset="0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  <a:cs typeface="Arial" charset="0"/>
              </a:defRPr>
            </a:lvl1pPr>
          </a:lstStyle>
          <a:p>
            <a:pPr>
              <a:defRPr/>
            </a:pPr>
            <a:fld id="{6C9CB70A-082B-44A6-AB52-62E23DC88A29}" type="datetimeFigureOut">
              <a:rPr lang="ru-RU"/>
              <a:pPr>
                <a:defRPr/>
              </a:pPr>
              <a:t>21.05.2019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032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34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  <a:cs typeface="Arial" charset="0"/>
              </a:defRPr>
            </a:lvl1pPr>
          </a:lstStyle>
          <a:p>
            <a:pPr>
              <a:defRPr/>
            </a:pPr>
            <a:fld id="{3861D129-A135-4C1C-8015-43923F379B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24" r:id="rId4"/>
    <p:sldLayoutId id="2147483725" r:id="rId5"/>
    <p:sldLayoutId id="2147483732" r:id="rId6"/>
    <p:sldLayoutId id="2147483726" r:id="rId7"/>
    <p:sldLayoutId id="2147483733" r:id="rId8"/>
    <p:sldLayoutId id="2147483734" r:id="rId9"/>
    <p:sldLayoutId id="2147483727" r:id="rId10"/>
    <p:sldLayoutId id="214748372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8000" y="476250"/>
            <a:ext cx="8636000" cy="3600450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Учебно-методический комплекс </a:t>
            </a:r>
            <a:br>
              <a:rPr lang="ru-RU" sz="4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«Школа России»</a:t>
            </a:r>
            <a:endParaRPr lang="ru-RU" sz="4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913" y="241300"/>
            <a:ext cx="7847012" cy="1417638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Технологии реализуемые в УМК «Школа России»</a:t>
            </a: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0825" y="1600200"/>
            <a:ext cx="8497888" cy="4873625"/>
          </a:xfrm>
        </p:spPr>
        <p:txBody>
          <a:bodyPr>
            <a:normAutofit/>
          </a:bodyPr>
          <a:lstStyle/>
          <a:p>
            <a:pPr marL="274320" indent="-274320" algn="just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проектная и исследовательская деятельность;</a:t>
            </a:r>
          </a:p>
          <a:p>
            <a:pPr marL="274320" indent="-274320" algn="just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технология проблемного обучения (элементы);</a:t>
            </a:r>
          </a:p>
          <a:p>
            <a:pPr marL="274320" indent="-274320" algn="just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информационные (компьютерные) технологии;</a:t>
            </a:r>
          </a:p>
          <a:p>
            <a:pPr marL="274320" indent="-274320" algn="just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игровые технологии;</a:t>
            </a:r>
          </a:p>
          <a:p>
            <a:pPr marL="274320" indent="-274320" algn="just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здоровьесберегающие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технологии.</a:t>
            </a:r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19672" cy="16760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435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002588" cy="4873625"/>
          </a:xfrm>
        </p:spPr>
        <p:txBody>
          <a:bodyPr/>
          <a:lstStyle/>
          <a:p>
            <a:pPr marL="0" indent="0" algn="just" eaLnBrk="1" hangingPunct="1">
              <a:buFont typeface="Wingdings" pitchFamily="2" charset="2"/>
              <a:buNone/>
            </a:pP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Существенной особенностью системы учебников «Школа России» является направленность на формирование у учащихся универсальных учебных действий (УУД) как основы умения учиться, на включение детей в учебную деятельность при изучении всех школьных предметов. 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19672" cy="16760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0263" y="0"/>
            <a:ext cx="8289925" cy="1476375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cap="none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 составе основных универсальных учебных действий выделяют 4 вида:</a:t>
            </a:r>
            <a:r>
              <a:rPr lang="ru-RU" sz="3600" b="1" cap="none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3600" b="1" cap="none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0825" y="1341438"/>
            <a:ext cx="8281988" cy="5327650"/>
          </a:xfrm>
        </p:spPr>
        <p:txBody>
          <a:bodyPr>
            <a:normAutofit fontScale="92500" lnSpcReduction="10000"/>
          </a:bodyPr>
          <a:lstStyle/>
          <a:p>
            <a:pPr marL="274320" indent="-274320" algn="just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Личностные УУД –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направлены на осознание, исследование и принятие жизненных ценностей, позволяют сориентироваться в нравственных нормах и правилах, выработать свою жизненную позицию в отношении мира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just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Регулятивные УУД –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обеспечивают организацию учащимися своей учебной деятельности (целеполагание, планирование, прогнозирование, составление плана, контроль, коррекция, оценка,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саморегуляция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just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Коммуникативные УУД –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обеспечивают социальную компетентность и ориентацию на других людей, умение слушать и вступать в диалог, участвовать в коллективном обсуждении проблем, интегрироваться в группу сверстников и строить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продуктивное сотрудничество со взрослыми и сверстниками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just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Познавательные УУД –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общеучебные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(включая специально – предметные действия), логические (включая знаково – символические), постановку и решение проблем.</a:t>
            </a:r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95704" cy="13407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050" y="30163"/>
            <a:ext cx="5657850" cy="796925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Авторы: </a:t>
            </a:r>
            <a:endParaRPr lang="ru-RU" sz="3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0825" y="765175"/>
            <a:ext cx="8353425" cy="6092825"/>
          </a:xfrm>
        </p:spPr>
        <p:txBody>
          <a:bodyPr>
            <a:noAutofit/>
          </a:bodyPr>
          <a:lstStyle/>
          <a:p>
            <a:pPr marL="274320" indent="-274320" algn="just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Русский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язык.</a:t>
            </a:r>
          </a:p>
          <a:p>
            <a:pPr marL="0" indent="0" algn="just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Азбука.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Авторы: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Горецкий В.Г., Кирюшкин В.А., Виноградская Л.А. и др.</a:t>
            </a:r>
          </a:p>
          <a:p>
            <a:pPr marL="0" indent="0" algn="just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Русский язык.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Авторы: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Канакина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В.П., Горецкий В.Г. </a:t>
            </a:r>
          </a:p>
          <a:p>
            <a:pPr marL="274320" indent="-274320" algn="just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Литературное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чтение.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Авторы: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Климанова Л.Ф., Горецкий В.Г., Голованова М.В. и др.</a:t>
            </a:r>
          </a:p>
          <a:p>
            <a:pPr marL="274320" indent="-274320" algn="just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Математика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Авторы: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Моро М.И., Волкова С.И., Степанова С.В.,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Бантова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М.А., Бельтюкова Г.В.</a:t>
            </a:r>
          </a:p>
          <a:p>
            <a:pPr marL="274320" indent="-274320" algn="just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Информатика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(3-4 классы).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Авторы: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Семенов А.Л., Рудченко Т.А.  </a:t>
            </a:r>
          </a:p>
          <a:p>
            <a:pPr marL="274320" indent="-274320" algn="just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Окружающий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мир.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Автор: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Плешаков А.А.,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Крючкова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Е.А.</a:t>
            </a:r>
          </a:p>
          <a:p>
            <a:pPr marL="274320" indent="-274320" algn="just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Изобразительное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искусство.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Авторы: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Неменская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Л.А.,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Коротеева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Е.И., Горяева Н.А., Питерских А.С. и др. </a:t>
            </a:r>
          </a:p>
          <a:p>
            <a:pPr marL="274320" indent="-274320" algn="just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Музыка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Авторы: Критская Е.Д., Сергеева Г.П.,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Шмагина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Т.С. </a:t>
            </a:r>
          </a:p>
          <a:p>
            <a:pPr marL="274320" indent="-274320" algn="just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Технология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Авторы: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Лутцева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Е.А., Зуева Т.П.</a:t>
            </a:r>
          </a:p>
          <a:p>
            <a:pPr marL="274320" indent="-274320" algn="just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Физическая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культура.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Автор: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Лях В.И.</a:t>
            </a:r>
          </a:p>
          <a:p>
            <a:pPr marL="274320" indent="-274320" algn="just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Физическая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культура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Авторы: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Винер И.А.,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Горбулина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Н.М., Цыганкова О.Д.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219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922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64"/>
          <a:stretch>
            <a:fillRect/>
          </a:stretch>
        </p:blipFill>
        <p:spPr bwMode="auto">
          <a:xfrm>
            <a:off x="468313" y="260350"/>
            <a:ext cx="7689850" cy="5761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ольник 1"/>
          <p:cNvSpPr>
            <a:spLocks noChangeArrowheads="1"/>
          </p:cNvSpPr>
          <p:nvPr/>
        </p:nvSpPr>
        <p:spPr bwMode="auto">
          <a:xfrm>
            <a:off x="250825" y="115888"/>
            <a:ext cx="8424863" cy="267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ru-RU" sz="2800">
                <a:latin typeface="Times New Roman" pitchFamily="18" charset="0"/>
                <a:cs typeface="Times New Roman" pitchFamily="18" charset="0"/>
              </a:rPr>
              <a:t>Система учебников «Школа России» в Федеральном перечне учебников, рекомендуемых к использованию при реализации имеющих государственную аккредитацию образовательных программ начального общего, основного общего, среднего общего образования.</a:t>
            </a:r>
          </a:p>
        </p:txBody>
      </p:sp>
      <p:pic>
        <p:nvPicPr>
          <p:cNvPr id="1024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113" y="2268538"/>
            <a:ext cx="5716587" cy="4589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913" y="260350"/>
            <a:ext cx="7467600" cy="1417638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4000" b="1" cap="none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Главная концептуальная идея программы «Школа России»</a:t>
            </a:r>
            <a:r>
              <a:rPr lang="ru-RU" sz="3200" cap="none" dirty="0">
                <a:solidFill>
                  <a:prstClr val="black"/>
                </a:solidFill>
                <a:latin typeface="Arial" charset="0"/>
                <a:ea typeface="+mn-ea"/>
                <a:cs typeface="Arial" charset="0"/>
              </a:rPr>
              <a:t/>
            </a:r>
            <a:br>
              <a:rPr lang="ru-RU" sz="3200" cap="none" dirty="0">
                <a:solidFill>
                  <a:prstClr val="black"/>
                </a:solidFill>
                <a:latin typeface="Arial" charset="0"/>
                <a:ea typeface="+mn-ea"/>
                <a:cs typeface="Arial" charset="0"/>
              </a:rPr>
            </a:br>
            <a:endParaRPr lang="ru-RU" dirty="0"/>
          </a:p>
        </p:txBody>
      </p:sp>
      <p:sp>
        <p:nvSpPr>
          <p:cNvPr id="11267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931150" cy="4873625"/>
          </a:xfrm>
        </p:spPr>
        <p:txBody>
          <a:bodyPr/>
          <a:lstStyle/>
          <a:p>
            <a:pPr marL="0" indent="0" algn="just" eaLnBrk="1" hangingPunct="1">
              <a:buFont typeface="Wingdings" pitchFamily="2" charset="2"/>
              <a:buNone/>
            </a:pP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Российская школа должна стать школой духовно-нравственного развития и воспитания гражданина нашего Отечества. </a:t>
            </a:r>
          </a:p>
          <a:p>
            <a:pPr marL="0" indent="0" algn="just" eaLnBrk="1" hangingPunct="1">
              <a:buFont typeface="Wingdings" pitchFamily="2" charset="2"/>
              <a:buNone/>
            </a:pP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Ее основа - это современные достижения педагогической теории и практики и лучшие традиции отечественной школы, их исключительная ценность и значимость.</a:t>
            </a:r>
          </a:p>
          <a:p>
            <a:pPr marL="0" indent="0" eaLnBrk="1" hangingPunct="1">
              <a:buFont typeface="Wingdings" pitchFamily="2" charset="2"/>
              <a:buNone/>
            </a:pPr>
            <a:endParaRPr lang="ru-RU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31640" cy="13779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2291" name="Объект 2"/>
          <p:cNvSpPr>
            <a:spLocks noGrp="1"/>
          </p:cNvSpPr>
          <p:nvPr>
            <p:ph sz="quarter" idx="1"/>
          </p:nvPr>
        </p:nvSpPr>
        <p:spPr>
          <a:xfrm>
            <a:off x="323850" y="1676400"/>
            <a:ext cx="8280400" cy="4873625"/>
          </a:xfrm>
        </p:spPr>
        <p:txBody>
          <a:bodyPr/>
          <a:lstStyle/>
          <a:p>
            <a:pPr marL="0" indent="0" algn="just" eaLnBrk="1" hangingPunct="1">
              <a:buFont typeface="Wingdings" pitchFamily="2" charset="2"/>
              <a:buNone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УМК «Школа России» построен на единых для всех учебных предметов основополагающих принципах, имеет полное программно-методическое сопровождение и гарантирует преемственность с дошкольным образованием. Ведущая целевая установка и основные средства ее реализации, заложенные в основу программы «Школа России» направлены на обеспечение современного образования младшего школьника в контексте требований ФГОС.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19672" cy="16760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450" y="0"/>
            <a:ext cx="7467600" cy="1547813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4000" b="1" cap="none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Учебно-методический комплекс «Школа России» сегодня это</a:t>
            </a:r>
            <a:r>
              <a:rPr lang="ru-RU" sz="3200" b="1" cap="none" dirty="0">
                <a:solidFill>
                  <a:prstClr val="black"/>
                </a:solidFill>
                <a:latin typeface="Arial" charset="0"/>
                <a:ea typeface="+mn-ea"/>
                <a:cs typeface="Arial" charset="0"/>
              </a:rPr>
              <a:t/>
            </a:r>
            <a:br>
              <a:rPr lang="ru-RU" sz="3200" b="1" cap="none" dirty="0">
                <a:solidFill>
                  <a:prstClr val="black"/>
                </a:solidFill>
                <a:latin typeface="Arial" charset="0"/>
                <a:ea typeface="+mn-ea"/>
                <a:cs typeface="Arial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002588" cy="4873625"/>
          </a:xfrm>
        </p:spPr>
        <p:txBody>
          <a:bodyPr>
            <a:normAutofit fontScale="92500" lnSpcReduction="10000"/>
          </a:bodyPr>
          <a:lstStyle/>
          <a:p>
            <a:pPr marL="274320" indent="-274320" algn="just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Мощный потенциал для духовно-нравственного развития и воспитания личности гражданина России. </a:t>
            </a:r>
          </a:p>
          <a:p>
            <a:pPr marL="274320" indent="-274320" algn="just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Реальная возможность достижения личностных,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межпредметных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и предметных результатов, соответствующих задачам современного образования. </a:t>
            </a:r>
          </a:p>
          <a:p>
            <a:pPr marL="274320" indent="-274320" algn="just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Эффективное сочетание лучших традиций российского образования и проверенных практиками образовательного процесса инноваций.</a:t>
            </a:r>
          </a:p>
          <a:p>
            <a:pPr marL="274320" indent="-274320" algn="just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Постоянно обновляющаяся, наиболее востребованная и понятная учителю образовательная система для начальной школы.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19672" cy="16760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150" y="188913"/>
            <a:ext cx="5956300" cy="88265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 программы</a:t>
            </a:r>
            <a:b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«Школа России»</a:t>
            </a:r>
            <a:endParaRPr lang="ru-RU" sz="3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39" name="Объект 2"/>
          <p:cNvSpPr>
            <a:spLocks noGrp="1"/>
          </p:cNvSpPr>
          <p:nvPr>
            <p:ph sz="quarter" idx="1"/>
          </p:nvPr>
        </p:nvSpPr>
        <p:spPr>
          <a:xfrm>
            <a:off x="781050" y="1484313"/>
            <a:ext cx="7467600" cy="2549525"/>
          </a:xfrm>
        </p:spPr>
        <p:txBody>
          <a:bodyPr/>
          <a:lstStyle/>
          <a:p>
            <a:pPr marL="0" indent="0" algn="just" eaLnBrk="1" hangingPunct="1">
              <a:buFont typeface="Wingdings" pitchFamily="2" charset="2"/>
              <a:buNone/>
            </a:pP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Воспитание школьников как граждан России. Школа России должна стать школой духовно-нравственного развития.</a:t>
            </a:r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675" y="3613150"/>
            <a:ext cx="4483100" cy="324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19672" cy="16760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250" y="188913"/>
            <a:ext cx="6234113" cy="941387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 программы </a:t>
            </a:r>
            <a:b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«Школа России»:</a:t>
            </a:r>
            <a:endParaRPr lang="ru-RU" sz="3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3" name="Объект 2"/>
          <p:cNvSpPr>
            <a:spLocks noGrp="1"/>
          </p:cNvSpPr>
          <p:nvPr>
            <p:ph sz="quarter" idx="1"/>
          </p:nvPr>
        </p:nvSpPr>
        <p:spPr>
          <a:xfrm>
            <a:off x="323850" y="1412875"/>
            <a:ext cx="8424863" cy="5545138"/>
          </a:xfrm>
        </p:spPr>
        <p:txBody>
          <a:bodyPr/>
          <a:lstStyle/>
          <a:p>
            <a:pPr algn="just" eaLnBrk="1" hangingPunct="1">
              <a:buFont typeface="Wingdings" pitchFamily="2" charset="2"/>
              <a:buChar char="Ø"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развитие у ребенка человеческих качеств, отвечающих представлениям об истинной человечности: доброты, терпимости, ответственности, способности сопереживать, готовности помогать другому;</a:t>
            </a:r>
          </a:p>
          <a:p>
            <a:pPr algn="just" eaLnBrk="1" hangingPunct="1">
              <a:buFont typeface="Wingdings" pitchFamily="2" charset="2"/>
              <a:buChar char="Ø"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обучение ребенка осознанному чтению, письму и счету, правильной речи, привить определенные трудовые и здоровьесберегающие навыки, обучить основам безопасной жизнедеятельности</a:t>
            </a:r>
          </a:p>
          <a:p>
            <a:pPr algn="just" eaLnBrk="1" hangingPunct="1">
              <a:buFont typeface="Wingdings" pitchFamily="2" charset="2"/>
              <a:buChar char="Ø"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формирование естественной мотивации учения</a:t>
            </a:r>
          </a:p>
          <a:p>
            <a:pPr eaLnBrk="1" hangingPunct="1">
              <a:buFont typeface="Wingdings" pitchFamily="2" charset="2"/>
              <a:buChar char="Ø"/>
            </a:pPr>
            <a:endParaRPr lang="ru-RU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19672" cy="16760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350" y="115888"/>
            <a:ext cx="7499350" cy="1296987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Принципы УМК </a:t>
            </a:r>
            <a:b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«Школа России»</a:t>
            </a:r>
            <a:endParaRPr lang="ru-RU" sz="3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075613" cy="4873625"/>
          </a:xfrm>
        </p:spPr>
        <p:txBody>
          <a:bodyPr>
            <a:normAutofit/>
          </a:bodyPr>
          <a:lstStyle/>
          <a:p>
            <a:pPr marL="274320" indent="-274320" algn="just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приоритет воспитания в образовательном процессе;</a:t>
            </a:r>
          </a:p>
          <a:p>
            <a:pPr marL="274320" indent="-274320" algn="just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личностно-ориентированный и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деятельностный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характер обучения;</a:t>
            </a:r>
          </a:p>
          <a:p>
            <a:pPr marL="274320" indent="-274320" algn="just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сочетание инновационных подходов с традициями отечественного образования.</a:t>
            </a:r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19672" cy="16760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158</TotalTime>
  <Words>641</Words>
  <Application>Microsoft Office PowerPoint</Application>
  <PresentationFormat>Экран (4:3)</PresentationFormat>
  <Paragraphs>46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Calibri</vt:lpstr>
      <vt:lpstr>Arial</vt:lpstr>
      <vt:lpstr>Century Schoolbook</vt:lpstr>
      <vt:lpstr>Wingdings</vt:lpstr>
      <vt:lpstr>Wingdings 2</vt:lpstr>
      <vt:lpstr>Times New Roman</vt:lpstr>
      <vt:lpstr>Эркер</vt:lpstr>
      <vt:lpstr>Учебно-методический комплекс  «Школа России»</vt:lpstr>
      <vt:lpstr>Презентация PowerPoint</vt:lpstr>
      <vt:lpstr>Презентация PowerPoint</vt:lpstr>
      <vt:lpstr>Главная концептуальная идея программы «Школа России» </vt:lpstr>
      <vt:lpstr>Презентация PowerPoint</vt:lpstr>
      <vt:lpstr>Учебно-методический комплекс «Школа России» сегодня это </vt:lpstr>
      <vt:lpstr>Цель программы «Школа России»</vt:lpstr>
      <vt:lpstr>Задачи программы  «Школа России»:</vt:lpstr>
      <vt:lpstr>Принципы УМК  «Школа России»</vt:lpstr>
      <vt:lpstr>Технологии реализуемые в УМК «Школа России» </vt:lpstr>
      <vt:lpstr>Презентация PowerPoint</vt:lpstr>
      <vt:lpstr>В составе основных универсальных учебных действий выделяют 4 вида: </vt:lpstr>
      <vt:lpstr>Авторы: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Денис</dc:creator>
  <cp:lastModifiedBy>Пользователь Windows</cp:lastModifiedBy>
  <cp:revision>31</cp:revision>
  <dcterms:created xsi:type="dcterms:W3CDTF">2018-01-22T05:52:01Z</dcterms:created>
  <dcterms:modified xsi:type="dcterms:W3CDTF">2019-05-21T14:47:26Z</dcterms:modified>
</cp:coreProperties>
</file>