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2781" y="1632857"/>
            <a:ext cx="9662749" cy="4594501"/>
          </a:xfrm>
        </p:spPr>
        <p:txBody>
          <a:bodyPr>
            <a:normAutofit/>
          </a:bodyPr>
          <a:lstStyle/>
          <a:p>
            <a:pPr algn="ctr"/>
            <a:r>
              <a:rPr lang="ru-RU" alt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  <a:t>Учебно-методический </a:t>
            </a:r>
            <a:r>
              <a:rPr lang="ru-RU" alt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  <a:t/>
            </a:r>
            <a:br>
              <a:rPr lang="ru-RU" alt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</a:br>
            <a:r>
              <a:rPr lang="ru-RU" alt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  <a:t>комплект</a:t>
            </a:r>
            <a:br>
              <a:rPr lang="ru-RU" alt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</a:br>
            <a:r>
              <a:rPr lang="ru-RU" alt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  <a:t> </a:t>
            </a:r>
            <a:r>
              <a:rPr lang="ru-RU" altLang="ru-RU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  <a:t/>
            </a:r>
            <a:br>
              <a:rPr lang="ru-RU" altLang="ru-RU" sz="6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</a:br>
            <a:r>
              <a:rPr lang="ru-RU" altLang="ru-RU" sz="9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  <a:t>«</a:t>
            </a:r>
            <a:r>
              <a:rPr lang="ru-RU" altLang="ru-RU" sz="9600" b="1" dirty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  <a:t>Школа России»</a:t>
            </a:r>
            <a:r>
              <a:rPr lang="ru-RU" altLang="ru-RU" sz="9600" b="1" dirty="0">
                <a:latin typeface="Times New Roman" panose="02020603050405020304" pitchFamily="18" charset="0"/>
                <a:cs typeface="WenQuanYi Micro Hei" charset="0"/>
              </a:rPr>
              <a:t/>
            </a:r>
            <a:br>
              <a:rPr lang="ru-RU" altLang="ru-RU" sz="9600" b="1" dirty="0">
                <a:latin typeface="Times New Roman" panose="02020603050405020304" pitchFamily="18" charset="0"/>
                <a:cs typeface="WenQuanYi Micro Hei" charset="0"/>
              </a:rPr>
            </a:br>
            <a:endParaRPr lang="ru-RU" sz="6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3794" y="0"/>
            <a:ext cx="1389018" cy="1741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02829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0756" y="548639"/>
            <a:ext cx="9271862" cy="822962"/>
          </a:xfrm>
          <a:ln w="571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Особенности </a:t>
            </a:r>
            <a: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</a:rPr>
              <a:t>УМК :</a:t>
            </a:r>
          </a:p>
          <a:p>
            <a:pPr marL="0" indent="0" algn="ctr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2698" y="1645920"/>
            <a:ext cx="11325498" cy="4806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200" u="sng" dirty="0" smtClean="0">
                <a:latin typeface="Times New Roman" panose="02020603050405020304" pitchFamily="18" charset="0"/>
              </a:rPr>
              <a:t>Все </a:t>
            </a:r>
            <a:r>
              <a:rPr lang="ru-RU" altLang="ru-RU" sz="3200" u="sng" dirty="0">
                <a:latin typeface="Times New Roman" panose="02020603050405020304" pitchFamily="18" charset="0"/>
              </a:rPr>
              <a:t>учебники имеют законченные линии</a:t>
            </a:r>
            <a:r>
              <a:rPr lang="ru-RU" altLang="ru-RU" sz="3200" dirty="0">
                <a:latin typeface="Times New Roman" panose="02020603050405020304" pitchFamily="18" charset="0"/>
              </a:rPr>
              <a:t> с 1 по 4 класс, а также развернутое учебно-методическое сопровождение в виде рабочих тетрадей, дидактических материалов, проверочных работ, поурочных разработок, книг для чтения и других пособий. Группах.</a:t>
            </a:r>
          </a:p>
          <a:p>
            <a:pPr marL="914400" lvl="1" indent="-45720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200" u="sng" dirty="0">
                <a:latin typeface="Times New Roman" panose="02020603050405020304" pitchFamily="18" charset="0"/>
              </a:rPr>
              <a:t>В учебниках есть </a:t>
            </a:r>
            <a:r>
              <a:rPr lang="ru-RU" altLang="ru-RU" sz="3200" u="sng" dirty="0" smtClean="0">
                <a:latin typeface="Times New Roman" panose="02020603050405020304" pitchFamily="18" charset="0"/>
              </a:rPr>
              <a:t>рубрики: </a:t>
            </a:r>
            <a:r>
              <a:rPr lang="ru-RU" altLang="ru-RU" sz="3200" dirty="0">
                <a:latin typeface="Times New Roman" panose="02020603050405020304" pitchFamily="18" charset="0"/>
              </a:rPr>
              <a:t>«Наши проекты», «Странички для любознательных», «Выскажи свое мнение», «Готовимся к олимпиаде», «Что мы узнали и чему научились», «Проверим себя и оценим свои достижения»</a:t>
            </a:r>
          </a:p>
        </p:txBody>
      </p:sp>
    </p:spTree>
    <p:extLst>
      <p:ext uri="{BB962C8B-B14F-4D97-AF65-F5344CB8AC3E}">
        <p14:creationId xmlns:p14="http://schemas.microsoft.com/office/powerpoint/2010/main" val="1087906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/>
          <a:srcRect l="13572" r="4190"/>
          <a:stretch/>
        </p:blipFill>
        <p:spPr>
          <a:xfrm>
            <a:off x="4672148" y="0"/>
            <a:ext cx="7519852" cy="6858000"/>
          </a:xfrm>
          <a:prstGeom prst="rect">
            <a:avLst/>
          </a:prstGeom>
        </p:spPr>
      </p:pic>
      <p:sp>
        <p:nvSpPr>
          <p:cNvPr id="3" name="Объект 2"/>
          <p:cNvSpPr txBox="1">
            <a:spLocks/>
          </p:cNvSpPr>
          <p:nvPr/>
        </p:nvSpPr>
        <p:spPr>
          <a:xfrm>
            <a:off x="224836" y="2220685"/>
            <a:ext cx="4321038" cy="241663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ru-RU" alt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Учебно</a:t>
            </a: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– методический комплект</a:t>
            </a:r>
          </a:p>
          <a:p>
            <a:pPr marL="0" indent="0" algn="ctr">
              <a:buFont typeface="Wingdings 3" charset="2"/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308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378" y="477509"/>
            <a:ext cx="8911687" cy="93690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400" b="1" i="1" dirty="0">
                <a:solidFill>
                  <a:schemeClr val="tx1"/>
                </a:solidFill>
                <a:latin typeface="Times New Roman" panose="02020603050405020304" pitchFamily="18" charset="0"/>
              </a:rPr>
              <a:t>«Школа </a:t>
            </a:r>
            <a:r>
              <a:rPr lang="ru-RU" altLang="ru-RU" sz="4400" b="1" i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России» </a:t>
            </a:r>
            <a:r>
              <a:rPr lang="ru-RU" altLang="ru-RU" b="1" i="1" dirty="0">
                <a:latin typeface="Times New Roman" panose="02020603050405020304" pitchFamily="18" charset="0"/>
              </a:rPr>
              <a:t/>
            </a:r>
            <a:br>
              <a:rPr lang="ru-RU" altLang="ru-RU" b="1" i="1" dirty="0">
                <a:latin typeface="Times New Roman" panose="02020603050405020304" pitchFamily="18" charset="0"/>
              </a:rPr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2378" y="3696788"/>
            <a:ext cx="10173199" cy="2952206"/>
          </a:xfrm>
        </p:spPr>
        <p:txBody>
          <a:bodyPr>
            <a:noAutofit/>
          </a:bodyPr>
          <a:lstStyle/>
          <a:p>
            <a:pPr algn="just">
              <a:spcBef>
                <a:spcPts val="1200"/>
              </a:spcBef>
              <a:spcAft>
                <a:spcPts val="1000"/>
              </a:spcAft>
            </a:pPr>
            <a:r>
              <a:rPr lang="ru-RU" altLang="ru-RU" sz="2800" u="sng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Концепция </a:t>
            </a:r>
            <a:r>
              <a:rPr lang="ru-RU" altLang="ru-RU" sz="2800" u="sng" dirty="0">
                <a:solidFill>
                  <a:schemeClr val="tx1"/>
                </a:solidFill>
                <a:latin typeface="Times New Roman" panose="02020603050405020304" pitchFamily="18" charset="0"/>
              </a:rPr>
              <a:t>УМК «Школа России»</a:t>
            </a:r>
            <a:r>
              <a:rPr lang="ru-RU" altLang="ru-RU" sz="28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 </a:t>
            </a:r>
            <a:r>
              <a:rPr lang="ru-RU" altLang="ru-RU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разработана в соответствии с требованиями Федерального государственного образовательного стандарта начального общего образования (ФГОС НОО).</a:t>
            </a:r>
          </a:p>
          <a:p>
            <a:pPr>
              <a:spcBef>
                <a:spcPts val="1200"/>
              </a:spcBef>
              <a:spcAft>
                <a:spcPts val="1000"/>
              </a:spcAft>
            </a:pPr>
            <a:r>
              <a:rPr lang="ru-RU" altLang="ru-RU" sz="2800" u="sng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Один </a:t>
            </a:r>
            <a:r>
              <a:rPr lang="ru-RU" altLang="ru-RU" sz="2800" u="sng" dirty="0">
                <a:solidFill>
                  <a:schemeClr val="tx1"/>
                </a:solidFill>
                <a:latin typeface="Times New Roman" panose="02020603050405020304" pitchFamily="18" charset="0"/>
              </a:rPr>
              <a:t>из самых востребованных</a:t>
            </a:r>
            <a:r>
              <a:rPr lang="ru-RU" altLang="ru-RU" sz="2800" dirty="0">
                <a:solidFill>
                  <a:schemeClr val="tx1"/>
                </a:solidFill>
                <a:latin typeface="Times New Roman" panose="02020603050405020304" pitchFamily="18" charset="0"/>
              </a:rPr>
              <a:t> учебно-методический комплект для 4-летней начальной школы.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161621" y="1414411"/>
            <a:ext cx="10173199" cy="1694548"/>
          </a:xfrm>
          <a:prstGeom prst="rect">
            <a:avLst/>
          </a:prstGeom>
          <a:ln w="57150">
            <a:solidFill>
              <a:schemeClr val="accent1">
                <a:lumMod val="50000"/>
              </a:schemeClr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spcAft>
                <a:spcPts val="1000"/>
              </a:spcAft>
              <a:buFont typeface="Wingdings 3" charset="2"/>
              <a:buNone/>
            </a:pPr>
            <a:r>
              <a:rPr lang="ru-RU" alt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Авторский коллектив программы:</a:t>
            </a: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В.Г. Горецкий, М.И. Моро, А.А. Плешаков, В.П. </a:t>
            </a:r>
            <a:r>
              <a:rPr lang="ru-RU" alt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Канакина</a:t>
            </a: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, Л.М. Зеленина, Л.Ф. Климанова и др.</a:t>
            </a:r>
          </a:p>
        </p:txBody>
      </p:sp>
    </p:spTree>
    <p:extLst>
      <p:ext uri="{BB962C8B-B14F-4D97-AF65-F5344CB8AC3E}">
        <p14:creationId xmlns:p14="http://schemas.microsoft.com/office/powerpoint/2010/main" val="3512675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0389" y="587829"/>
            <a:ext cx="8549640" cy="844732"/>
          </a:xfrm>
          <a:ln w="571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40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Цели реализации программы: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0343" y="2081738"/>
            <a:ext cx="10215154" cy="2836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200" dirty="0">
                <a:latin typeface="Times New Roman" panose="02020603050405020304" pitchFamily="18" charset="0"/>
              </a:rPr>
              <a:t>Создание условий для развития и воспитания личности младшего школьника в соответствии с требованиями ФГОС начального общего образования; </a:t>
            </a:r>
          </a:p>
          <a:p>
            <a:pPr marL="285750" indent="-28575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200" dirty="0">
                <a:latin typeface="Times New Roman" panose="02020603050405020304" pitchFamily="18" charset="0"/>
              </a:rPr>
              <a:t>Достижение планируемых результатов на основе УМК «Школа России» в соответствии с ФГОС .</a:t>
            </a:r>
            <a:endParaRPr lang="ru-RU" altLang="ru-RU" sz="3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427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0389" y="587829"/>
            <a:ext cx="8549640" cy="844732"/>
          </a:xfrm>
          <a:ln w="571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40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Технологии: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9715" y="1898858"/>
            <a:ext cx="10215154" cy="3683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200" dirty="0">
                <a:latin typeface="Times New Roman" panose="02020603050405020304" pitchFamily="18" charset="0"/>
              </a:rPr>
              <a:t>проектная и исследовательская деятельность;</a:t>
            </a:r>
          </a:p>
          <a:p>
            <a:pPr marL="285750" indent="-285750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200" dirty="0">
                <a:latin typeface="Times New Roman" panose="02020603050405020304" pitchFamily="18" charset="0"/>
              </a:rPr>
              <a:t>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технология проблемного обучения </a:t>
            </a:r>
            <a:r>
              <a:rPr lang="ru-RU" altLang="ru-RU" sz="3200" dirty="0">
                <a:latin typeface="Times New Roman" panose="02020603050405020304" pitchFamily="18" charset="0"/>
              </a:rPr>
              <a:t>(элементы);</a:t>
            </a:r>
          </a:p>
          <a:p>
            <a:pPr marL="285750" indent="-285750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200" dirty="0">
                <a:latin typeface="Times New Roman" panose="02020603050405020304" pitchFamily="18" charset="0"/>
              </a:rPr>
              <a:t> информационные (компьютерные) технологии;</a:t>
            </a:r>
          </a:p>
          <a:p>
            <a:pPr marL="285750" indent="-285750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200" dirty="0">
                <a:latin typeface="Times New Roman" panose="02020603050405020304" pitchFamily="18" charset="0"/>
              </a:rPr>
              <a:t> игровые технологии;</a:t>
            </a:r>
          </a:p>
          <a:p>
            <a:pPr marL="285750" indent="-285750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200" dirty="0">
                <a:latin typeface="Times New Roman" panose="02020603050405020304" pitchFamily="18" charset="0"/>
              </a:rPr>
              <a:t> </a:t>
            </a:r>
            <a:r>
              <a:rPr lang="ru-RU" altLang="ru-RU" sz="3200" dirty="0" err="1">
                <a:latin typeface="Times New Roman" panose="02020603050405020304" pitchFamily="18" charset="0"/>
              </a:rPr>
              <a:t>здоровьесберегающие</a:t>
            </a:r>
            <a:r>
              <a:rPr lang="ru-RU" altLang="ru-RU" sz="3200" dirty="0">
                <a:latin typeface="Times New Roman" panose="02020603050405020304" pitchFamily="18" charset="0"/>
              </a:rPr>
              <a:t> технологии.</a:t>
            </a:r>
          </a:p>
        </p:txBody>
      </p:sp>
    </p:spTree>
    <p:extLst>
      <p:ext uri="{BB962C8B-B14F-4D97-AF65-F5344CB8AC3E}">
        <p14:creationId xmlns:p14="http://schemas.microsoft.com/office/powerpoint/2010/main" val="2807398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3007" y="404948"/>
            <a:ext cx="9271862" cy="1311029"/>
          </a:xfrm>
          <a:ln w="571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Проектная </a:t>
            </a:r>
            <a: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</a:rPr>
              <a:t>и исследовательская деятельность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0080" y="1881051"/>
            <a:ext cx="11181806" cy="4824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ts val="1200"/>
              </a:spcBef>
              <a:spcAft>
                <a:spcPts val="1000"/>
              </a:spcAft>
              <a:buSzPct val="45000"/>
            </a:pPr>
            <a:r>
              <a:rPr lang="ru-RU" altLang="ru-RU" sz="3200" dirty="0" smtClean="0">
                <a:latin typeface="Times New Roman" panose="02020603050405020304" pitchFamily="18" charset="0"/>
              </a:rPr>
              <a:t>    Технология проектного обучения определяется построением образовательного процесса на активной основе, деятельности каждого ученика, его интересов и потребностей.</a:t>
            </a:r>
          </a:p>
          <a:p>
            <a:pPr lvl="1" algn="just">
              <a:spcBef>
                <a:spcPts val="1200"/>
              </a:spcBef>
              <a:spcAft>
                <a:spcPts val="1000"/>
              </a:spcAft>
              <a:buSzPct val="45000"/>
            </a:pPr>
            <a:r>
              <a:rPr lang="ru-RU" altLang="ru-RU" sz="3200" dirty="0" smtClean="0">
                <a:latin typeface="Times New Roman" panose="02020603050405020304" pitchFamily="18" charset="0"/>
              </a:rPr>
              <a:t>    Данная технология реализуется через систему </a:t>
            </a:r>
            <a:r>
              <a:rPr lang="ru-RU" altLang="ru-RU" sz="3200" dirty="0" err="1" smtClean="0">
                <a:latin typeface="Times New Roman" panose="02020603050405020304" pitchFamily="18" charset="0"/>
              </a:rPr>
              <a:t>учебно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 – познавательных методов и приемов, направленную на практическое или теоретическое освоение (познание) действительности учащимися посредством выявления и решения существующих противоречий.</a:t>
            </a:r>
            <a:endParaRPr lang="ru-RU" altLang="ru-RU" sz="3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601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4630" y="535578"/>
            <a:ext cx="9271862" cy="966652"/>
          </a:xfrm>
          <a:ln w="571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Технология </a:t>
            </a:r>
            <a: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</a:rPr>
              <a:t>проблемного обучения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1886" y="1946365"/>
            <a:ext cx="11181806" cy="3821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ts val="1200"/>
              </a:spcBef>
              <a:spcAft>
                <a:spcPts val="1000"/>
              </a:spcAft>
              <a:buSzPct val="45000"/>
            </a:pPr>
            <a:r>
              <a:rPr lang="ru-RU" altLang="ru-RU" sz="3200" dirty="0" smtClean="0">
                <a:latin typeface="Times New Roman" panose="02020603050405020304" pitchFamily="18" charset="0"/>
              </a:rPr>
              <a:t>    В преодолении посильных трудностей у учащихся возникает постоянная потребность в овладении новыми знаниями, новыми способами действий, умениями и навыками.</a:t>
            </a:r>
          </a:p>
          <a:p>
            <a:pPr lvl="1" algn="just">
              <a:spcBef>
                <a:spcPts val="1200"/>
              </a:spcBef>
              <a:spcAft>
                <a:spcPts val="1000"/>
              </a:spcAft>
              <a:buSzPct val="45000"/>
            </a:pPr>
            <a:r>
              <a:rPr lang="ru-RU" altLang="ru-RU" sz="3200" dirty="0" smtClean="0">
                <a:latin typeface="Times New Roman" panose="02020603050405020304" pitchFamily="18" charset="0"/>
              </a:rPr>
              <a:t>    Цель применения технологий проблемного обучения: научить учащихся идти путём самостоятельных находок и открытий.</a:t>
            </a:r>
            <a:endParaRPr lang="ru-RU" altLang="ru-RU" sz="3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2411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4630" y="339632"/>
            <a:ext cx="9271862" cy="1280159"/>
          </a:xfrm>
          <a:ln w="571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Информационные </a:t>
            </a:r>
            <a: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</a:rPr>
              <a:t>(компьютерные) технологии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6389" y="1920239"/>
            <a:ext cx="11181806" cy="4314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ts val="1200"/>
              </a:spcBef>
              <a:spcAft>
                <a:spcPts val="1000"/>
              </a:spcAft>
              <a:buSzPct val="45000"/>
            </a:pPr>
            <a:r>
              <a:rPr lang="ru-RU" altLang="ru-RU" sz="3200" dirty="0" smtClean="0">
                <a:latin typeface="Times New Roman" panose="02020603050405020304" pitchFamily="18" charset="0"/>
              </a:rPr>
              <a:t>   Информационные технологии открывают поистине необозримые возможности в самых разных отраслях профессиональной деятельности, предлагают простые и удобные средства для решения широкого круга задач.</a:t>
            </a:r>
          </a:p>
          <a:p>
            <a:pPr lvl="1" algn="just">
              <a:spcBef>
                <a:spcPts val="1200"/>
              </a:spcBef>
              <a:spcAft>
                <a:spcPts val="1000"/>
              </a:spcAft>
              <a:buSzPct val="45000"/>
            </a:pPr>
            <a:r>
              <a:rPr lang="ru-RU" altLang="ru-RU" sz="3200" dirty="0" smtClean="0">
                <a:latin typeface="Times New Roman" panose="02020603050405020304" pitchFamily="18" charset="0"/>
              </a:rPr>
              <a:t>   Использование компьютера кардинально расширяет возможности учителя в выборе материалов и форм учебной работы, делает уроки яркими и увлекательными, информационно и эмоционально насыщенными.</a:t>
            </a:r>
            <a:endParaRPr lang="ru-RU" altLang="ru-RU" sz="3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065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0756" y="548639"/>
            <a:ext cx="9271862" cy="822962"/>
          </a:xfrm>
          <a:ln w="571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Игровые </a:t>
            </a:r>
            <a: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</a:rPr>
              <a:t>технологии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509" y="2677885"/>
            <a:ext cx="1118180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ts val="1200"/>
              </a:spcBef>
              <a:spcAft>
                <a:spcPts val="1000"/>
              </a:spcAft>
              <a:buSzPct val="45000"/>
            </a:pPr>
            <a:r>
              <a:rPr lang="ru-RU" altLang="ru-RU" sz="3200" dirty="0" smtClean="0">
                <a:latin typeface="Times New Roman" panose="02020603050405020304" pitchFamily="18" charset="0"/>
              </a:rPr>
              <a:t>   Игровая технология строится как целостное образование, охватывающее определенную часть учебного процесса и объединённое общим содержанием, сюжетом, персонажем. В неё включается последовательно игры и упражнения.</a:t>
            </a:r>
            <a:endParaRPr lang="ru-RU" altLang="ru-RU" sz="3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1728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0756" y="548639"/>
            <a:ext cx="9271862" cy="822962"/>
          </a:xfrm>
          <a:ln w="571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alt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Здоровьесберегающие</a:t>
            </a: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</a:rPr>
              <a:t>технологии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8012" y="1959428"/>
            <a:ext cx="11181806" cy="3821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ts val="1200"/>
              </a:spcBef>
              <a:spcAft>
                <a:spcPts val="1000"/>
              </a:spcAft>
              <a:buSzPct val="45000"/>
            </a:pPr>
            <a:r>
              <a:rPr lang="ru-RU" altLang="ru-RU" sz="3200" dirty="0" smtClean="0">
                <a:latin typeface="Times New Roman" panose="02020603050405020304" pitchFamily="18" charset="0"/>
              </a:rPr>
              <a:t>   Применяются как в урочной деятельности, так и во внеклассной работе. Формирование ответственного отношения к своему здоровью – необходимое условие успешности современного человека.</a:t>
            </a:r>
          </a:p>
          <a:p>
            <a:pPr lvl="1" algn="just">
              <a:spcBef>
                <a:spcPts val="1200"/>
              </a:spcBef>
              <a:spcAft>
                <a:spcPts val="1000"/>
              </a:spcAft>
              <a:buSzPct val="45000"/>
            </a:pPr>
            <a:r>
              <a:rPr lang="ru-RU" altLang="ru-RU" sz="3200" dirty="0" smtClean="0">
                <a:latin typeface="Times New Roman" panose="02020603050405020304" pitchFamily="18" charset="0"/>
              </a:rPr>
              <a:t>   </a:t>
            </a:r>
            <a:r>
              <a:rPr lang="ru-RU" altLang="ru-RU" sz="3200" dirty="0" err="1" smtClean="0">
                <a:latin typeface="Times New Roman" panose="02020603050405020304" pitchFamily="18" charset="0"/>
              </a:rPr>
              <a:t>Здоровьесберегающий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 подход прослеживается на всех этапах урока, поскольку предусматривает чёткое чередование видов деятельности.</a:t>
            </a:r>
            <a:endParaRPr lang="ru-RU" altLang="ru-RU" sz="3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95401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</TotalTime>
  <Words>408</Words>
  <Application>Microsoft Office PowerPoint</Application>
  <PresentationFormat>Широкоэкранный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Century Gothic</vt:lpstr>
      <vt:lpstr>Times New Roman</vt:lpstr>
      <vt:lpstr>WenQuanYi Micro Hei</vt:lpstr>
      <vt:lpstr>Wingdings</vt:lpstr>
      <vt:lpstr>Wingdings 3</vt:lpstr>
      <vt:lpstr>Легкий дым</vt:lpstr>
      <vt:lpstr>Учебно-методический  комплект   «Школа России» </vt:lpstr>
      <vt:lpstr>«Школа России»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Учебно-методический  комплект   «Школа России»</dc:title>
  <dc:creator>Дарья Боброва</dc:creator>
  <cp:lastModifiedBy>Дарья Боброва</cp:lastModifiedBy>
  <cp:revision>6</cp:revision>
  <dcterms:created xsi:type="dcterms:W3CDTF">2019-05-21T11:09:00Z</dcterms:created>
  <dcterms:modified xsi:type="dcterms:W3CDTF">2019-05-21T11:56:12Z</dcterms:modified>
</cp:coreProperties>
</file>