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4DE0DCF-5C26-407D-AB50-916736EF1B6A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1C9688-1027-4498-A0ED-FFE8C67F65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Segoe Script" pitchFamily="66" charset="0"/>
              </a:rPr>
              <a:t>Василий Александрович Сухомлинский </a:t>
            </a:r>
            <a:r>
              <a:rPr lang="ru-RU" sz="3600" dirty="0" smtClean="0">
                <a:latin typeface="Segoe Script" pitchFamily="66" charset="0"/>
              </a:rPr>
              <a:t/>
            </a:r>
            <a:br>
              <a:rPr lang="ru-RU" sz="3600" dirty="0" smtClean="0">
                <a:latin typeface="Segoe Script" pitchFamily="66" charset="0"/>
              </a:rPr>
            </a:br>
            <a:r>
              <a:rPr lang="ru-RU" sz="3600" dirty="0" smtClean="0">
                <a:latin typeface="Segoe Script" pitchFamily="66" charset="0"/>
              </a:rPr>
              <a:t>1918-1970</a:t>
            </a:r>
            <a:endParaRPr lang="ru-RU" sz="3600" dirty="0">
              <a:latin typeface="Segoe Script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1876844"/>
            <a:ext cx="3168353" cy="45772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3923928" y="2276872"/>
            <a:ext cx="4690864" cy="4232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66" charset="0"/>
              </a:rPr>
              <a:t>Что самое главное было в моей жизни?</a:t>
            </a:r>
          </a:p>
          <a:p>
            <a:pPr marL="0" indent="0" algn="ctr">
              <a:buNone/>
            </a:pPr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66" charset="0"/>
              </a:rPr>
              <a:t>Без раздумий отвечаю:</a:t>
            </a:r>
          </a:p>
          <a:p>
            <a:pPr marL="0" indent="0" algn="ctr">
              <a:buNone/>
            </a:pPr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66" charset="0"/>
              </a:rPr>
              <a:t>Любовь к детям.</a:t>
            </a:r>
            <a:endParaRPr lang="ru-RU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403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3" y="404665"/>
            <a:ext cx="2664296" cy="404557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79912" y="476673"/>
            <a:ext cx="4824536" cy="40324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 книгу вошли произведения В.А. Сухомлинского – «Сердце отдаю детям», «Рождение гражданина», «Письма к сыну». Все произведения тематически связаны между собой и составляют своеобразную трилогию, в которой автор поднимает актуальные проблемы воспитания ребенка, подростка, юноши.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79715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Ученье может стать для детей интересным, увлекательным делом, если оно озаряется ярким светом мысли, чувств, творчества, красоты, игры. </a:t>
            </a:r>
          </a:p>
          <a:p>
            <a:pPr algn="r"/>
            <a:r>
              <a:rPr lang="ru-RU" sz="2400" i="1" dirty="0"/>
              <a:t>В.А. </a:t>
            </a:r>
            <a:r>
              <a:rPr lang="ru-RU" sz="2400" i="1" dirty="0" smtClean="0"/>
              <a:t>Сухомлинский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4280080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548680"/>
            <a:ext cx="2592288" cy="386253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851920" y="1124744"/>
            <a:ext cx="4680520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О работе с «трудными» школьниками и другие советы найдет в этой книге для себя молодой учитель.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9" y="469001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Я знаю работников десятков специальностей, но нет – я в этом уверен – людей более пытливых, неугомонных, более одержимых мыслями о творчестве, чем учителя.</a:t>
            </a:r>
          </a:p>
          <a:p>
            <a:pPr algn="r"/>
            <a:r>
              <a:rPr lang="ru-RU" sz="2400" i="1" dirty="0" smtClean="0"/>
              <a:t>В.А</a:t>
            </a:r>
            <a:r>
              <a:rPr lang="ru-RU" sz="2400" i="1" dirty="0"/>
              <a:t>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2575970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764704"/>
            <a:ext cx="2592288" cy="3842685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79912" y="836713"/>
            <a:ext cx="4906888" cy="3816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Проблему нравственного воспитания Сухомлинский считал самой главной в работе школы. В книгу включены беседы, которые учитель может использовать в воспитании у учащихся патриотизма, гражданственности, любви к близким, природе, учителю.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0891" y="5085184"/>
            <a:ext cx="82675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Человек лишь тогда становится человеком, когда он любит детей.</a:t>
            </a:r>
          </a:p>
          <a:p>
            <a:pPr algn="r"/>
            <a:r>
              <a:rPr lang="ru-RU" sz="2400" i="1" dirty="0" smtClean="0"/>
              <a:t>В.А</a:t>
            </a:r>
            <a:r>
              <a:rPr lang="ru-RU" sz="2400" i="1" dirty="0"/>
              <a:t>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2287408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48680"/>
            <a:ext cx="2554445" cy="3901778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79912" y="404665"/>
            <a:ext cx="4968552" cy="42484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Книга проникнута глубоким гуманизмом, стремлением автора показать, как в современной школе необходимо воспитывать человека-коллективиста, гражданина, творца. Это произведение как и все творческое наследие педагога-гуманиста, окажет большую помощь всем школьным воспитателям.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7" y="4869160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Какая огромная сила – коллективное чувство ласки и доброты, коллективной доброжелательности. Оно как бурый поток, увлекает самых равнодушных.</a:t>
            </a:r>
          </a:p>
          <a:p>
            <a:pPr algn="r"/>
            <a:r>
              <a:rPr lang="ru-RU" sz="2400" i="1" dirty="0" smtClean="0"/>
              <a:t>В.А</a:t>
            </a:r>
            <a:r>
              <a:rPr lang="ru-RU" sz="2400" i="1" dirty="0"/>
              <a:t>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75863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4040188" cy="639762"/>
          </a:xfrm>
        </p:spPr>
        <p:txBody>
          <a:bodyPr>
            <a:noAutofit/>
          </a:bodyPr>
          <a:lstStyle/>
          <a:p>
            <a:r>
              <a:rPr lang="ru-RU" b="0" dirty="0">
                <a:solidFill>
                  <a:schemeClr val="tx1"/>
                </a:solidFill>
              </a:rPr>
              <a:t>Поселок Павлыш. Надгробный памятник Василия Сухомлинского 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1772816"/>
            <a:ext cx="3073191" cy="4302575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4008" y="764704"/>
            <a:ext cx="4041775" cy="639762"/>
          </a:xfrm>
        </p:spPr>
        <p:txBody>
          <a:bodyPr>
            <a:noAutofit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Мемориальная доска в поселке Павлыш</a:t>
            </a:r>
            <a:endParaRPr lang="ru-RU" b="0" dirty="0">
              <a:solidFill>
                <a:schemeClr val="tx1"/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772816"/>
            <a:ext cx="3778692" cy="4350469"/>
          </a:xfrm>
        </p:spPr>
      </p:pic>
    </p:spTree>
    <p:extLst>
      <p:ext uri="{BB962C8B-B14F-4D97-AF65-F5344CB8AC3E}">
        <p14:creationId xmlns:p14="http://schemas.microsoft.com/office/powerpoint/2010/main" val="1615658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39552" y="3068960"/>
            <a:ext cx="4040188" cy="63976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0" dirty="0" smtClean="0">
                <a:solidFill>
                  <a:schemeClr val="tx1"/>
                </a:solidFill>
              </a:rPr>
              <a:t>Бюст в Николаеве</a:t>
            </a:r>
            <a:endParaRPr lang="ru-RU" sz="2800" b="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4860032" y="3645024"/>
            <a:ext cx="4041775" cy="639763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b="0" dirty="0" smtClean="0">
                <a:solidFill>
                  <a:schemeClr val="tx1"/>
                </a:solidFill>
              </a:rPr>
              <a:t>Мемориальная доска в Полтаве</a:t>
            </a:r>
            <a:endParaRPr lang="ru-RU" sz="2800" b="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645024"/>
            <a:ext cx="4038600" cy="269081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0466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590918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75656" y="2955937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Segoe Script" pitchFamily="66" charset="0"/>
              </a:rPr>
              <a:t>Спасибо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26847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60648"/>
            <a:ext cx="7452320" cy="1152128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Segoe Script" pitchFamily="66" charset="0"/>
              </a:rPr>
              <a:t>Василий </a:t>
            </a:r>
            <a:r>
              <a:rPr lang="ru-RU" sz="3200" dirty="0" smtClean="0">
                <a:latin typeface="Segoe Script" pitchFamily="66" charset="0"/>
              </a:rPr>
              <a:t>Александрович</a:t>
            </a:r>
            <a:r>
              <a:rPr lang="ru-RU" sz="3600" dirty="0" smtClean="0">
                <a:latin typeface="Segoe Script" pitchFamily="66" charset="0"/>
              </a:rPr>
              <a:t> Сухомлинский</a:t>
            </a:r>
            <a:endParaRPr lang="ru-RU" sz="3600" dirty="0">
              <a:latin typeface="Segoe Script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539552" y="1916832"/>
            <a:ext cx="8208912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Советский </a:t>
            </a:r>
            <a:r>
              <a:rPr lang="ru-RU" sz="2800" dirty="0"/>
              <a:t>педагог-новатор, писатель, основатель народной педагогики. Всю жизнь проработав в обычной сельской школе, он смог сделать из нее уникальную лабораторию по разработке инновационных методик воспитания. Вся биография Сухомлинского </a:t>
            </a:r>
            <a:r>
              <a:rPr lang="ru-RU" sz="2800" dirty="0" smtClean="0"/>
              <a:t>пронизана </a:t>
            </a:r>
            <a:r>
              <a:rPr lang="ru-RU" sz="2800" dirty="0"/>
              <a:t>большой любовью к детям и желанием сделать детство самым счастливым периодом в жизни каждого человека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5333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6512511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latin typeface="Segoe Script" pitchFamily="66" charset="0"/>
              </a:rPr>
              <a:t>Жизнь Василия Сухомлинского  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844824"/>
            <a:ext cx="3239331" cy="4522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3689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4752528" cy="316835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212976"/>
            <a:ext cx="4896544" cy="3255680"/>
          </a:xfrm>
        </p:spPr>
      </p:pic>
    </p:spTree>
    <p:extLst>
      <p:ext uri="{BB962C8B-B14F-4D97-AF65-F5344CB8AC3E}">
        <p14:creationId xmlns:p14="http://schemas.microsoft.com/office/powerpoint/2010/main" val="3118039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8" cy="1008112"/>
          </a:xfrm>
        </p:spPr>
        <p:txBody>
          <a:bodyPr>
            <a:noAutofit/>
          </a:bodyPr>
          <a:lstStyle/>
          <a:p>
            <a:pPr algn="l"/>
            <a:r>
              <a:rPr lang="ru-RU" sz="3600" dirty="0">
                <a:latin typeface="Segoe Script" pitchFamily="66" charset="0"/>
              </a:rPr>
              <a:t>Педагогическая деятельность  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251520" y="1196752"/>
            <a:ext cx="8604956" cy="16561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Сухомлинский является автором оригинальной педагогической системы, основанной на принципах гуманизма. В его системе личность ребенка признавалась высшей </a:t>
            </a:r>
            <a:r>
              <a:rPr lang="ru-RU" sz="2600" dirty="0" smtClean="0">
                <a:solidFill>
                  <a:schemeClr val="tx1"/>
                </a:solidFill>
              </a:rPr>
              <a:t>ценностью. </a:t>
            </a:r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775" y="3068453"/>
            <a:ext cx="4428492" cy="295232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520" y="285293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600" dirty="0" smtClean="0"/>
              <a:t>Важная роль отводилась формированию мировоззрения учащихся. Василий Александрович воспитывал в них ответственность перед друзьями, обществом, родственниками и собственной совестью.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27569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5" y="3966886"/>
            <a:ext cx="6162711" cy="2797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Сухомлинский строил процесс обучения как радостный труд.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Важная роль в обучении отводилась слову учителя, художественному стилю изложения, сочинению вместе с детьми сказок, художественных произведений.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7569">
            <a:off x="237711" y="927981"/>
            <a:ext cx="2067694" cy="2756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73624">
            <a:off x="6642041" y="402361"/>
            <a:ext cx="2011727" cy="29276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95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99174">
            <a:off x="2184726" y="225340"/>
            <a:ext cx="2127761" cy="31639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0897">
            <a:off x="6694544" y="3492651"/>
            <a:ext cx="2019605" cy="30188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3167">
            <a:off x="4429676" y="238352"/>
            <a:ext cx="2258644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2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260648"/>
            <a:ext cx="4847479" cy="31683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891988"/>
            <a:ext cx="4954513" cy="380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490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20" y="0"/>
            <a:ext cx="9175220" cy="6881416"/>
          </a:xfrm>
        </p:spPr>
      </p:pic>
    </p:spTree>
    <p:extLst>
      <p:ext uri="{BB962C8B-B14F-4D97-AF65-F5344CB8AC3E}">
        <p14:creationId xmlns:p14="http://schemas.microsoft.com/office/powerpoint/2010/main" val="2882566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76672"/>
            <a:ext cx="2247678" cy="3600400"/>
          </a:xfrm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3275856" y="476672"/>
            <a:ext cx="5371436" cy="44644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Эта книга составлена необычно: по странице, по абзацу, по строчке здесь собраны выдержки из многочисленных книг и статей В.А. Сухомлинского. Читатель имеет возможность познакомиться с его мыслями о воспитании детей в семье и в школе, о формировании личности.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5344" y="4332847"/>
            <a:ext cx="85689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/>
              <a:t>Быть хорошим учителем можно, только будучи хорошим воспитателем…</a:t>
            </a:r>
          </a:p>
          <a:p>
            <a:endParaRPr lang="ru-RU" sz="2200" i="1" dirty="0"/>
          </a:p>
          <a:p>
            <a:r>
              <a:rPr lang="ru-RU" sz="2200" i="1" dirty="0" smtClean="0"/>
              <a:t>Без участия в воспитательной работе вся педагогическая культура, все знания педагога являются мертвым багажом.</a:t>
            </a:r>
          </a:p>
          <a:p>
            <a:pPr algn="r"/>
            <a:r>
              <a:rPr lang="ru-RU" sz="2200" i="1" dirty="0" smtClean="0"/>
              <a:t>В.А. Сухомлинский</a:t>
            </a:r>
            <a:endParaRPr lang="ru-RU" sz="2200" i="1" dirty="0"/>
          </a:p>
        </p:txBody>
      </p:sp>
    </p:spTree>
    <p:extLst>
      <p:ext uri="{BB962C8B-B14F-4D97-AF65-F5344CB8AC3E}">
        <p14:creationId xmlns:p14="http://schemas.microsoft.com/office/powerpoint/2010/main" val="357625789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369</TotalTime>
  <Words>463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Василий Александрович Сухомлинский  1918-1970</vt:lpstr>
      <vt:lpstr>Василий Александрович Сухомлинский</vt:lpstr>
      <vt:lpstr>Жизнь Василия Сухомлинского   </vt:lpstr>
      <vt:lpstr>Презентация PowerPoint</vt:lpstr>
      <vt:lpstr>Педагогическая деятельность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Василий Александрович Сухомлинский  1918-1970</dc:title>
  <dc:creator>User</dc:creator>
  <cp:lastModifiedBy>User</cp:lastModifiedBy>
  <cp:revision>19</cp:revision>
  <dcterms:created xsi:type="dcterms:W3CDTF">2019-04-27T15:43:48Z</dcterms:created>
  <dcterms:modified xsi:type="dcterms:W3CDTF">2019-05-21T15:08:49Z</dcterms:modified>
</cp:coreProperties>
</file>