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0" r:id="rId3"/>
    <p:sldId id="261" r:id="rId4"/>
    <p:sldId id="263" r:id="rId5"/>
    <p:sldId id="262" r:id="rId6"/>
    <p:sldId id="264" r:id="rId7"/>
    <p:sldId id="265" r:id="rId8"/>
    <p:sldId id="267" r:id="rId9"/>
    <p:sldId id="266" r:id="rId10"/>
    <p:sldId id="269" r:id="rId11"/>
    <p:sldId id="270" r:id="rId12"/>
    <p:sldId id="268" r:id="rId13"/>
    <p:sldId id="276" r:id="rId14"/>
    <p:sldId id="272" r:id="rId15"/>
    <p:sldId id="278" r:id="rId16"/>
    <p:sldId id="277" r:id="rId17"/>
    <p:sldId id="273" r:id="rId18"/>
    <p:sldId id="274" r:id="rId19"/>
    <p:sldId id="271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  <a:srgbClr val="4BACC6"/>
    <a:srgbClr val="00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9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4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5.wmf"/><Relationship Id="rId4" Type="http://schemas.openxmlformats.org/officeDocument/2006/relationships/image" Target="../media/image10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4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817CE-BA1B-421D-B386-3984D170464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B003-53FA-4E1E-B121-023BA5820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B003-53FA-4E1E-B121-023BA582014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14EC-6DE7-4FF0-8421-321E2FCA289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7C1F6-E500-42E1-873A-DC34ABFA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31.wmf"/><Relationship Id="rId3" Type="http://schemas.openxmlformats.org/officeDocument/2006/relationships/notesSlide" Target="../notesSlides/notesSlide9.xml"/><Relationship Id="rId21" Type="http://schemas.openxmlformats.org/officeDocument/2006/relationships/oleObject" Target="../embeddings/oleObject42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0.wmf"/><Relationship Id="rId20" Type="http://schemas.openxmlformats.org/officeDocument/2006/relationships/image" Target="../media/image32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37.bin"/><Relationship Id="rId24" Type="http://schemas.openxmlformats.org/officeDocument/2006/relationships/image" Target="../media/image34.wmf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23" Type="http://schemas.openxmlformats.org/officeDocument/2006/relationships/oleObject" Target="../embeddings/oleObject43.bin"/><Relationship Id="rId10" Type="http://schemas.openxmlformats.org/officeDocument/2006/relationships/image" Target="../media/image27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29.wmf"/><Relationship Id="rId22" Type="http://schemas.openxmlformats.org/officeDocument/2006/relationships/image" Target="../media/image3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37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4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2.jpeg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image" Target="../media/image13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18.bin"/><Relationship Id="rId3" Type="http://schemas.openxmlformats.org/officeDocument/2006/relationships/image" Target="../media/image2.jpeg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5" Type="http://schemas.openxmlformats.org/officeDocument/2006/relationships/image" Target="../media/image6.wmf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11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0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2.jpe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18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23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gras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7584" y="404664"/>
            <a:ext cx="4398441" cy="3960440"/>
            <a:chOff x="1748" y="1365"/>
            <a:chExt cx="9994" cy="7830"/>
          </a:xfrm>
        </p:grpSpPr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 flipH="1">
              <a:off x="2025" y="5055"/>
              <a:ext cx="870" cy="1095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 flipV="1">
              <a:off x="2025" y="5820"/>
              <a:ext cx="795" cy="33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</p:cxn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3089" y="1365"/>
              <a:ext cx="8653" cy="6805"/>
            </a:xfrm>
            <a:custGeom>
              <a:avLst/>
              <a:gdLst>
                <a:gd name="connsiteX0" fmla="*/ 9669 w 10196"/>
                <a:gd name="connsiteY0" fmla="*/ 0 h 10000"/>
                <a:gd name="connsiteX1" fmla="*/ 8892 w 10196"/>
                <a:gd name="connsiteY1" fmla="*/ 573 h 10000"/>
                <a:gd name="connsiteX2" fmla="*/ 4261 w 10196"/>
                <a:gd name="connsiteY2" fmla="*/ 1168 h 10000"/>
                <a:gd name="connsiteX3" fmla="*/ 2900 w 10196"/>
                <a:gd name="connsiteY3" fmla="*/ 3703 h 10000"/>
                <a:gd name="connsiteX4" fmla="*/ 4738 w 10196"/>
                <a:gd name="connsiteY4" fmla="*/ 2447 h 10000"/>
                <a:gd name="connsiteX5" fmla="*/ 9669 w 10196"/>
                <a:gd name="connsiteY5" fmla="*/ 3218 h 10000"/>
                <a:gd name="connsiteX6" fmla="*/ 7902 w 10196"/>
                <a:gd name="connsiteY6" fmla="*/ 8993 h 10000"/>
                <a:gd name="connsiteX7" fmla="*/ 1734 w 10196"/>
                <a:gd name="connsiteY7" fmla="*/ 9258 h 10000"/>
                <a:gd name="connsiteX8" fmla="*/ 177 w 10196"/>
                <a:gd name="connsiteY8" fmla="*/ 7763 h 10000"/>
                <a:gd name="connsiteX9" fmla="*/ 302 w 10196"/>
                <a:gd name="connsiteY9" fmla="*/ 6613 h 10000"/>
                <a:gd name="connsiteX0" fmla="*/ 9669 w 10196"/>
                <a:gd name="connsiteY0" fmla="*/ 0 h 10000"/>
                <a:gd name="connsiteX1" fmla="*/ 8892 w 10196"/>
                <a:gd name="connsiteY1" fmla="*/ 573 h 10000"/>
                <a:gd name="connsiteX2" fmla="*/ 4261 w 10196"/>
                <a:gd name="connsiteY2" fmla="*/ 1168 h 10000"/>
                <a:gd name="connsiteX3" fmla="*/ 2900 w 10196"/>
                <a:gd name="connsiteY3" fmla="*/ 3703 h 10000"/>
                <a:gd name="connsiteX4" fmla="*/ 4738 w 10196"/>
                <a:gd name="connsiteY4" fmla="*/ 2447 h 10000"/>
                <a:gd name="connsiteX5" fmla="*/ 9669 w 10196"/>
                <a:gd name="connsiteY5" fmla="*/ 3218 h 10000"/>
                <a:gd name="connsiteX6" fmla="*/ 7902 w 10196"/>
                <a:gd name="connsiteY6" fmla="*/ 8993 h 10000"/>
                <a:gd name="connsiteX7" fmla="*/ 1734 w 10196"/>
                <a:gd name="connsiteY7" fmla="*/ 9258 h 10000"/>
                <a:gd name="connsiteX8" fmla="*/ 177 w 10196"/>
                <a:gd name="connsiteY8" fmla="*/ 7763 h 10000"/>
                <a:gd name="connsiteX9" fmla="*/ 61 w 10196"/>
                <a:gd name="connsiteY9" fmla="*/ 665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96" h="10000">
                  <a:moveTo>
                    <a:pt x="9669" y="0"/>
                  </a:moveTo>
                  <a:cubicBezTo>
                    <a:pt x="9540" y="96"/>
                    <a:pt x="9793" y="378"/>
                    <a:pt x="8892" y="573"/>
                  </a:cubicBezTo>
                  <a:cubicBezTo>
                    <a:pt x="7990" y="769"/>
                    <a:pt x="5259" y="647"/>
                    <a:pt x="4261" y="1168"/>
                  </a:cubicBezTo>
                  <a:cubicBezTo>
                    <a:pt x="3263" y="1690"/>
                    <a:pt x="2821" y="3490"/>
                    <a:pt x="2900" y="3703"/>
                  </a:cubicBezTo>
                  <a:cubicBezTo>
                    <a:pt x="2985" y="3984"/>
                    <a:pt x="3611" y="2528"/>
                    <a:pt x="4738" y="2447"/>
                  </a:cubicBezTo>
                  <a:cubicBezTo>
                    <a:pt x="5866" y="2366"/>
                    <a:pt x="9143" y="2128"/>
                    <a:pt x="9669" y="3218"/>
                  </a:cubicBezTo>
                  <a:cubicBezTo>
                    <a:pt x="10196" y="4309"/>
                    <a:pt x="9224" y="7987"/>
                    <a:pt x="7902" y="8993"/>
                  </a:cubicBezTo>
                  <a:cubicBezTo>
                    <a:pt x="6580" y="10000"/>
                    <a:pt x="3021" y="9463"/>
                    <a:pt x="1734" y="9258"/>
                  </a:cubicBezTo>
                  <a:cubicBezTo>
                    <a:pt x="447" y="9053"/>
                    <a:pt x="416" y="8204"/>
                    <a:pt x="177" y="7763"/>
                  </a:cubicBezTo>
                  <a:cubicBezTo>
                    <a:pt x="0" y="7234"/>
                    <a:pt x="75" y="6883"/>
                    <a:pt x="61" y="6654"/>
                  </a:cubicBezTo>
                </a:path>
              </a:pathLst>
            </a:custGeom>
            <a:noFill/>
            <a:ln w="38100" cap="flat" cmpd="sng">
              <a:solidFill>
                <a:srgbClr val="2058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470" y="7905"/>
              <a:ext cx="510" cy="1290"/>
            </a:xfrm>
            <a:prstGeom prst="straightConnector1">
              <a:avLst/>
            </a:prstGeom>
            <a:noFill/>
            <a:ln w="38100">
              <a:solidFill>
                <a:srgbClr val="1C1A10"/>
              </a:solidFill>
              <a:round/>
              <a:headEnd/>
              <a:tailEnd/>
            </a:ln>
            <a:effectLst/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H="1" flipV="1">
              <a:off x="7110" y="8910"/>
              <a:ext cx="870" cy="285"/>
            </a:xfrm>
            <a:prstGeom prst="straightConnector1">
              <a:avLst/>
            </a:prstGeom>
            <a:noFill/>
            <a:ln w="38100">
              <a:solidFill>
                <a:srgbClr val="1C1A10"/>
              </a:solidFill>
              <a:round/>
              <a:headEnd/>
              <a:tailEnd/>
            </a:ln>
            <a:effectLst/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9015" y="7725"/>
              <a:ext cx="510" cy="1290"/>
            </a:xfrm>
            <a:prstGeom prst="straightConnector1">
              <a:avLst/>
            </a:prstGeom>
            <a:noFill/>
            <a:ln w="38100">
              <a:solidFill>
                <a:srgbClr val="1C1A10"/>
              </a:solidFill>
              <a:round/>
              <a:headEnd/>
              <a:tailEnd/>
            </a:ln>
            <a:effectLst/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flipH="1" flipV="1">
              <a:off x="8655" y="8730"/>
              <a:ext cx="870" cy="285"/>
            </a:xfrm>
            <a:prstGeom prst="straightConnector1">
              <a:avLst/>
            </a:prstGeom>
            <a:noFill/>
            <a:ln w="38100">
              <a:solidFill>
                <a:srgbClr val="1C1A10"/>
              </a:solidFill>
              <a:round/>
              <a:headEnd/>
              <a:tailEnd/>
            </a:ln>
            <a:effectLst/>
          </p:spPr>
        </p:cxn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3041" y="4006"/>
              <a:ext cx="600" cy="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8</a:t>
              </a:r>
              <a:endPara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1748" y="3235"/>
              <a:ext cx="8452" cy="3383"/>
            </a:xfrm>
            <a:custGeom>
              <a:avLst/>
              <a:gdLst/>
              <a:ahLst/>
              <a:cxnLst>
                <a:cxn ang="0">
                  <a:pos x="787" y="1940"/>
                </a:cxn>
                <a:cxn ang="0">
                  <a:pos x="322" y="1775"/>
                </a:cxn>
                <a:cxn ang="0">
                  <a:pos x="52" y="1070"/>
                </a:cxn>
                <a:cxn ang="0">
                  <a:pos x="637" y="260"/>
                </a:cxn>
                <a:cxn ang="0">
                  <a:pos x="1747" y="50"/>
                </a:cxn>
                <a:cxn ang="0">
                  <a:pos x="2857" y="560"/>
                </a:cxn>
                <a:cxn ang="0">
                  <a:pos x="3277" y="1865"/>
                </a:cxn>
                <a:cxn ang="0">
                  <a:pos x="5287" y="380"/>
                </a:cxn>
                <a:cxn ang="0">
                  <a:pos x="7582" y="770"/>
                </a:cxn>
                <a:cxn ang="0">
                  <a:pos x="8407" y="1835"/>
                </a:cxn>
                <a:cxn ang="0">
                  <a:pos x="7312" y="3125"/>
                </a:cxn>
                <a:cxn ang="0">
                  <a:pos x="5437" y="3380"/>
                </a:cxn>
              </a:cxnLst>
              <a:rect l="0" t="0" r="r" b="b"/>
              <a:pathLst>
                <a:path w="8452" h="3383">
                  <a:moveTo>
                    <a:pt x="787" y="1940"/>
                  </a:moveTo>
                  <a:cubicBezTo>
                    <a:pt x="710" y="1913"/>
                    <a:pt x="444" y="1920"/>
                    <a:pt x="322" y="1775"/>
                  </a:cubicBezTo>
                  <a:cubicBezTo>
                    <a:pt x="200" y="1630"/>
                    <a:pt x="0" y="1323"/>
                    <a:pt x="52" y="1070"/>
                  </a:cubicBezTo>
                  <a:cubicBezTo>
                    <a:pt x="104" y="817"/>
                    <a:pt x="354" y="430"/>
                    <a:pt x="637" y="260"/>
                  </a:cubicBezTo>
                  <a:cubicBezTo>
                    <a:pt x="920" y="90"/>
                    <a:pt x="1377" y="0"/>
                    <a:pt x="1747" y="50"/>
                  </a:cubicBezTo>
                  <a:cubicBezTo>
                    <a:pt x="2117" y="100"/>
                    <a:pt x="2602" y="257"/>
                    <a:pt x="2857" y="560"/>
                  </a:cubicBezTo>
                  <a:cubicBezTo>
                    <a:pt x="3112" y="863"/>
                    <a:pt x="3307" y="1520"/>
                    <a:pt x="3277" y="1865"/>
                  </a:cubicBezTo>
                  <a:cubicBezTo>
                    <a:pt x="3097" y="2090"/>
                    <a:pt x="4570" y="562"/>
                    <a:pt x="5287" y="380"/>
                  </a:cubicBezTo>
                  <a:cubicBezTo>
                    <a:pt x="6004" y="198"/>
                    <a:pt x="7062" y="528"/>
                    <a:pt x="7582" y="770"/>
                  </a:cubicBezTo>
                  <a:cubicBezTo>
                    <a:pt x="8102" y="1012"/>
                    <a:pt x="8452" y="1443"/>
                    <a:pt x="8407" y="1835"/>
                  </a:cubicBezTo>
                  <a:cubicBezTo>
                    <a:pt x="8362" y="2227"/>
                    <a:pt x="7807" y="2867"/>
                    <a:pt x="7312" y="3125"/>
                  </a:cubicBezTo>
                  <a:cubicBezTo>
                    <a:pt x="6817" y="3383"/>
                    <a:pt x="5828" y="3327"/>
                    <a:pt x="5437" y="3380"/>
                  </a:cubicBezTo>
                </a:path>
              </a:pathLst>
            </a:custGeom>
            <a:noFill/>
            <a:ln w="38100" cmpd="sng">
              <a:solidFill>
                <a:srgbClr val="20586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6387" name="Picture 3" descr="http://content.foto.mail.ru/mail/natalisladkova/_animated/i-4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63606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число обратное данному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2060848"/>
            <a:ext cx="49685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dirty="0" smtClean="0"/>
              <a:t>1,4</a:t>
            </a:r>
            <a:endParaRPr lang="ru-RU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число обратное данному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2060848"/>
            <a:ext cx="49685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dirty="0" smtClean="0"/>
              <a:t>12</a:t>
            </a:r>
            <a:endParaRPr lang="ru-RU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 ряда чисел выбери наибольшее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492896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12, 0, </a:t>
            </a:r>
            <a:r>
              <a:rPr lang="ru-RU" sz="7200" dirty="0" smtClean="0">
                <a:solidFill>
                  <a:schemeClr val="bg1"/>
                </a:solidFill>
                <a:latin typeface="Monotype Corsiva" pitchFamily="66" charset="0"/>
              </a:rPr>
              <a:t>578</a:t>
            </a:r>
            <a:r>
              <a:rPr lang="ru-RU" sz="7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265, 29, 409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2492896"/>
            <a:ext cx="1835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578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Рассмотри фигуры и найди лишнюю.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84168" y="2132856"/>
            <a:ext cx="2304256" cy="13262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55576" y="2204864"/>
            <a:ext cx="2448272" cy="1110208"/>
          </a:xfrm>
          <a:prstGeom prst="parallelogram">
            <a:avLst>
              <a:gd name="adj" fmla="val 41034"/>
            </a:avLst>
          </a:prstGeom>
          <a:solidFill>
            <a:srgbClr val="00B050"/>
          </a:solidFill>
          <a:ln w="9525">
            <a:solidFill>
              <a:srgbClr val="92D050"/>
            </a:solidFill>
            <a:miter lim="800000"/>
            <a:headEnd/>
            <a:tailEnd/>
          </a:ln>
          <a:effectLst>
            <a:prstShdw prst="shdw18" dist="17961" dir="13500000">
              <a:srgbClr val="660066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491880" y="2996952"/>
            <a:ext cx="2260104" cy="113880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prstShdw prst="shdw18" dist="17961" dir="13500000">
              <a:srgbClr val="CC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 sz="2400" b="0" u="none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619672" y="4077072"/>
            <a:ext cx="1716360" cy="161845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292080" y="4653136"/>
            <a:ext cx="3024336" cy="1210816"/>
          </a:xfrm>
          <a:prstGeom prst="diamond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>
            <a:prstShdw prst="shdw18" dist="17961" dir="13500000">
              <a:srgbClr val="FF66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Проверка теста</a:t>
            </a:r>
            <a:endParaRPr lang="ru-RU" sz="54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71600" y="1412776"/>
          <a:ext cx="257968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Формула" r:id="rId5" imgW="939600" imgH="203040" progId="Equation.3">
                  <p:embed/>
                </p:oleObj>
              </mc:Choice>
              <mc:Fallback>
                <p:oleObj name="Формула" r:id="rId5" imgW="9396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412776"/>
                        <a:ext cx="2579688" cy="55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691680" y="2060848"/>
          <a:ext cx="9779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Формула" r:id="rId7" imgW="355320" imgH="393480" progId="Equation.3">
                  <p:embed/>
                </p:oleObj>
              </mc:Choice>
              <mc:Fallback>
                <p:oleObj name="Формула" r:id="rId7" imgW="3553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060848"/>
                        <a:ext cx="97790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691680" y="3068960"/>
          <a:ext cx="836613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Формула" r:id="rId9" imgW="304560" imgH="393480" progId="Equation.3">
                  <p:embed/>
                </p:oleObj>
              </mc:Choice>
              <mc:Fallback>
                <p:oleObj name="Формула" r:id="rId9" imgW="304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068960"/>
                        <a:ext cx="836613" cy="1081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619672" y="4149080"/>
          <a:ext cx="94138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Формула" r:id="rId11" imgW="342720" imgH="393480" progId="Equation.3">
                  <p:embed/>
                </p:oleObj>
              </mc:Choice>
              <mc:Fallback>
                <p:oleObj name="Формула" r:id="rId11" imgW="3427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149080"/>
                        <a:ext cx="94138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1095375" y="5300663"/>
          <a:ext cx="18478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Формула" r:id="rId13" imgW="672840" imgH="393480" progId="Equation.3">
                  <p:embed/>
                </p:oleObj>
              </mc:Choice>
              <mc:Fallback>
                <p:oleObj name="Формула" r:id="rId13" imgW="6728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5300663"/>
                        <a:ext cx="184785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5729288" y="1412875"/>
          <a:ext cx="28575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Формула" r:id="rId15" imgW="1041120" imgH="203040" progId="Equation.3">
                  <p:embed/>
                </p:oleObj>
              </mc:Choice>
              <mc:Fallback>
                <p:oleObj name="Формула" r:id="rId15" imgW="104112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9288" y="1412875"/>
                        <a:ext cx="2857500" cy="557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605588" y="2060575"/>
          <a:ext cx="9429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Формула" r:id="rId17" imgW="342720" imgH="393480" progId="Equation.3">
                  <p:embed/>
                </p:oleObj>
              </mc:Choice>
              <mc:Fallback>
                <p:oleObj name="Формула" r:id="rId17" imgW="34272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5588" y="2060575"/>
                        <a:ext cx="94297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6518275" y="3068638"/>
          <a:ext cx="976313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Формула" r:id="rId19" imgW="355320" imgH="393480" progId="Equation.3">
                  <p:embed/>
                </p:oleObj>
              </mc:Choice>
              <mc:Fallback>
                <p:oleObj name="Формула" r:id="rId19" imgW="35532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8275" y="3068638"/>
                        <a:ext cx="976313" cy="1081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6499225" y="4149725"/>
          <a:ext cx="9763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Формула" r:id="rId21" imgW="355320" imgH="393480" progId="Equation.3">
                  <p:embed/>
                </p:oleObj>
              </mc:Choice>
              <mc:Fallback>
                <p:oleObj name="Формула" r:id="rId21" imgW="35532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225" y="4149725"/>
                        <a:ext cx="976313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5991225" y="5300663"/>
          <a:ext cx="18478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4" name="Формула" r:id="rId23" imgW="672840" imgH="393480" progId="Equation.3">
                  <p:embed/>
                </p:oleObj>
              </mc:Choice>
              <mc:Fallback>
                <p:oleObj name="Формула" r:id="rId23" imgW="67284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1225" y="5300663"/>
                        <a:ext cx="184785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4572000" y="1340768"/>
            <a:ext cx="0" cy="5031232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5536" y="90872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 вариант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0" y="90872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Критерий оценок</a:t>
            </a:r>
            <a:endParaRPr lang="ru-RU" sz="54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1484784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«5» 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нет ошибок</a:t>
            </a:r>
          </a:p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«4»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одна ошибка</a:t>
            </a:r>
          </a:p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«3» </a:t>
            </a:r>
            <a:r>
              <a:rPr lang="ru-RU" sz="7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 две ошибки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33265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значение выражения</a:t>
            </a:r>
            <a:endParaRPr lang="ru-RU" sz="54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483768" y="1124744"/>
          <a:ext cx="3040062" cy="16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1" name="Формула" r:id="rId5" imgW="711000" imgH="393480" progId="Equation.3">
                  <p:embed/>
                </p:oleObj>
              </mc:Choice>
              <mc:Fallback>
                <p:oleObj name="Формула" r:id="rId5" imgW="71100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124744"/>
                        <a:ext cx="3040062" cy="168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483768" y="2780928"/>
          <a:ext cx="3475038" cy="16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2" name="Формула" r:id="rId7" imgW="812520" imgH="393480" progId="Equation.3">
                  <p:embed/>
                </p:oleObj>
              </mc:Choice>
              <mc:Fallback>
                <p:oleObj name="Формула" r:id="rId7" imgW="8125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780928"/>
                        <a:ext cx="3475038" cy="168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2483768" y="4509120"/>
          <a:ext cx="3579813" cy="168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3" name="Формула" r:id="rId9" imgW="838080" imgH="393480" progId="Equation.3">
                  <p:embed/>
                </p:oleObj>
              </mc:Choice>
              <mc:Fallback>
                <p:oleObj name="Формула" r:id="rId9" imgW="8380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509120"/>
                        <a:ext cx="3579813" cy="168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Решите уравнение</a:t>
            </a:r>
            <a:endParaRPr lang="ru-RU" sz="54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23579" y="1412900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215654" y="2059012"/>
            <a:ext cx="360363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123579" y="1989162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483942" y="1628800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006600"/>
                </a:solidFill>
                <a:latin typeface="Comic Sans MS" pitchFamily="66" charset="0"/>
              </a:rPr>
              <a:t>х</a:t>
            </a: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03079" y="1917725"/>
            <a:ext cx="3603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3203079" y="2062187"/>
            <a:ext cx="3603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707904" y="1628800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2123579" y="2781325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2215654" y="3427437"/>
            <a:ext cx="360363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123579" y="3357587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483942" y="2997225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006600"/>
                </a:solidFill>
                <a:latin typeface="Comic Sans MS" pitchFamily="66" charset="0"/>
              </a:rPr>
              <a:t>х</a:t>
            </a:r>
          </a:p>
        </p:txBody>
      </p: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3203079" y="3286150"/>
            <a:ext cx="360363" cy="144462"/>
            <a:chOff x="612" y="3521"/>
            <a:chExt cx="227" cy="91"/>
          </a:xfrm>
        </p:grpSpPr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612" y="3521"/>
              <a:ext cx="22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612" y="3612"/>
              <a:ext cx="22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3707904" y="2997225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dirty="0">
                <a:solidFill>
                  <a:srgbClr val="0066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1979117" y="4292625"/>
            <a:ext cx="525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 flipV="1">
            <a:off x="1907679" y="4938737"/>
            <a:ext cx="668338" cy="15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1763217" y="4940325"/>
            <a:ext cx="866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2483942" y="4508525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006600"/>
                </a:solidFill>
                <a:latin typeface="Comic Sans MS" pitchFamily="66" charset="0"/>
              </a:rPr>
              <a:t>х</a:t>
            </a:r>
          </a:p>
        </p:txBody>
      </p:sp>
      <p:grpSp>
        <p:nvGrpSpPr>
          <p:cNvPr id="23" name="Group 30"/>
          <p:cNvGrpSpPr>
            <a:grpSpLocks/>
          </p:cNvGrpSpPr>
          <p:nvPr/>
        </p:nvGrpSpPr>
        <p:grpSpPr bwMode="auto">
          <a:xfrm>
            <a:off x="3203079" y="4797450"/>
            <a:ext cx="360363" cy="144462"/>
            <a:chOff x="612" y="3521"/>
            <a:chExt cx="227" cy="91"/>
          </a:xfrm>
        </p:grpSpPr>
        <p:sp>
          <p:nvSpPr>
            <p:cNvPr id="24" name="Line 31"/>
            <p:cNvSpPr>
              <a:spLocks noChangeShapeType="1"/>
            </p:cNvSpPr>
            <p:nvPr/>
          </p:nvSpPr>
          <p:spPr bwMode="auto">
            <a:xfrm>
              <a:off x="612" y="3521"/>
              <a:ext cx="22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612" y="3612"/>
              <a:ext cx="22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3923804" y="4292625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27" name="Line 35"/>
          <p:cNvSpPr>
            <a:spLocks noChangeShapeType="1"/>
          </p:cNvSpPr>
          <p:nvPr/>
        </p:nvSpPr>
        <p:spPr bwMode="auto">
          <a:xfrm flipV="1">
            <a:off x="3852367" y="4938737"/>
            <a:ext cx="668337" cy="15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3707904" y="4940325"/>
            <a:ext cx="866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0066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5435104" y="1628800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FF0000"/>
                </a:solidFill>
                <a:latin typeface="Comic Sans MS" pitchFamily="66" charset="0"/>
              </a:rPr>
              <a:t>х</a:t>
            </a:r>
          </a:p>
        </p:txBody>
      </p:sp>
      <p:grpSp>
        <p:nvGrpSpPr>
          <p:cNvPr id="30" name="Group 41"/>
          <p:cNvGrpSpPr>
            <a:grpSpLocks/>
          </p:cNvGrpSpPr>
          <p:nvPr/>
        </p:nvGrpSpPr>
        <p:grpSpPr bwMode="auto">
          <a:xfrm>
            <a:off x="6154242" y="1917725"/>
            <a:ext cx="360362" cy="144462"/>
            <a:chOff x="612" y="3521"/>
            <a:chExt cx="227" cy="91"/>
          </a:xfrm>
        </p:grpSpPr>
        <p:sp>
          <p:nvSpPr>
            <p:cNvPr id="31" name="Line 42"/>
            <p:cNvSpPr>
              <a:spLocks noChangeShapeType="1"/>
            </p:cNvSpPr>
            <p:nvPr/>
          </p:nvSpPr>
          <p:spPr bwMode="auto">
            <a:xfrm>
              <a:off x="612" y="352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43"/>
            <p:cNvSpPr>
              <a:spLocks noChangeShapeType="1"/>
            </p:cNvSpPr>
            <p:nvPr/>
          </p:nvSpPr>
          <p:spPr bwMode="auto">
            <a:xfrm>
              <a:off x="612" y="3612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Text Box 44"/>
          <p:cNvSpPr txBox="1">
            <a:spLocks noChangeArrowheads="1"/>
          </p:cNvSpPr>
          <p:nvPr/>
        </p:nvSpPr>
        <p:spPr bwMode="auto">
          <a:xfrm>
            <a:off x="5436692" y="2995637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FF0000"/>
                </a:solidFill>
                <a:latin typeface="Comic Sans MS" pitchFamily="66" charset="0"/>
              </a:rPr>
              <a:t>х</a:t>
            </a:r>
          </a:p>
        </p:txBody>
      </p:sp>
      <p:grpSp>
        <p:nvGrpSpPr>
          <p:cNvPr id="34" name="Group 45"/>
          <p:cNvGrpSpPr>
            <a:grpSpLocks/>
          </p:cNvGrpSpPr>
          <p:nvPr/>
        </p:nvGrpSpPr>
        <p:grpSpPr bwMode="auto">
          <a:xfrm>
            <a:off x="6155829" y="3284562"/>
            <a:ext cx="360363" cy="144463"/>
            <a:chOff x="612" y="3521"/>
            <a:chExt cx="227" cy="91"/>
          </a:xfrm>
        </p:grpSpPr>
        <p:sp>
          <p:nvSpPr>
            <p:cNvPr id="35" name="Line 46"/>
            <p:cNvSpPr>
              <a:spLocks noChangeShapeType="1"/>
            </p:cNvSpPr>
            <p:nvPr/>
          </p:nvSpPr>
          <p:spPr bwMode="auto">
            <a:xfrm>
              <a:off x="612" y="352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47"/>
            <p:cNvSpPr>
              <a:spLocks noChangeShapeType="1"/>
            </p:cNvSpPr>
            <p:nvPr/>
          </p:nvSpPr>
          <p:spPr bwMode="auto">
            <a:xfrm>
              <a:off x="612" y="3612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" name="Text Box 48"/>
          <p:cNvSpPr txBox="1">
            <a:spLocks noChangeArrowheads="1"/>
          </p:cNvSpPr>
          <p:nvPr/>
        </p:nvSpPr>
        <p:spPr bwMode="auto">
          <a:xfrm>
            <a:off x="5435104" y="4508525"/>
            <a:ext cx="514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 i="1">
                <a:solidFill>
                  <a:srgbClr val="FF0000"/>
                </a:solidFill>
                <a:latin typeface="Comic Sans MS" pitchFamily="66" charset="0"/>
              </a:rPr>
              <a:t>х</a:t>
            </a:r>
          </a:p>
        </p:txBody>
      </p:sp>
      <p:grpSp>
        <p:nvGrpSpPr>
          <p:cNvPr id="38" name="Group 49"/>
          <p:cNvGrpSpPr>
            <a:grpSpLocks/>
          </p:cNvGrpSpPr>
          <p:nvPr/>
        </p:nvGrpSpPr>
        <p:grpSpPr bwMode="auto">
          <a:xfrm>
            <a:off x="6154242" y="4797450"/>
            <a:ext cx="360362" cy="144462"/>
            <a:chOff x="612" y="3521"/>
            <a:chExt cx="227" cy="91"/>
          </a:xfrm>
        </p:grpSpPr>
        <p:sp>
          <p:nvSpPr>
            <p:cNvPr id="39" name="Line 50"/>
            <p:cNvSpPr>
              <a:spLocks noChangeShapeType="1"/>
            </p:cNvSpPr>
            <p:nvPr/>
          </p:nvSpPr>
          <p:spPr bwMode="auto">
            <a:xfrm>
              <a:off x="612" y="3521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51"/>
            <p:cNvSpPr>
              <a:spLocks noChangeShapeType="1"/>
            </p:cNvSpPr>
            <p:nvPr/>
          </p:nvSpPr>
          <p:spPr bwMode="auto">
            <a:xfrm>
              <a:off x="612" y="3612"/>
              <a:ext cx="22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" name="Text Box 54"/>
          <p:cNvSpPr txBox="1">
            <a:spLocks noChangeArrowheads="1"/>
          </p:cNvSpPr>
          <p:nvPr/>
        </p:nvSpPr>
        <p:spPr bwMode="auto">
          <a:xfrm>
            <a:off x="6587629" y="1339875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FF00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42" name="Line 55"/>
          <p:cNvSpPr>
            <a:spLocks noChangeShapeType="1"/>
          </p:cNvSpPr>
          <p:nvPr/>
        </p:nvSpPr>
        <p:spPr bwMode="auto">
          <a:xfrm>
            <a:off x="6679704" y="1985987"/>
            <a:ext cx="3603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Text Box 56"/>
          <p:cNvSpPr txBox="1">
            <a:spLocks noChangeArrowheads="1"/>
          </p:cNvSpPr>
          <p:nvPr/>
        </p:nvSpPr>
        <p:spPr bwMode="auto">
          <a:xfrm>
            <a:off x="6587629" y="1916137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FF00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" name="Text Box 57"/>
          <p:cNvSpPr txBox="1">
            <a:spLocks noChangeArrowheads="1"/>
          </p:cNvSpPr>
          <p:nvPr/>
        </p:nvSpPr>
        <p:spPr bwMode="auto">
          <a:xfrm>
            <a:off x="6659067" y="4508525"/>
            <a:ext cx="525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5" name="Text Box 58"/>
          <p:cNvSpPr txBox="1">
            <a:spLocks noChangeArrowheads="1"/>
          </p:cNvSpPr>
          <p:nvPr/>
        </p:nvSpPr>
        <p:spPr bwMode="auto">
          <a:xfrm>
            <a:off x="6659067" y="2708300"/>
            <a:ext cx="525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FF00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46" name="Line 59"/>
          <p:cNvSpPr>
            <a:spLocks noChangeShapeType="1"/>
          </p:cNvSpPr>
          <p:nvPr/>
        </p:nvSpPr>
        <p:spPr bwMode="auto">
          <a:xfrm>
            <a:off x="6751142" y="3354412"/>
            <a:ext cx="3603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Text Box 60"/>
          <p:cNvSpPr txBox="1">
            <a:spLocks noChangeArrowheads="1"/>
          </p:cNvSpPr>
          <p:nvPr/>
        </p:nvSpPr>
        <p:spPr bwMode="auto">
          <a:xfrm>
            <a:off x="6659067" y="3284562"/>
            <a:ext cx="525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4400" b="1">
                <a:solidFill>
                  <a:srgbClr val="FF0000"/>
                </a:solidFill>
                <a:latin typeface="Comic Sans MS" pitchFamily="66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7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332656"/>
            <a:ext cx="8501062" cy="8207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Верно ли, что: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7544" y="1412776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1) каждому числу найдется обратное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5536" y="2852936"/>
            <a:ext cx="8352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2) существуют числа, у которых  нет обратного 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9552" y="4221088"/>
            <a:ext cx="8208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3) существуют числа, которые  являются обратными сами себе </a:t>
            </a: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8604448" y="6597352"/>
            <a:ext cx="360040" cy="260648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208912" cy="416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</a:pPr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Спиши числа. </a:t>
            </a:r>
          </a:p>
          <a:p>
            <a:pPr marL="609600" indent="-609600" algn="ctr">
              <a:lnSpc>
                <a:spcPct val="90000"/>
              </a:lnSpc>
            </a:pPr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Увеличь каждое четное число на 3, а нечетное число уменьши на 1:    </a:t>
            </a:r>
          </a:p>
          <a:p>
            <a:pPr marL="609600" indent="-609600" algn="ctr">
              <a:lnSpc>
                <a:spcPct val="90000"/>
              </a:lnSpc>
            </a:pPr>
            <a:r>
              <a:rPr lang="ru-RU" b="1" dirty="0" smtClean="0">
                <a:solidFill>
                  <a:srgbClr val="000099"/>
                </a:solidFill>
              </a:rPr>
              <a:t>       </a:t>
            </a:r>
          </a:p>
          <a:p>
            <a:pPr marL="609600" indent="-609600" algn="ctr">
              <a:lnSpc>
                <a:spcPct val="90000"/>
              </a:lnSpc>
            </a:pPr>
            <a:endParaRPr lang="ru-RU" b="1" dirty="0" smtClean="0">
              <a:solidFill>
                <a:srgbClr val="000099"/>
              </a:solidFill>
            </a:endParaRPr>
          </a:p>
          <a:p>
            <a:pPr marL="609600" indent="-609600" algn="ctr">
              <a:lnSpc>
                <a:spcPct val="90000"/>
              </a:lnSpc>
            </a:pPr>
            <a:endParaRPr lang="ru-RU" b="1" dirty="0" smtClean="0">
              <a:solidFill>
                <a:srgbClr val="000099"/>
              </a:solidFill>
            </a:endParaRPr>
          </a:p>
          <a:p>
            <a:pPr marL="609600" indent="-609600" algn="ctr">
              <a:lnSpc>
                <a:spcPct val="90000"/>
              </a:lnSpc>
            </a:pPr>
            <a:r>
              <a:rPr lang="ru-RU" sz="9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32; 7; 12; 9; 3; 28.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50912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35; 6; 15, 8, 2, 31 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8532440" y="6669360"/>
            <a:ext cx="432048" cy="18864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Выполнить умножение</a:t>
            </a:r>
            <a:endParaRPr lang="ru-RU" sz="60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96900" y="1268412"/>
          <a:ext cx="1422933" cy="1296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Формула" r:id="rId4" imgW="431640" imgH="393480" progId="Equation.3">
                  <p:embed/>
                </p:oleObj>
              </mc:Choice>
              <mc:Fallback>
                <p:oleObj name="Формула" r:id="rId4" imgW="4316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1268412"/>
                        <a:ext cx="1422933" cy="12964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11560" y="2708920"/>
          <a:ext cx="15478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Формула" r:id="rId6" imgW="469800" imgH="393480" progId="Equation.3">
                  <p:embed/>
                </p:oleObj>
              </mc:Choice>
              <mc:Fallback>
                <p:oleObj name="Формула" r:id="rId6" imgW="4698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708920"/>
                        <a:ext cx="1547812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73063" y="4292600"/>
          <a:ext cx="188118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Формула" r:id="rId8" imgW="571320" imgH="393480" progId="Equation.3">
                  <p:embed/>
                </p:oleObj>
              </mc:Choice>
              <mc:Fallback>
                <p:oleObj name="Формула" r:id="rId8" imgW="57132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3" y="4292600"/>
                        <a:ext cx="1881187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300192" y="1268760"/>
          <a:ext cx="1506537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Формула" r:id="rId10" imgW="457200" imgH="393480" progId="Equation.3">
                  <p:embed/>
                </p:oleObj>
              </mc:Choice>
              <mc:Fallback>
                <p:oleObj name="Формула" r:id="rId10" imgW="4572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1268760"/>
                        <a:ext cx="1506537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491880" y="1268760"/>
          <a:ext cx="1506537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Формула" r:id="rId12" imgW="457200" imgH="393480" progId="Equation.3">
                  <p:embed/>
                </p:oleObj>
              </mc:Choice>
              <mc:Fallback>
                <p:oleObj name="Формула" r:id="rId12" imgW="4572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268760"/>
                        <a:ext cx="1506537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75856" y="2780928"/>
          <a:ext cx="1966912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Формула" r:id="rId14" imgW="596880" imgH="393480" progId="Equation.3">
                  <p:embed/>
                </p:oleObj>
              </mc:Choice>
              <mc:Fallback>
                <p:oleObj name="Формула" r:id="rId14" imgW="5968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780928"/>
                        <a:ext cx="1966912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084168" y="3212976"/>
          <a:ext cx="196645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Формула" r:id="rId16" imgW="520560" imgH="203040" progId="Equation.3">
                  <p:embed/>
                </p:oleObj>
              </mc:Choice>
              <mc:Fallback>
                <p:oleObj name="Формула" r:id="rId16" imgW="52056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212976"/>
                        <a:ext cx="196645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419872" y="4653136"/>
          <a:ext cx="196645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Формула" r:id="rId18" imgW="520560" imgH="203040" progId="Equation.3">
                  <p:embed/>
                </p:oleObj>
              </mc:Choice>
              <mc:Fallback>
                <p:oleObj name="Формула" r:id="rId18" imgW="5205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653136"/>
                        <a:ext cx="196645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23728" y="1340768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2780928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  <a:endParaRPr lang="ru-RU" sz="6600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2339752" y="4077072"/>
          <a:ext cx="560376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Формула" r:id="rId20" imgW="139680" imgH="393480" progId="Equation.3">
                  <p:embed/>
                </p:oleObj>
              </mc:Choice>
              <mc:Fallback>
                <p:oleObj name="Формула" r:id="rId20" imgW="1396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077072"/>
                        <a:ext cx="560376" cy="15841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5076056" y="1124744"/>
          <a:ext cx="560376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Формула" r:id="rId22" imgW="139680" imgH="393480" progId="Equation.3">
                  <p:embed/>
                </p:oleObj>
              </mc:Choice>
              <mc:Fallback>
                <p:oleObj name="Формула" r:id="rId22" imgW="13968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124744"/>
                        <a:ext cx="560376" cy="15841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292080" y="2924944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4437112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10</a:t>
            </a:r>
            <a:endParaRPr lang="ru-RU" sz="6600" dirty="0"/>
          </a:p>
        </p:txBody>
      </p:sp>
      <p:sp>
        <p:nvSpPr>
          <p:cNvPr id="18" name="TextBox 17"/>
          <p:cNvSpPr txBox="1"/>
          <p:nvPr/>
        </p:nvSpPr>
        <p:spPr>
          <a:xfrm>
            <a:off x="7884368" y="1412776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sp>
        <p:nvSpPr>
          <p:cNvPr id="19" name="TextBox 18"/>
          <p:cNvSpPr txBox="1"/>
          <p:nvPr/>
        </p:nvSpPr>
        <p:spPr>
          <a:xfrm>
            <a:off x="8028384" y="2996952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0.gstatic.com/images?q=tbn:ANd9GcQajXI813yD3CoqnvaideGf-pkeKtxAcezbw6EWNQvrP_4x7j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476672"/>
            <a:ext cx="6264696" cy="206210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Я удовлетворён уроком, я хорошо работал на уроке, понимал всё и получил заслуженную оценку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2852936"/>
            <a:ext cx="64293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Урок был интересен, я принимал в нём участие, но что-то осталось  еще не понятным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71800" y="5085184"/>
            <a:ext cx="6143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2409825" algn="l"/>
              </a:tabLst>
              <a:defRPr/>
            </a:pPr>
            <a:r>
              <a:rPr lang="ru-RU" sz="3200" b="1" i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Пользы от урока я получил мало, многое не понял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653136"/>
            <a:ext cx="2057061" cy="164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780928"/>
            <a:ext cx="2079172" cy="1663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692696"/>
            <a:ext cx="2101282" cy="168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572000" y="576000"/>
            <a:ext cx="0" cy="579600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868144" y="1052736"/>
          <a:ext cx="1422933" cy="1296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Формула" r:id="rId4" imgW="431640" imgH="393480" progId="Equation.3">
                  <p:embed/>
                </p:oleObj>
              </mc:Choice>
              <mc:Fallback>
                <p:oleObj name="Формула" r:id="rId4" imgW="431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1052736"/>
                        <a:ext cx="1422933" cy="12964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94972" y="1125092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796136" y="2348880"/>
          <a:ext cx="1506537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Формула" r:id="rId6" imgW="457200" imgH="393480" progId="Equation.3">
                  <p:embed/>
                </p:oleObj>
              </mc:Choice>
              <mc:Fallback>
                <p:oleObj name="Формула" r:id="rId6" imgW="457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348880"/>
                        <a:ext cx="1506537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80312" y="2492896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796136" y="3717032"/>
          <a:ext cx="1966912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Формула" r:id="rId8" imgW="596880" imgH="393480" progId="Equation.3">
                  <p:embed/>
                </p:oleObj>
              </mc:Choice>
              <mc:Fallback>
                <p:oleObj name="Формула" r:id="rId8" imgW="5968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717032"/>
                        <a:ext cx="1966912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12360" y="3861048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724128" y="5085184"/>
          <a:ext cx="196645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Формула" r:id="rId10" imgW="520560" imgH="203040" progId="Equation.3">
                  <p:embed/>
                </p:oleObj>
              </mc:Choice>
              <mc:Fallback>
                <p:oleObj name="Формула" r:id="rId10" imgW="52056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5085184"/>
                        <a:ext cx="196645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668344" y="486916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498129" y="909216"/>
          <a:ext cx="15478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Формула" r:id="rId12" imgW="469800" imgH="393480" progId="Equation.3">
                  <p:embed/>
                </p:oleObj>
              </mc:Choice>
              <mc:Fallback>
                <p:oleObj name="Формула" r:id="rId12" imgW="4698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129" y="909216"/>
                        <a:ext cx="1547812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1259632" y="2276872"/>
          <a:ext cx="188118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Формула" r:id="rId14" imgW="571320" imgH="393480" progId="Equation.3">
                  <p:embed/>
                </p:oleObj>
              </mc:Choice>
              <mc:Fallback>
                <p:oleObj name="Формула" r:id="rId14" imgW="57132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276872"/>
                        <a:ext cx="1881187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82305" y="981224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  <a:endParaRPr lang="ru-RU" sz="6600" dirty="0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3203848" y="2132856"/>
          <a:ext cx="560376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Формула" r:id="rId16" imgW="139680" imgH="393480" progId="Equation.3">
                  <p:embed/>
                </p:oleObj>
              </mc:Choice>
              <mc:Fallback>
                <p:oleObj name="Формула" r:id="rId16" imgW="1396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132856"/>
                        <a:ext cx="560376" cy="15841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1138089" y="5373712"/>
          <a:ext cx="196645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Формула" r:id="rId18" imgW="520560" imgH="203040" progId="Equation.3">
                  <p:embed/>
                </p:oleObj>
              </mc:Choice>
              <mc:Fallback>
                <p:oleObj name="Формула" r:id="rId18" imgW="52056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089" y="5373712"/>
                        <a:ext cx="196645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082305" y="5157688"/>
            <a:ext cx="1152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10</a:t>
            </a:r>
            <a:endParaRPr lang="ru-RU" sz="6600" dirty="0"/>
          </a:p>
        </p:txBody>
      </p:sp>
      <p:graphicFrame>
        <p:nvGraphicFramePr>
          <p:cNvPr id="27" name="Object 10"/>
          <p:cNvGraphicFramePr>
            <a:graphicFrameLocks noChangeAspect="1"/>
          </p:cNvGraphicFramePr>
          <p:nvPr/>
        </p:nvGraphicFramePr>
        <p:xfrm>
          <a:off x="1475656" y="3789040"/>
          <a:ext cx="1506538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name="Формула" r:id="rId20" imgW="457200" imgH="393480" progId="Equation.3">
                  <p:embed/>
                </p:oleObj>
              </mc:Choice>
              <mc:Fallback>
                <p:oleObj name="Формула" r:id="rId20" imgW="457200" imgH="393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789040"/>
                        <a:ext cx="1506538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1"/>
          <p:cNvGraphicFramePr>
            <a:graphicFrameLocks noChangeAspect="1"/>
          </p:cNvGraphicFramePr>
          <p:nvPr/>
        </p:nvGraphicFramePr>
        <p:xfrm>
          <a:off x="3059832" y="3645024"/>
          <a:ext cx="560388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Формула" r:id="rId22" imgW="139680" imgH="393480" progId="Equation.3">
                  <p:embed/>
                </p:oleObj>
              </mc:Choice>
              <mc:Fallback>
                <p:oleObj name="Формула" r:id="rId22" imgW="139680" imgH="393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45024"/>
                        <a:ext cx="560388" cy="158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95536" y="40466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Произведение не равно 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644008" y="40466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Произведение равно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980728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Взаимно</a:t>
            </a:r>
            <a:endParaRPr lang="ru-RU" sz="96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обратные</a:t>
            </a:r>
            <a:endParaRPr lang="ru-RU" sz="96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149080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числа</a:t>
            </a:r>
            <a:endParaRPr lang="ru-RU" sz="9600" dirty="0">
              <a:solidFill>
                <a:srgbClr val="0062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347864" y="1196752"/>
          <a:ext cx="1422933" cy="1296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Формула" r:id="rId4" imgW="431640" imgH="393480" progId="Equation.3">
                  <p:embed/>
                </p:oleObj>
              </mc:Choice>
              <mc:Fallback>
                <p:oleObj name="Формула" r:id="rId4" imgW="431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196752"/>
                        <a:ext cx="1422933" cy="12964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74692" y="1269108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275856" y="2492896"/>
          <a:ext cx="1506537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Формула" r:id="rId6" imgW="457200" imgH="393480" progId="Equation.3">
                  <p:embed/>
                </p:oleObj>
              </mc:Choice>
              <mc:Fallback>
                <p:oleObj name="Формула" r:id="rId6" imgW="457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492896"/>
                        <a:ext cx="1506537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0032" y="2636912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275856" y="3861048"/>
          <a:ext cx="1966912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Формула" r:id="rId8" imgW="596880" imgH="393480" progId="Equation.3">
                  <p:embed/>
                </p:oleObj>
              </mc:Choice>
              <mc:Fallback>
                <p:oleObj name="Формула" r:id="rId8" imgW="5968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861048"/>
                        <a:ext cx="1966912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92080" y="4005064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03848" y="5229200"/>
          <a:ext cx="196645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Формула" r:id="rId10" imgW="520560" imgH="203040" progId="Equation.3">
                  <p:embed/>
                </p:oleObj>
              </mc:Choice>
              <mc:Fallback>
                <p:oleObj name="Формула" r:id="rId10" imgW="52056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229200"/>
                        <a:ext cx="196645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48064" y="5013176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5536" y="33265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Укажите пары взаимно обратных чисел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781050" y="1989138"/>
          <a:ext cx="2519363" cy="185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Формула" r:id="rId5" imgW="533160" imgH="393480" progId="Equation.3">
                  <p:embed/>
                </p:oleObj>
              </mc:Choice>
              <mc:Fallback>
                <p:oleObj name="Формула" r:id="rId5" imgW="53316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50" y="1989138"/>
                        <a:ext cx="2519363" cy="185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1254125" y="4221163"/>
          <a:ext cx="2579688" cy="185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Формула" r:id="rId7" imgW="545760" imgH="393480" progId="Equation.3">
                  <p:embed/>
                </p:oleObj>
              </mc:Choice>
              <mc:Fallback>
                <p:oleObj name="Формула" r:id="rId7" imgW="54576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125" y="4221163"/>
                        <a:ext cx="2579688" cy="185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187825" y="2438400"/>
          <a:ext cx="34798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Формула" r:id="rId9" imgW="736560" imgH="203040" progId="Equation.3">
                  <p:embed/>
                </p:oleObj>
              </mc:Choice>
              <mc:Fallback>
                <p:oleObj name="Формула" r:id="rId9" imgW="73656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825" y="2438400"/>
                        <a:ext cx="3479800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5310188" y="4076700"/>
          <a:ext cx="2819400" cy="185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Формула" r:id="rId11" imgW="596880" imgH="393480" progId="Equation.3">
                  <p:embed/>
                </p:oleObj>
              </mc:Choice>
              <mc:Fallback>
                <p:oleObj name="Формула" r:id="rId11" imgW="59688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188" y="4076700"/>
                        <a:ext cx="2819400" cy="185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641600" y="1498600"/>
          <a:ext cx="38608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Формула" r:id="rId5" imgW="393480" imgH="393480" progId="Equation.3">
                  <p:embed/>
                </p:oleObj>
              </mc:Choice>
              <mc:Fallback>
                <p:oleObj name="Формула" r:id="rId5" imgW="3934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00" y="1498600"/>
                        <a:ext cx="3860800" cy="386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5536" y="3326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число обратное данному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755576" y="1772816"/>
          <a:ext cx="1998784" cy="3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Формула" r:id="rId5" imgW="253800" imgH="393480" progId="Equation.3">
                  <p:embed/>
                </p:oleObj>
              </mc:Choice>
              <mc:Fallback>
                <p:oleObj name="Формула" r:id="rId5" imgW="25380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772816"/>
                        <a:ext cx="1998784" cy="309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3419872" y="1772816"/>
          <a:ext cx="1898301" cy="3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Формула" r:id="rId7" imgW="241200" imgH="393480" progId="Equation.3">
                  <p:embed/>
                </p:oleObj>
              </mc:Choice>
              <mc:Fallback>
                <p:oleObj name="Формула" r:id="rId7" imgW="241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772816"/>
                        <a:ext cx="1898301" cy="309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6372200" y="1772816"/>
          <a:ext cx="1099857" cy="3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Формула" r:id="rId9" imgW="139680" imgH="393480" progId="Equation.3">
                  <p:embed/>
                </p:oleObj>
              </mc:Choice>
              <mc:Fallback>
                <p:oleObj name="Формула" r:id="rId9" imgW="1396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772816"/>
                        <a:ext cx="1099857" cy="309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Женя\Шаблоны для презентаций\119_fon_nabor_11\fon_nabor_11\51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число обратное данному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079750" y="1700213"/>
          <a:ext cx="2444750" cy="344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Формула" r:id="rId5" imgW="279360" imgH="393480" progId="Equation.3">
                  <p:embed/>
                </p:oleObj>
              </mc:Choice>
              <mc:Fallback>
                <p:oleObj name="Формула" r:id="rId5" imgW="2793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0" y="1700213"/>
                        <a:ext cx="2444750" cy="3443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256</Words>
  <Application>Microsoft Office PowerPoint</Application>
  <PresentationFormat>Экран (4:3)</PresentationFormat>
  <Paragraphs>92</Paragraphs>
  <Slides>20</Slides>
  <Notes>14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Comic Sans MS</vt:lpstr>
      <vt:lpstr>Monotype Corsiva</vt:lpstr>
      <vt:lpstr>Times New Roman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 7</dc:creator>
  <cp:lastModifiedBy>Пользователь Windows</cp:lastModifiedBy>
  <cp:revision>30</cp:revision>
  <dcterms:created xsi:type="dcterms:W3CDTF">2012-11-27T10:33:43Z</dcterms:created>
  <dcterms:modified xsi:type="dcterms:W3CDTF">2018-11-28T00:22:12Z</dcterms:modified>
</cp:coreProperties>
</file>