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1FDF"/>
    <a:srgbClr val="FDD7FD"/>
    <a:srgbClr val="F737B2"/>
    <a:srgbClr val="D33F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972" autoAdjust="0"/>
    <p:restoredTop sz="86381" autoAdjust="0"/>
  </p:normalViewPr>
  <p:slideViewPr>
    <p:cSldViewPr>
      <p:cViewPr>
        <p:scale>
          <a:sx n="87" d="100"/>
          <a:sy n="87" d="100"/>
        </p:scale>
        <p:origin x="-92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E8B1DF-CBFD-4709-9AB0-433FDE72380C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4DB19C7-98BE-46D2-9B75-E2D93613FF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1000100" y="857232"/>
            <a:ext cx="6929486" cy="2143140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aramond" pitchFamily="18" charset="0"/>
              </a:rPr>
              <a:t>Юридическая ответственность</a:t>
            </a:r>
            <a:endParaRPr lang="ru-RU" sz="4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7048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2">
                    <a:lumMod val="10000"/>
                  </a:schemeClr>
                </a:solidFill>
              </a:rPr>
              <a:t>Юридическая ответственность служит средством защиты интересов общества , граждан, государства от правонарушений, предупреждает совершение новых преступлений, воспитывает уважение к праву.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горь\Desktop\3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00808"/>
            <a:ext cx="2276932" cy="3096344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32508" y="188640"/>
            <a:ext cx="5857740" cy="6336704"/>
          </a:xfrm>
        </p:spPr>
        <p:txBody>
          <a:bodyPr>
            <a:noAutofit/>
          </a:bodyPr>
          <a:lstStyle/>
          <a:p>
            <a:pPr algn="just"/>
            <a:r>
              <a:rPr lang="ru-RU" sz="2800" b="1" i="1" dirty="0">
                <a:solidFill>
                  <a:schemeClr val="bg2">
                    <a:lumMod val="10000"/>
                  </a:schemeClr>
                </a:solidFill>
              </a:rPr>
              <a:t>Большинство поступков, совершаемых человеком в обществе, носит правовой характер. Для нормального существования общества требуется соблюдение правовых норм всеми людьми. Любое правонарушение противоречит нормам права, наносит вред  гражданам, обществу, государству и влечёт за собой юридическую ответственность</a:t>
            </a:r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ru-RU" sz="28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380" y="260648"/>
            <a:ext cx="8260672" cy="1039427"/>
          </a:xfrm>
        </p:spPr>
        <p:txBody>
          <a:bodyPr/>
          <a:lstStyle/>
          <a:p>
            <a:r>
              <a:rPr lang="ru-RU" b="1" u="sng" dirty="0" smtClean="0">
                <a:latin typeface="Garamond" pitchFamily="18" charset="0"/>
              </a:rPr>
              <a:t>Причины правонарушений</a:t>
            </a:r>
            <a:endParaRPr lang="ru-RU" b="1" u="sng" dirty="0">
              <a:latin typeface="Garamond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64768" y="1844824"/>
            <a:ext cx="8358246" cy="14287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Социальные:      -жилищная проблема</a:t>
            </a: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-безработица</a:t>
            </a: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-низкий материальный достаток</a:t>
            </a: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-экономический спад</a:t>
            </a:r>
          </a:p>
          <a:p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1381" y="3429000"/>
            <a:ext cx="8358246" cy="15001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Психологические:   -моральная распущенность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-духовная нищета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-неуважение к закону, правовой нигилизм</a:t>
            </a:r>
          </a:p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-чувство безнаказанности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1381" y="5085184"/>
            <a:ext cx="8358246" cy="142876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Биологические:    -наследование предрасположенности к совершению </a:t>
            </a:r>
          </a:p>
          <a:p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правонарушений от родителей</a:t>
            </a:r>
          </a:p>
          <a:p>
            <a:r>
              <a:rPr lang="ru-RU" sz="19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            -личность преступника </a:t>
            </a:r>
            <a:endParaRPr lang="ru-RU" sz="19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51128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2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Юридическая ответственность –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000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применение мер государственного принуждения к правонарушителю в установленной законом процессуальной форме.</a:t>
            </a:r>
            <a:endParaRPr lang="ru-RU" sz="2000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Игорь\Desktop\161646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43050"/>
            <a:ext cx="3857652" cy="4242349"/>
          </a:xfrm>
          <a:prstGeom prst="rect">
            <a:avLst/>
          </a:prstGeom>
          <a:noFill/>
        </p:spPr>
      </p:pic>
      <p:pic>
        <p:nvPicPr>
          <p:cNvPr id="1027" name="Picture 3" descr="C:\Users\Игорь\Desktop\4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2285992"/>
            <a:ext cx="3870608" cy="4214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971600" y="2348880"/>
            <a:ext cx="7176290" cy="3085514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Виды юридической ответственности: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772816"/>
            <a:ext cx="87129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наступает с </a:t>
            </a:r>
            <a:r>
              <a:rPr lang="ru-RU" sz="2400" b="1" dirty="0" smtClean="0"/>
              <a:t>16 лет (например, за нецензурную брань).</a:t>
            </a:r>
          </a:p>
          <a:p>
            <a:r>
              <a:rPr lang="ru-RU" sz="2400" b="1" dirty="0" smtClean="0"/>
              <a:t>Возлагается административными комиссиями, судом, органами внутренних дел, таможенными службами.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Меры административного наказания</a:t>
            </a:r>
            <a:r>
              <a:rPr lang="ru-RU" sz="2400" dirty="0" smtClean="0">
                <a:solidFill>
                  <a:srgbClr val="C00000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Предупреждение.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Административный штраф.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Возмездное изъятие орудия совершения или предмета административного правонарушения.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Конфискация орудия или предмета.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Лишение специального права.</a:t>
            </a:r>
          </a:p>
          <a:p>
            <a:pPr marL="342900" indent="-342900">
              <a:buAutoNum type="arabicPeriod"/>
            </a:pPr>
            <a:r>
              <a:rPr lang="ru-RU" sz="2400" b="1" dirty="0" smtClean="0"/>
              <a:t>Административный арест</a:t>
            </a:r>
            <a:r>
              <a:rPr lang="ru-RU" sz="2400" b="1" dirty="0" smtClean="0"/>
              <a:t>.</a:t>
            </a:r>
            <a:endParaRPr lang="ru-RU" sz="2400" b="1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476672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Административная ответственность 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1340768"/>
            <a:ext cx="864096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Наступает за нарушение трудовой дисциплины с 16 лет </a:t>
            </a:r>
          </a:p>
          <a:p>
            <a:r>
              <a:rPr lang="ru-RU" sz="3200" b="1" i="1" dirty="0" smtClean="0"/>
              <a:t>(например, опоздание на работу).</a:t>
            </a:r>
          </a:p>
          <a:p>
            <a:r>
              <a:rPr lang="ru-RU" sz="3200" b="1" i="1" dirty="0" smtClean="0"/>
              <a:t>Возлагается руководителями предприятия. 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Меры дисциплинарной ответственности</a:t>
            </a:r>
            <a:r>
              <a:rPr lang="ru-RU" sz="3200" dirty="0" smtClean="0">
                <a:solidFill>
                  <a:srgbClr val="C00000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Замечание.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Выговор.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Увольнение .</a:t>
            </a:r>
            <a:endParaRPr lang="ru-RU" sz="3200" b="1" i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60648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Дисциплинарная ответственность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2611" y="1196752"/>
            <a:ext cx="851986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наступает </a:t>
            </a:r>
            <a:r>
              <a:rPr lang="ru-RU" sz="2800" b="1" i="1" dirty="0" smtClean="0"/>
              <a:t>с 18 лет за неисполнение или ненадлежащее исполнение обязанностей в связи с нарушением субъективных гражданских прав другого лица.</a:t>
            </a:r>
          </a:p>
          <a:p>
            <a:r>
              <a:rPr lang="ru-RU" sz="2800" b="1" i="1" dirty="0" smtClean="0"/>
              <a:t>Возлагается судом, административными органами.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Меры </a:t>
            </a:r>
            <a:r>
              <a:rPr lang="ru-RU" sz="2800" b="1" dirty="0" err="1" smtClean="0">
                <a:solidFill>
                  <a:srgbClr val="C00000"/>
                </a:solidFill>
              </a:rPr>
              <a:t>гражданско</a:t>
            </a:r>
            <a:r>
              <a:rPr lang="ru-RU" sz="2800" b="1" dirty="0" smtClean="0">
                <a:solidFill>
                  <a:srgbClr val="C00000"/>
                </a:solidFill>
              </a:rPr>
              <a:t> – правовой ответственности</a:t>
            </a:r>
            <a:r>
              <a:rPr lang="ru-RU" sz="2800" dirty="0" smtClean="0">
                <a:solidFill>
                  <a:srgbClr val="C00000"/>
                </a:solidFill>
              </a:rPr>
              <a:t>:</a:t>
            </a:r>
          </a:p>
          <a:p>
            <a:pPr marL="342900" indent="-342900">
              <a:buAutoNum type="arabicPeriod"/>
            </a:pPr>
            <a:r>
              <a:rPr lang="ru-RU" sz="2800" b="1" i="1" dirty="0" smtClean="0"/>
              <a:t>Штраф</a:t>
            </a:r>
          </a:p>
          <a:p>
            <a:pPr marL="342900" indent="-342900">
              <a:buAutoNum type="arabicPeriod"/>
            </a:pPr>
            <a:r>
              <a:rPr lang="ru-RU" sz="2800" b="1" i="1" dirty="0" smtClean="0"/>
              <a:t>Ограничение свободы</a:t>
            </a:r>
          </a:p>
          <a:p>
            <a:pPr marL="342900" indent="-342900">
              <a:buAutoNum type="arabicPeriod"/>
            </a:pPr>
            <a:r>
              <a:rPr lang="ru-RU" sz="2800" b="1" i="1" dirty="0" smtClean="0"/>
              <a:t>Возмещение вреда, убытков,</a:t>
            </a:r>
          </a:p>
          <a:p>
            <a:pPr marL="342900" indent="-342900"/>
            <a:r>
              <a:rPr lang="ru-RU" sz="2800" b="1" i="1" dirty="0" smtClean="0"/>
              <a:t>       уплата неустойки и т. д. </a:t>
            </a:r>
            <a:endParaRPr lang="ru-RU" sz="28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07702" y="260648"/>
            <a:ext cx="84847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</a:rPr>
              <a:t>Гражданско</a:t>
            </a:r>
            <a:r>
              <a:rPr lang="ru-RU" sz="2800" b="1" dirty="0">
                <a:solidFill>
                  <a:srgbClr val="C00000"/>
                </a:solidFill>
              </a:rPr>
              <a:t> – правовая ответственность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19" y="1628800"/>
            <a:ext cx="835824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наступает </a:t>
            </a:r>
            <a:r>
              <a:rPr lang="ru-RU" sz="2800" b="1" i="1" dirty="0" smtClean="0"/>
              <a:t>с 16 (14) лет за совершение преступления</a:t>
            </a:r>
          </a:p>
          <a:p>
            <a:r>
              <a:rPr lang="ru-RU" sz="2800" b="1" i="1" dirty="0" smtClean="0"/>
              <a:t>(например, кража из магазина).</a:t>
            </a:r>
          </a:p>
          <a:p>
            <a:r>
              <a:rPr lang="ru-RU" sz="2800" b="1" i="1" dirty="0" smtClean="0"/>
              <a:t>Возлагается судом.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Меры уголовной ответственности изложены в ст. 44 Уголовного кодекса РФ:</a:t>
            </a:r>
          </a:p>
          <a:p>
            <a:pPr marL="342900" indent="-342900">
              <a:buAutoNum type="arabicPeriod"/>
            </a:pPr>
            <a:r>
              <a:rPr lang="ru-RU" sz="2800" b="1" i="1" dirty="0" smtClean="0"/>
              <a:t>Штраф.</a:t>
            </a:r>
          </a:p>
          <a:p>
            <a:pPr marL="342900" indent="-342900">
              <a:buAutoNum type="arabicPeriod"/>
            </a:pPr>
            <a:r>
              <a:rPr lang="ru-RU" sz="2800" b="1" i="1" dirty="0" smtClean="0"/>
              <a:t>Ограничение свободы.</a:t>
            </a:r>
          </a:p>
          <a:p>
            <a:pPr marL="342900" indent="-342900">
              <a:buAutoNum type="arabicPeriod"/>
            </a:pPr>
            <a:r>
              <a:rPr lang="ru-RU" sz="2800" b="1" i="1" dirty="0" smtClean="0"/>
              <a:t>Исправительные работы и т. д.</a:t>
            </a:r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476672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Уголовная ответственность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289</TotalTime>
  <Words>316</Words>
  <Application>Microsoft Office PowerPoint</Application>
  <PresentationFormat>Экран (4:3)</PresentationFormat>
  <Paragraphs>57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Официальная</vt:lpstr>
      <vt:lpstr>Аптека</vt:lpstr>
      <vt:lpstr>Презентация PowerPoint</vt:lpstr>
      <vt:lpstr>Презентация PowerPoint</vt:lpstr>
      <vt:lpstr>Причины правонарушений</vt:lpstr>
      <vt:lpstr>Юридическая ответственность – применение мер государственного принуждения к правонарушителю в установленной законом процессуальной форме.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Юридическая ответственность</dc:title>
  <dc:creator>Игорь</dc:creator>
  <cp:lastModifiedBy>Белькова Ольга Сергеевна</cp:lastModifiedBy>
  <cp:revision>26</cp:revision>
  <dcterms:created xsi:type="dcterms:W3CDTF">2009-11-18T07:59:40Z</dcterms:created>
  <dcterms:modified xsi:type="dcterms:W3CDTF">2019-05-21T15:47:03Z</dcterms:modified>
</cp:coreProperties>
</file>