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61" r:id="rId4"/>
    <p:sldId id="283" r:id="rId5"/>
    <p:sldId id="284" r:id="rId6"/>
    <p:sldId id="285" r:id="rId7"/>
    <p:sldId id="266" r:id="rId8"/>
    <p:sldId id="267" r:id="rId9"/>
    <p:sldId id="268" r:id="rId10"/>
    <p:sldId id="269" r:id="rId11"/>
    <p:sldId id="270" r:id="rId12"/>
    <p:sldId id="286" r:id="rId13"/>
    <p:sldId id="287" r:id="rId14"/>
    <p:sldId id="288" r:id="rId15"/>
    <p:sldId id="273" r:id="rId16"/>
    <p:sldId id="274" r:id="rId17"/>
    <p:sldId id="277" r:id="rId1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99"/>
    <a:srgbClr val="00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5261" autoAdjust="0"/>
  </p:normalViewPr>
  <p:slideViewPr>
    <p:cSldViewPr>
      <p:cViewPr varScale="1">
        <p:scale>
          <a:sx n="64" d="100"/>
          <a:sy n="64" d="100"/>
        </p:scale>
        <p:origin x="-570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132" y="1704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Прямая соединительная линия 7"/>
          <p:cNvCxnSpPr/>
          <p:nvPr/>
        </p:nvCxnSpPr>
        <p:spPr>
          <a:xfrm>
            <a:off x="1463675" y="3549650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Прямая соединительная линия 12"/>
          <p:cNvCxnSpPr/>
          <p:nvPr/>
        </p:nvCxnSpPr>
        <p:spPr>
          <a:xfrm>
            <a:off x="4708525" y="3549650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Овал 13"/>
          <p:cNvSpPr/>
          <p:nvPr/>
        </p:nvSpPr>
        <p:spPr>
          <a:xfrm>
            <a:off x="4540250" y="3525838"/>
            <a:ext cx="46038" cy="46037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7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B0D889-E2B2-4E04-9116-4A7B4C5E2455}" type="datetimeFigureOut">
              <a:rPr lang="ru-RU"/>
              <a:pPr>
                <a:defRPr/>
              </a:pPr>
              <a:t>22.05.2019</a:t>
            </a:fld>
            <a:endParaRPr lang="ru-RU"/>
          </a:p>
        </p:txBody>
      </p:sp>
      <p:sp>
        <p:nvSpPr>
          <p:cNvPr id="8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075E58-3755-4ED8-9824-B23C0E2C324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B0DC5F-7D73-4500-9E92-4B96E73C43D7}" type="datetimeFigureOut">
              <a:rPr lang="ru-RU"/>
              <a:pPr>
                <a:defRPr/>
              </a:pPr>
              <a:t>22.05.2019</a:t>
            </a:fld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B6F196-E059-446D-A59A-C07C7DD1D0B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1D2DFA-C11E-41CC-8E58-64D8F396037C}" type="datetimeFigureOut">
              <a:rPr lang="ru-RU"/>
              <a:pPr>
                <a:defRPr/>
              </a:pPr>
              <a:t>22.05.2019</a:t>
            </a:fld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A4450E-C674-49E0-B9C9-3FB2243E45B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01FD4E-9DD3-4EEB-8BB3-ABD08FF7A0F6}" type="datetimeFigureOut">
              <a:rPr lang="ru-RU"/>
              <a:pPr>
                <a:defRPr/>
              </a:pPr>
              <a:t>22.05.2019</a:t>
            </a:fld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22001B-33D0-4F07-8A36-581D049D5B3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Прямая соединительная линия 6"/>
          <p:cNvCxnSpPr/>
          <p:nvPr/>
        </p:nvCxnSpPr>
        <p:spPr>
          <a:xfrm>
            <a:off x="685800" y="4916488"/>
            <a:ext cx="7924800" cy="4762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6197D3-F394-437F-9EC9-3C4BDAEBB07F}" type="datetimeFigureOut">
              <a:rPr lang="ru-RU"/>
              <a:pPr>
                <a:defRPr/>
              </a:pPr>
              <a:t>22.05.2019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4D089C-6269-4C15-A7A0-D3B6FF25FFE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C81D06-492C-41D5-9B71-15384D6DDE2E}" type="datetimeFigureOut">
              <a:rPr lang="ru-RU"/>
              <a:pPr>
                <a:defRPr/>
              </a:pPr>
              <a:t>22.05.2019</a:t>
            </a:fld>
            <a:endParaRPr lang="ru-RU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32BC02-3329-4762-859E-A06719ABCF5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Прямая соединительная линия 9"/>
          <p:cNvCxnSpPr/>
          <p:nvPr/>
        </p:nvCxnSpPr>
        <p:spPr>
          <a:xfrm>
            <a:off x="563563" y="2179638"/>
            <a:ext cx="3748087" cy="1587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16"/>
          <p:cNvCxnSpPr/>
          <p:nvPr/>
        </p:nvCxnSpPr>
        <p:spPr>
          <a:xfrm>
            <a:off x="4754563" y="2179638"/>
            <a:ext cx="3749675" cy="1587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68B251-F64D-4145-ABFB-F10A61D07F2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Дата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4CF724-109D-46F6-B96A-F4C86AC95F5B}" type="datetimeFigureOut">
              <a:rPr lang="ru-RU"/>
              <a:pPr>
                <a:defRPr/>
              </a:pPr>
              <a:t>22.05.2019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B728B5-6A84-4D76-B168-62D5363765A5}" type="datetimeFigureOut">
              <a:rPr lang="ru-RU"/>
              <a:pPr>
                <a:defRPr/>
              </a:pPr>
              <a:t>22.05.2019</a:t>
            </a:fld>
            <a:endParaRPr lang="ru-RU"/>
          </a:p>
        </p:txBody>
      </p:sp>
      <p:sp>
        <p:nvSpPr>
          <p:cNvPr id="4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7240E9-D391-4BD4-A1B9-0A82AA49A0C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E9AC9B-072E-4C3F-9F3F-349DC83707B5}" type="datetimeFigureOut">
              <a:rPr lang="ru-RU"/>
              <a:pPr>
                <a:defRPr/>
              </a:pPr>
              <a:t>22.05.2019</a:t>
            </a:fld>
            <a:endParaRPr lang="ru-RU"/>
          </a:p>
        </p:txBody>
      </p:sp>
      <p:sp>
        <p:nvSpPr>
          <p:cNvPr id="3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47D422-0C47-41B3-A875-0A91D3662B4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A27E51-A933-4445-8E0D-8E2007860A92}" type="datetimeFigureOut">
              <a:rPr lang="ru-RU"/>
              <a:pPr>
                <a:defRPr/>
              </a:pPr>
              <a:t>22.05.2019</a:t>
            </a:fld>
            <a:endParaRPr lang="ru-RU"/>
          </a:p>
        </p:txBody>
      </p:sp>
      <p:sp>
        <p:nvSpPr>
          <p:cNvPr id="6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F73C13-86A3-455D-9B82-DF6DDE2C4FC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>
            <a:normAutofit/>
          </a:bodyPr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12571E-FF64-40B7-86C8-1878409ED2DA}" type="datetimeFigureOut">
              <a:rPr lang="ru-RU"/>
              <a:pPr>
                <a:defRPr/>
              </a:pPr>
              <a:t>22.05.2019</a:t>
            </a:fld>
            <a:endParaRPr lang="ru-RU"/>
          </a:p>
        </p:txBody>
      </p:sp>
      <p:sp>
        <p:nvSpPr>
          <p:cNvPr id="6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E81BF3-CC8F-44D3-BDB4-FFFE2628097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Текст 8"/>
          <p:cNvSpPr>
            <a:spLocks noGrp="1"/>
          </p:cNvSpPr>
          <p:nvPr>
            <p:ph type="body" idx="1"/>
          </p:nvPr>
        </p:nvSpPr>
        <p:spPr bwMode="auto">
          <a:xfrm>
            <a:off x="457200" y="1447800"/>
            <a:ext cx="8229600" cy="4678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950"/>
            <a:ext cx="2590800" cy="384175"/>
          </a:xfrm>
          <a:prstGeom prst="rect">
            <a:avLst/>
          </a:prstGeom>
        </p:spPr>
        <p:txBody>
          <a:bodyPr vert="horz" anchor="ctr" anchorCtr="0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fld id="{F08F9F96-ABB5-450A-AC60-F4C8922337CB}" type="datetimeFigureOut">
              <a:rPr lang="ru-RU"/>
              <a:pPr>
                <a:defRPr/>
              </a:pPr>
              <a:t>22.05.2019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950"/>
            <a:ext cx="3581400" cy="384175"/>
          </a:xfrm>
          <a:prstGeom prst="rect">
            <a:avLst/>
          </a:prstGeom>
        </p:spPr>
        <p:txBody>
          <a:bodyPr vert="horz" anchor="ctr" anchorCtr="0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725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600" baseline="0" smtClean="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fld id="{5A11D9D2-1DFE-48F0-87EA-EC4BE5DD221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2" r:id="rId1"/>
    <p:sldLayoutId id="2147483671" r:id="rId2"/>
    <p:sldLayoutId id="2147483673" r:id="rId3"/>
    <p:sldLayoutId id="2147483670" r:id="rId4"/>
    <p:sldLayoutId id="2147483674" r:id="rId5"/>
    <p:sldLayoutId id="2147483669" r:id="rId6"/>
    <p:sldLayoutId id="2147483668" r:id="rId7"/>
    <p:sldLayoutId id="2147483675" r:id="rId8"/>
    <p:sldLayoutId id="2147483676" r:id="rId9"/>
    <p:sldLayoutId id="2147483667" r:id="rId10"/>
    <p:sldLayoutId id="2147483666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lang="en-US" sz="4200" kern="1200" spc="-10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2pPr>
      <a:lvl3pPr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3pPr>
      <a:lvl4pPr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4pPr>
      <a:lvl5pPr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9pPr>
    </p:titleStyle>
    <p:bodyStyle>
      <a:lvl1pPr marL="273050" indent="-273050" algn="l" rtl="0" fontAlgn="base">
        <a:spcBef>
          <a:spcPts val="600"/>
        </a:spcBef>
        <a:spcAft>
          <a:spcPct val="0"/>
        </a:spcAft>
        <a:buClr>
          <a:schemeClr val="accent2"/>
        </a:buClr>
        <a:buSzPct val="8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fontAlgn="base">
        <a:spcBef>
          <a:spcPts val="300"/>
        </a:spcBef>
        <a:spcAft>
          <a:spcPct val="0"/>
        </a:spcAft>
        <a:buClr>
          <a:srgbClr val="D6903D"/>
        </a:buClr>
        <a:buSzPct val="85000"/>
        <a:buFont typeface="Wingdings 2" pitchFamily="18" charset="2"/>
        <a:buChar char=""/>
        <a:defRPr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4888" indent="-228600" algn="l" rtl="0" fontAlgn="base">
        <a:spcBef>
          <a:spcPts val="300"/>
        </a:spcBef>
        <a:spcAft>
          <a:spcPct val="0"/>
        </a:spcAft>
        <a:buClr>
          <a:srgbClr val="B37732"/>
        </a:buClr>
        <a:buSzPct val="85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79525" indent="-228600" algn="l" rtl="0" fontAlgn="base">
        <a:spcBef>
          <a:spcPts val="300"/>
        </a:spcBef>
        <a:spcAft>
          <a:spcPct val="0"/>
        </a:spcAft>
        <a:buClr>
          <a:srgbClr val="D6903D"/>
        </a:buClr>
        <a:buSzPct val="85000"/>
        <a:buFont typeface="Wingdings 2" pitchFamily="18" charset="2"/>
        <a:buChar char="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163" indent="-228600" algn="l" rtl="0" fontAlgn="base">
        <a:spcBef>
          <a:spcPts val="338"/>
        </a:spcBef>
        <a:spcAft>
          <a:spcPct val="0"/>
        </a:spcAft>
        <a:buClr>
          <a:srgbClr val="D6903D"/>
        </a:buClr>
        <a:buSzPct val="85000"/>
        <a:buFont typeface="Wingdings 2" pitchFamily="18" charset="2"/>
        <a:buChar char="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9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75856" y="3700463"/>
            <a:ext cx="5487144" cy="871537"/>
          </a:xfrm>
        </p:spPr>
        <p:txBody>
          <a:bodyPr/>
          <a:lstStyle/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2400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sz="1400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Подготовили </a:t>
            </a: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1400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sz="1400" b="1" dirty="0" err="1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Ладыгин</a:t>
            </a:r>
            <a:r>
              <a:rPr lang="ru-RU" sz="1400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В.</a:t>
            </a: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1400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</a:t>
            </a:r>
            <a:r>
              <a:rPr lang="ru-RU" sz="1400" b="1" dirty="0" err="1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Минитаева</a:t>
            </a:r>
            <a:r>
              <a:rPr lang="ru-RU" sz="1400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П.</a:t>
            </a: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1400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Рогачева М.</a:t>
            </a: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1400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</a:t>
            </a:r>
            <a:r>
              <a:rPr lang="ru-RU" sz="1400" b="1" dirty="0" err="1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кл</a:t>
            </a:r>
            <a:r>
              <a:rPr lang="ru-RU" sz="1400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 руководитель </a:t>
            </a: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1400" b="1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Остроухова </a:t>
            </a:r>
            <a:r>
              <a:rPr lang="ru-RU" sz="1400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С.А.</a:t>
            </a:r>
            <a:endParaRPr lang="ru-RU" sz="1400" b="1" dirty="0">
              <a:solidFill>
                <a:schemeClr val="bg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" name="Заголовок 1"/>
          <p:cNvPicPr>
            <a:picLocks noGrp="1" noChangeArrowheads="1"/>
          </p:cNvPicPr>
          <p:nvPr>
            <p:ph type="ctrTitle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50850" y="993775"/>
            <a:ext cx="8321675" cy="2011363"/>
          </a:xfrm>
        </p:spPr>
      </p:pic>
      <p:sp>
        <p:nvSpPr>
          <p:cNvPr id="4" name="Прямоугольник 3"/>
          <p:cNvSpPr/>
          <p:nvPr/>
        </p:nvSpPr>
        <p:spPr>
          <a:xfrm>
            <a:off x="0" y="4643438"/>
            <a:ext cx="8929688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endParaRPr lang="ru-RU" sz="2800" dirty="0">
              <a:solidFill>
                <a:schemeClr val="bg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6472238" cy="490538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29000" y="714375"/>
            <a:ext cx="5278438" cy="4214813"/>
          </a:xfrm>
        </p:spPr>
        <p:txBody>
          <a:bodyPr>
            <a:normAutofit fontScale="32500" lnSpcReduction="20000"/>
          </a:bodyPr>
          <a:lstStyle/>
          <a:p>
            <a:pPr marL="274320" indent="-274320" fontAlgn="auto">
              <a:spcAft>
                <a:spcPts val="0"/>
              </a:spcAft>
              <a:buFont typeface="Wingdings 2"/>
              <a:buNone/>
              <a:defRPr/>
            </a:pPr>
            <a:endParaRPr lang="ru-RU" sz="2800" b="1" dirty="0" smtClean="0">
              <a:solidFill>
                <a:srgbClr val="002060"/>
              </a:solidFill>
            </a:endParaRPr>
          </a:p>
          <a:p>
            <a:pPr marL="274320" indent="-274320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7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Прямых улик, что она партизанка, у врагов не было. Возможно, все обошлось бы, если бы Портнову не опознал предатель. Ее долго и жестоко пытали. На одном из допросов Зина выхватила у следователя пистолет и застрелила его и еще двух охранников. 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7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Пыталась убежать, но у измученной пытками девочки не хватило сил. Ее схватили и вскоре казнили. 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Char char=""/>
              <a:defRPr/>
            </a:pPr>
            <a:endParaRPr lang="ru-RU" sz="7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5603" name="Picture 2" descr="http://gazeta.aif.ru/data/mags/kids/143/pics/22_01_04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571500" y="571500"/>
            <a:ext cx="2786063" cy="3235325"/>
          </a:xfrm>
        </p:spPr>
      </p:pic>
      <p:sp>
        <p:nvSpPr>
          <p:cNvPr id="25604" name="Прямоугольник 5"/>
          <p:cNvSpPr>
            <a:spLocks noChangeArrowheads="1"/>
          </p:cNvSpPr>
          <p:nvPr/>
        </p:nvSpPr>
        <p:spPr bwMode="auto">
          <a:xfrm>
            <a:off x="642938" y="4398963"/>
            <a:ext cx="7358062" cy="954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Зинаиде Портновой посмертно присвоено звание Героя Советского Союза. </a:t>
            </a:r>
            <a:endParaRPr lang="ru-RU" sz="2800">
              <a:latin typeface="Constant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Заголовок 1"/>
          <p:cNvPicPr>
            <a:picLocks noGrp="1" noChangeArrowheads="1"/>
          </p:cNvPicPr>
          <p:nvPr>
            <p:ph type="title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66738" y="-122238"/>
            <a:ext cx="8126412" cy="1554163"/>
          </a:xfrm>
        </p:spPr>
      </p:pic>
      <p:sp>
        <p:nvSpPr>
          <p:cNvPr id="26626" name="Содержимое 3"/>
          <p:cNvSpPr>
            <a:spLocks noGrp="1"/>
          </p:cNvSpPr>
          <p:nvPr>
            <p:ph sz="half" idx="2"/>
          </p:nvPr>
        </p:nvSpPr>
        <p:spPr>
          <a:xfrm>
            <a:off x="2928938" y="1143000"/>
            <a:ext cx="5778500" cy="5429250"/>
          </a:xfrm>
        </p:spPr>
        <p:txBody>
          <a:bodyPr/>
          <a:lstStyle/>
          <a:p>
            <a:pPr>
              <a:buFont typeface="Wingdings 2" pitchFamily="18" charset="2"/>
              <a:buNone/>
            </a:pPr>
            <a:r>
              <a:rPr lang="ru-RU" sz="240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 свои 12 лет Валя, тогда пятиклассник Шепетовской школы, стал разведчиком в партизанском отряде. Он бесстрашно пробирался в расположение вражеских войск, добывал для партизан ценные сведения о постах охраны железнодорожных станций, военных складах, дислокации вражеских подразделений. Не скрывал своей радости, когда взрослые брали его с собой на боевую операцию.</a:t>
            </a:r>
          </a:p>
        </p:txBody>
      </p:sp>
      <p:pic>
        <p:nvPicPr>
          <p:cNvPr id="7" name="Picture 2" descr="http://s54.radikal.ru/i144/0904/1e/808a26a8421d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285750"/>
            <a:ext cx="3006725" cy="2884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1543050" cy="2276475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7650" name="Содержимое 3"/>
          <p:cNvSpPr>
            <a:spLocks noGrp="1"/>
          </p:cNvSpPr>
          <p:nvPr>
            <p:ph sz="half" idx="2"/>
          </p:nvPr>
        </p:nvSpPr>
        <p:spPr>
          <a:xfrm>
            <a:off x="3500438" y="785813"/>
            <a:ext cx="5214937" cy="4000500"/>
          </a:xfrm>
        </p:spPr>
        <p:txBody>
          <a:bodyPr/>
          <a:lstStyle/>
          <a:p>
            <a:pPr>
              <a:buFont typeface="Wingdings 2" pitchFamily="18" charset="2"/>
              <a:buNone/>
            </a:pPr>
            <a:r>
              <a:rPr lang="ru-RU" sz="240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 счету Вали Котика шесть взорванных эшелонов врага, множество успешных засад. Он погиб в 14 лет в неравном бою с фашистами. К тому времени Валя Котик уже носил на груди ордена Ленина и Отечественной войны I степени, медаль «Партизану Отечественной войны» II степени. </a:t>
            </a:r>
          </a:p>
          <a:p>
            <a:endParaRPr lang="ru-RU" smtClean="0"/>
          </a:p>
        </p:txBody>
      </p:sp>
      <p:pic>
        <p:nvPicPr>
          <p:cNvPr id="5" name="Picture 4" descr="http://www.pioneria.ruo-dzvolg.ru/images/Valya_Kotik__.gif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42875" y="214313"/>
            <a:ext cx="2857500" cy="3556000"/>
          </a:xfrm>
        </p:spPr>
      </p:pic>
      <p:sp>
        <p:nvSpPr>
          <p:cNvPr id="27652" name="Прямоугольник 5"/>
          <p:cNvSpPr>
            <a:spLocks noChangeArrowheads="1"/>
          </p:cNvSpPr>
          <p:nvPr/>
        </p:nvSpPr>
        <p:spPr bwMode="auto">
          <a:xfrm>
            <a:off x="142875" y="4398963"/>
            <a:ext cx="7786688" cy="954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Валентину Котику посмертно присвоено звание Героя Советского Союза</a:t>
            </a:r>
            <a:endParaRPr lang="ru-RU" sz="280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Заголовок 1"/>
          <p:cNvPicPr>
            <a:picLocks noGrp="1" noChangeArrowheads="1"/>
          </p:cNvPicPr>
          <p:nvPr>
            <p:ph type="title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50850" y="49213"/>
            <a:ext cx="8242300" cy="884237"/>
          </a:xfrm>
        </p:spPr>
      </p:pic>
      <p:pic>
        <p:nvPicPr>
          <p:cNvPr id="3" name="Picture 8" descr="http://pages.marsu.ru/iac/resurs/istory/foto/nina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857250"/>
            <a:ext cx="3455988" cy="3333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75" name="Прямоугольник 3"/>
          <p:cNvSpPr>
            <a:spLocks noChangeArrowheads="1"/>
          </p:cNvSpPr>
          <p:nvPr/>
        </p:nvSpPr>
        <p:spPr bwMode="auto">
          <a:xfrm>
            <a:off x="3786188" y="1285875"/>
            <a:ext cx="4929187" cy="526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Свою войну с гитлеровцами она начала с распространения листовок в оккупированном врагами поселке. В ее листовках были правдивые сводки с фронтов, которые вселяли в людей веру в победу. Партизаны доверили Нине разведывательную работу. Она отлично справлялась со всеми заданиями. Гитлеровцы решили покончить с партизанами. В одну из деревень вошел карательный отряд. Но его точная численность и вооружение не были известны партизанам.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9698" name="Прямоугольник 2"/>
          <p:cNvSpPr>
            <a:spLocks noChangeArrowheads="1"/>
          </p:cNvSpPr>
          <p:nvPr/>
        </p:nvSpPr>
        <p:spPr bwMode="auto">
          <a:xfrm>
            <a:off x="2286000" y="1582738"/>
            <a:ext cx="457200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b="1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9699" name="Picture 2" descr="http://gazeta.aif.ru/data/mags/kids/143/pics/22_01_1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5" y="142875"/>
            <a:ext cx="3003550" cy="4214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700" name="Прямоугольник 4"/>
          <p:cNvSpPr>
            <a:spLocks noChangeArrowheads="1"/>
          </p:cNvSpPr>
          <p:nvPr/>
        </p:nvSpPr>
        <p:spPr bwMode="auto">
          <a:xfrm>
            <a:off x="3429000" y="1571625"/>
            <a:ext cx="5500688" cy="2554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Нина вызвалась разведать силы врага. Она запомнила все: где и сколько часовых, где хранятся боеприпасы, сколько у карателей пулеметов. Эти сведения помогли партизанам разгромить врага</a:t>
            </a:r>
            <a:r>
              <a:rPr lang="ru-RU" sz="16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endParaRPr lang="ru-RU" sz="16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9701" name="Прямоугольник 5"/>
          <p:cNvSpPr>
            <a:spLocks noChangeArrowheads="1"/>
          </p:cNvSpPr>
          <p:nvPr/>
        </p:nvSpPr>
        <p:spPr bwMode="auto">
          <a:xfrm>
            <a:off x="571500" y="4714875"/>
            <a:ext cx="7786688" cy="1938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 время выполнения очередного задания Нину выдал предатель. Ее пытали. Не добившись от Нины ничего, фашисты расстреляли девочку. </a:t>
            </a:r>
          </a:p>
          <a:p>
            <a:r>
              <a:rPr lang="ru-RU" sz="240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Нина Куковерова  была посмертно награждена орденом Отечественной войны I степени. 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Заголовок 1"/>
          <p:cNvPicPr>
            <a:picLocks noGrp="1" noChangeArrowheads="1"/>
          </p:cNvPicPr>
          <p:nvPr>
            <p:ph type="title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50850" y="-261938"/>
            <a:ext cx="8126413" cy="1481138"/>
          </a:xfrm>
        </p:spPr>
      </p:pic>
      <p:sp>
        <p:nvSpPr>
          <p:cNvPr id="30722" name="Содержимое 3"/>
          <p:cNvSpPr>
            <a:spLocks noGrp="1"/>
          </p:cNvSpPr>
          <p:nvPr>
            <p:ph sz="half" idx="2"/>
          </p:nvPr>
        </p:nvSpPr>
        <p:spPr>
          <a:xfrm>
            <a:off x="3714750" y="642938"/>
            <a:ext cx="4992688" cy="6000750"/>
          </a:xfrm>
        </p:spPr>
        <p:txBody>
          <a:bodyPr/>
          <a:lstStyle/>
          <a:p>
            <a:pPr>
              <a:buFont typeface="Wingdings 2" pitchFamily="18" charset="2"/>
              <a:buNone/>
            </a:pPr>
            <a:r>
              <a:rPr lang="ru-RU" sz="240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Белорусскому школьнику Марату Казею было чуть больше тринадцати лет, когда он ушел к партизанам вместе со своей сестрой. Марат стал разведчиком. Пробирался во вражеские гарнизоны, высматривал, где расположены немецкие посты, штабы, склады с боеприпасами. Сведения, которые он доставлял в отряд, помогали партизанам наносить врагу большие потери. Как и Голиков, Марат взрывал мосты, пускал под откос вражеские эшелоны.</a:t>
            </a:r>
          </a:p>
          <a:p>
            <a:endParaRPr lang="ru-RU" sz="1600" smtClean="0"/>
          </a:p>
        </p:txBody>
      </p:sp>
      <p:pic>
        <p:nvPicPr>
          <p:cNvPr id="5" name="Picture 2" descr="http://teachpro.ru/source/obz11/Html/der11163.files/image001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0" y="785813"/>
            <a:ext cx="3617913" cy="360997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1746" name="Содержимое 3"/>
          <p:cNvSpPr>
            <a:spLocks noGrp="1"/>
          </p:cNvSpPr>
          <p:nvPr>
            <p:ph sz="half" idx="2"/>
          </p:nvPr>
        </p:nvSpPr>
        <p:spPr>
          <a:xfrm>
            <a:off x="500063" y="5214938"/>
            <a:ext cx="7858125" cy="1095375"/>
          </a:xfrm>
        </p:spPr>
        <p:txBody>
          <a:bodyPr/>
          <a:lstStyle/>
          <a:p>
            <a:pPr>
              <a:buFont typeface="Wingdings 2" pitchFamily="18" charset="2"/>
              <a:buNone/>
            </a:pPr>
            <a:r>
              <a:rPr lang="ru-RU" sz="280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Марат Казей посмертно стал Героем Советского Союза.</a:t>
            </a:r>
            <a:endParaRPr lang="ru-RU" sz="2800" smtClean="0">
              <a:latin typeface="Times New Roman" pitchFamily="18" charset="0"/>
              <a:cs typeface="Times New Roman" pitchFamily="18" charset="0"/>
            </a:endParaRPr>
          </a:p>
          <a:p>
            <a:endParaRPr lang="ru-RU" smtClean="0"/>
          </a:p>
        </p:txBody>
      </p:sp>
      <p:pic>
        <p:nvPicPr>
          <p:cNvPr id="6" name="Picture 6" descr="http://www.photoshare.ru/data/22/22824/1/3rtzgw-s1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3" y="214313"/>
            <a:ext cx="3357562" cy="421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749" name="Прямоугольник 7"/>
          <p:cNvSpPr>
            <a:spLocks noChangeArrowheads="1"/>
          </p:cNvSpPr>
          <p:nvPr/>
        </p:nvSpPr>
        <p:spPr bwMode="auto">
          <a:xfrm>
            <a:off x="3857625" y="1214438"/>
            <a:ext cx="4929188" cy="341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 мае 1944 года, когда Советская Армия была уже совсем близко и партизаны должны были вот-вот с ней соединиться, Марат попал в засаду. Подросток отстреливался до последнего патрона. Когда у Марата осталась одна граната, он подпустил врагов поближе и выдернул чеку…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2770" name="Содержимое 3"/>
          <p:cNvSpPr>
            <a:spLocks noGrp="1"/>
          </p:cNvSpPr>
          <p:nvPr>
            <p:ph sz="half" idx="2"/>
          </p:nvPr>
        </p:nvSpPr>
        <p:spPr>
          <a:xfrm>
            <a:off x="0" y="3214688"/>
            <a:ext cx="8858250" cy="3143250"/>
          </a:xfrm>
        </p:spPr>
        <p:txBody>
          <a:bodyPr/>
          <a:lstStyle/>
          <a:p>
            <a:r>
              <a:rPr lang="ru-RU" sz="320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годы Великой Отечественной войны более 35 тысяч пионеров –юных защитников Родины были награждены орденами и медалями.</a:t>
            </a:r>
          </a:p>
        </p:txBody>
      </p:sp>
      <p:pic>
        <p:nvPicPr>
          <p:cNvPr id="5" name="Picture 8" descr="Павлуша АНДРЕЕВ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14313" y="142875"/>
            <a:ext cx="2197447" cy="2690821"/>
          </a:xfrm>
        </p:spPr>
      </p:pic>
      <p:pic>
        <p:nvPicPr>
          <p:cNvPr id="6" name="Picture 10" descr="Пионер-герой Лида  ВАШКЕВИЧ – Великая отечественная войнаy;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00438" y="285750"/>
            <a:ext cx="2089150" cy="2516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16" descr="Герои-партизаны Второй Мировой Войны – Саша КОЛЕСНИКОВ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357938" y="142875"/>
            <a:ext cx="2093912" cy="2519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6900863" cy="419100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5362" name="Содержимое 3"/>
          <p:cNvSpPr>
            <a:spLocks noGrp="1"/>
          </p:cNvSpPr>
          <p:nvPr>
            <p:ph sz="half" idx="2"/>
          </p:nvPr>
        </p:nvSpPr>
        <p:spPr>
          <a:xfrm>
            <a:off x="4286250" y="571500"/>
            <a:ext cx="4714875" cy="6286500"/>
          </a:xfrm>
        </p:spPr>
        <p:txBody>
          <a:bodyPr/>
          <a:lstStyle/>
          <a:p>
            <a:pPr>
              <a:buFont typeface="Wingdings 2" pitchFamily="18" charset="2"/>
              <a:buNone/>
            </a:pP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До войны это были самые обыкновенные мальчишки и девчонки. Учились, помогали старшим, играли, бегали-прыгали, разбивали носы и коленки. Их имена знали только родные, одноклассники да друзья. </a:t>
            </a:r>
          </a:p>
          <a:p>
            <a:pPr>
              <a:buFont typeface="Wingdings 2" pitchFamily="18" charset="2"/>
              <a:buNone/>
            </a:pPr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ПРИШЕЛ </a:t>
            </a:r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ЧАС - ОНИ ПОКАЗАЛИ, КАКИМ ОГРОМНЫМ МОЖЕТ СТАТЬ МАЛЕНЬКОЕ ДЕТСКОЕ СЕРДЦЕ, КОГДА РАЗГОРАЕТСЯ В НЕМ СВЯЩЕННАЯ ЛЮБОВЬ К РОДИНЕ И НЕНАВИСТЬ К ЕЕ ВРАГАМ.</a:t>
            </a:r>
          </a:p>
        </p:txBody>
      </p:sp>
      <p:sp>
        <p:nvSpPr>
          <p:cNvPr id="7" name="Содержимое 6"/>
          <p:cNvSpPr>
            <a:spLocks noGrp="1"/>
          </p:cNvSpPr>
          <p:nvPr>
            <p:ph sz="half" idx="1"/>
          </p:nvPr>
        </p:nvSpPr>
        <p:spPr>
          <a:xfrm>
            <a:off x="457200" y="4929188"/>
            <a:ext cx="1971675" cy="1166812"/>
          </a:xfrm>
        </p:spPr>
        <p:txBody>
          <a:bodyPr>
            <a:normAutofit/>
          </a:bodyPr>
          <a:lstStyle/>
          <a:p>
            <a:pPr marL="274320" indent="-274320" fontAlgn="auto">
              <a:spcAft>
                <a:spcPts val="0"/>
              </a:spcAft>
              <a:buFont typeface="Wingdings 2"/>
              <a:buChar char=""/>
              <a:defRPr/>
            </a:pPr>
            <a:endParaRPr lang="ru-RU" dirty="0"/>
          </a:p>
        </p:txBody>
      </p:sp>
      <p:pic>
        <p:nvPicPr>
          <p:cNvPr id="15364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5" y="142875"/>
            <a:ext cx="4035425" cy="2703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5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14438" y="3214688"/>
            <a:ext cx="2370137" cy="3435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Заголовок 2"/>
          <p:cNvPicPr>
            <a:picLocks noGrp="1" noChangeArrowheads="1"/>
          </p:cNvPicPr>
          <p:nvPr>
            <p:ph type="title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50850" y="146050"/>
            <a:ext cx="8242300" cy="1231900"/>
          </a:xfrm>
        </p:spPr>
      </p:pic>
      <p:pic>
        <p:nvPicPr>
          <p:cNvPr id="5" name="Picture 2" descr="http://i90.beon.ru/58/50/815058/54/22794254/nadya_bogdanova.jpe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50" y="214313"/>
            <a:ext cx="2135188" cy="2624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5" name="Прямоугольник 5"/>
          <p:cNvSpPr>
            <a:spLocks noChangeArrowheads="1"/>
          </p:cNvSpPr>
          <p:nvPr/>
        </p:nvSpPr>
        <p:spPr bwMode="auto">
          <a:xfrm>
            <a:off x="5929313" y="2928938"/>
            <a:ext cx="3071812" cy="738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Constantia" pitchFamily="18" charset="0"/>
              </a:rPr>
              <a:t>                                                     </a:t>
            </a:r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Леня  Голиков  </a:t>
            </a:r>
            <a:endParaRPr lang="ru-RU" sz="2000" b="1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Picture 2" descr="http://s44.radikal.ru/i103/0904/15/9718e1564f6f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72188" y="357188"/>
            <a:ext cx="2484437" cy="2643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4" descr="http://upload.wikimedia.org/wikipedia/commons/3/34/Portnova_Zina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14313" y="3357563"/>
            <a:ext cx="1928812" cy="275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8" name="Прямоугольник 9"/>
          <p:cNvSpPr>
            <a:spLocks noChangeArrowheads="1"/>
          </p:cNvSpPr>
          <p:nvPr/>
        </p:nvSpPr>
        <p:spPr bwMode="auto">
          <a:xfrm>
            <a:off x="214313" y="2786063"/>
            <a:ext cx="257175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Надя Богданова </a:t>
            </a:r>
          </a:p>
        </p:txBody>
      </p:sp>
      <p:sp>
        <p:nvSpPr>
          <p:cNvPr id="18439" name="Прямоугольник 10"/>
          <p:cNvSpPr>
            <a:spLocks noChangeArrowheads="1"/>
          </p:cNvSpPr>
          <p:nvPr/>
        </p:nvSpPr>
        <p:spPr bwMode="auto">
          <a:xfrm>
            <a:off x="142875" y="6199188"/>
            <a:ext cx="2428875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Зина Портнова</a:t>
            </a:r>
            <a:endParaRPr lang="ru-RU" sz="240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" name="Picture 4" descr="http://www.pioneria.ruo-dzvolg.ru/images/Valya_Kotik__.gif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857500" y="3429000"/>
            <a:ext cx="2187575" cy="2719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41" name="Прямоугольник 12"/>
          <p:cNvSpPr>
            <a:spLocks noChangeArrowheads="1"/>
          </p:cNvSpPr>
          <p:nvPr/>
        </p:nvSpPr>
        <p:spPr bwMode="auto">
          <a:xfrm>
            <a:off x="2357438" y="6199188"/>
            <a:ext cx="3357562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solidFill>
                  <a:srgbClr val="002060"/>
                </a:solidFill>
                <a:latin typeface="Constantia" pitchFamily="18" charset="0"/>
              </a:rPr>
              <a:t>             </a:t>
            </a:r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Валя Котик </a:t>
            </a:r>
            <a:endParaRPr lang="ru-RU" sz="240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" name="Picture 2" descr="http://teachpro.ru/source/obz11/Html/der11163.files/image001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857875" y="3571875"/>
            <a:ext cx="2735263" cy="2727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43" name="Прямоугольник 14"/>
          <p:cNvSpPr>
            <a:spLocks noChangeArrowheads="1"/>
          </p:cNvSpPr>
          <p:nvPr/>
        </p:nvSpPr>
        <p:spPr bwMode="auto">
          <a:xfrm>
            <a:off x="5929313" y="6199188"/>
            <a:ext cx="2500312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Марат Казей </a:t>
            </a:r>
            <a:endParaRPr lang="ru-RU" sz="24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Содержимое 15"/>
          <p:cNvSpPr>
            <a:spLocks noGrp="1"/>
          </p:cNvSpPr>
          <p:nvPr>
            <p:ph idx="1"/>
          </p:nvPr>
        </p:nvSpPr>
        <p:spPr>
          <a:xfrm>
            <a:off x="500063" y="6000750"/>
            <a:ext cx="1428750" cy="95250"/>
          </a:xfrm>
        </p:spPr>
        <p:txBody>
          <a:bodyPr>
            <a:normAutofit fontScale="25000" lnSpcReduction="20000"/>
          </a:bodyPr>
          <a:lstStyle/>
          <a:p>
            <a:pPr marL="274320" indent="-274320" fontAlgn="auto">
              <a:spcAft>
                <a:spcPts val="0"/>
              </a:spcAft>
              <a:buFont typeface="Wingdings 2"/>
              <a:buChar char=""/>
              <a:defRPr/>
            </a:pPr>
            <a:endParaRPr lang="ru-RU" dirty="0"/>
          </a:p>
        </p:txBody>
      </p:sp>
      <p:pic>
        <p:nvPicPr>
          <p:cNvPr id="17" name="Picture 8" descr="http://pages.marsu.ru/iac/resurs/istory/foto/nina.jp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3071813" y="142875"/>
            <a:ext cx="2557462" cy="2465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46" name="Прямоугольник 17"/>
          <p:cNvSpPr>
            <a:spLocks noChangeArrowheads="1"/>
          </p:cNvSpPr>
          <p:nvPr/>
        </p:nvSpPr>
        <p:spPr bwMode="auto">
          <a:xfrm>
            <a:off x="2928938" y="2857500"/>
            <a:ext cx="27305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Нина Куковерова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4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313"/>
            <a:ext cx="2400300" cy="214312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9458" name="Прямоугольник 2"/>
          <p:cNvSpPr>
            <a:spLocks noChangeArrowheads="1"/>
          </p:cNvSpPr>
          <p:nvPr/>
        </p:nvSpPr>
        <p:spPr bwMode="auto">
          <a:xfrm>
            <a:off x="2500313" y="357188"/>
            <a:ext cx="6500812" cy="563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Война </a:t>
            </a:r>
            <a:r>
              <a:rPr lang="ru-RU" sz="2400" i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–</a:t>
            </a:r>
            <a:r>
              <a:rPr lang="ru-RU" sz="240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не детское дело. Так было всегда. Так и должно быть. Но эта война была особенной. Поэтому она и называлась Великой Отечественной, что вся страна </a:t>
            </a:r>
            <a:r>
              <a:rPr lang="ru-RU" sz="2400" i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– </a:t>
            </a:r>
            <a:r>
              <a:rPr lang="ru-RU" sz="240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от мала до велика </a:t>
            </a:r>
            <a:r>
              <a:rPr lang="ru-RU" sz="2400" i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– </a:t>
            </a:r>
            <a:r>
              <a:rPr lang="ru-RU" sz="240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поднялась на защиту любимой Родины. Многие юные патриоты погибли в боях с врагом, а четверо из них </a:t>
            </a:r>
            <a:r>
              <a:rPr lang="ru-RU" sz="2400" i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–</a:t>
            </a:r>
            <a:r>
              <a:rPr lang="ru-RU" sz="240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Марат Казей, Валя Котик, Леня Голиков и Зина Портнова</a:t>
            </a:r>
            <a:r>
              <a:rPr lang="ru-RU" sz="2400" i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–</a:t>
            </a:r>
            <a:r>
              <a:rPr lang="ru-RU" sz="240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были удостоены за героизм звания Героя Советского Союза.</a:t>
            </a:r>
            <a:r>
              <a:rPr lang="ru-RU" sz="2400" i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40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те горестные годы войны дети быстро взрослели и уже в свои 10</a:t>
            </a:r>
            <a:r>
              <a:rPr lang="ru-RU" sz="2400" i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–</a:t>
            </a:r>
            <a:r>
              <a:rPr lang="ru-RU" sz="240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14 лет осознали себя частицей своего народа и старались ни в чем не уступать взрослым: тысячи ребят сражались на фронте, в действующей армии.</a:t>
            </a:r>
          </a:p>
        </p:txBody>
      </p:sp>
      <p:pic>
        <p:nvPicPr>
          <p:cNvPr id="19459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2428875" cy="3643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Заголовок 1"/>
          <p:cNvPicPr>
            <a:picLocks noGrp="1" noChangeArrowheads="1"/>
          </p:cNvPicPr>
          <p:nvPr>
            <p:ph type="title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50850" y="36513"/>
            <a:ext cx="8485188" cy="896937"/>
          </a:xfrm>
        </p:spPr>
      </p:pic>
      <p:pic>
        <p:nvPicPr>
          <p:cNvPr id="3" name="Picture 2" descr="http://i90.beon.ru/58/50/815058/54/22794254/nadya_bogdanova.jpe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42875"/>
            <a:ext cx="2286000" cy="2809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3" name="Прямоугольник 3"/>
          <p:cNvSpPr>
            <a:spLocks noChangeArrowheads="1"/>
          </p:cNvSpPr>
          <p:nvPr/>
        </p:nvSpPr>
        <p:spPr bwMode="auto">
          <a:xfrm>
            <a:off x="2286000" y="1444625"/>
            <a:ext cx="6643688" cy="4892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Её дважды казнили гитлеровцы, и боевые друзья долгие годы считали Надю погибшей. Ей даже памятник поставили.</a:t>
            </a:r>
            <a:br>
              <a:rPr lang="ru-RU" sz="240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это трудно поверить, но, когда она стала разведчицей в партизанском отряде "дяди Вани" Дьячкова, ей не было ещё и десяти лет. Маленькая, худенькая, она, прикидываясь нищенкой, бродила среди фашистов, всё подмечая, всё запоминая, и приносила в отряд ценнейшие сведения. А потом вместе с бойцами-партизанами взрывала фашистский штаб, пускала под откос эшелон с военным снаряжением, минировала объекты.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2857500" y="714375"/>
            <a:ext cx="6143625" cy="6143625"/>
          </a:xfrm>
        </p:spPr>
        <p:txBody>
          <a:bodyPr>
            <a:normAutofit fontScale="92500" lnSpcReduction="20000"/>
          </a:bodyPr>
          <a:lstStyle/>
          <a:p>
            <a:pPr marL="274320" indent="-274320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Первый раз её схватили, когда вместе с Ваней </a:t>
            </a:r>
            <a:r>
              <a:rPr lang="ru-RU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Звонцовым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вывесила она 7 ноября 1941 года красный флаг в оккупированном врагом Витебске. Били шомполами, пытали, а когда привели ко рву - расстреливать, сил у неё уже не оставалось - упала в ров, на мгновение, опередив пулю. Ваня погиб, а Надю партизаны нашли во рву живой…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Второй раз её схватили в конце 43-го. И снова пытки: её обливали на морозе ледяной водой, выжигали на спине пятиконечную звезду. Считая разведчицу мёртвой, гитлеровцы, когда партизаны атаковали </a:t>
            </a:r>
            <a:r>
              <a:rPr lang="ru-RU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Карасево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бросили её. Выходили её, парализованную и почти слепую, местные жители.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274320" indent="-274320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endParaRPr lang="ru-RU" sz="1600" dirty="0"/>
          </a:p>
        </p:txBody>
      </p:sp>
      <p:pic>
        <p:nvPicPr>
          <p:cNvPr id="3" name="Заголовок 2"/>
          <p:cNvPicPr>
            <a:picLocks noGrp="1" noChangeArrowheads="1"/>
          </p:cNvPicPr>
          <p:nvPr>
            <p:ph type="title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33413" y="-219075"/>
            <a:ext cx="8059737" cy="1011238"/>
          </a:xfrm>
        </p:spPr>
      </p:pic>
      <p:pic>
        <p:nvPicPr>
          <p:cNvPr id="5" name="Picture 2" descr="http://pages.marsu.ru/iac/resurs/istory/foto/006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7788" y="285750"/>
            <a:ext cx="2851150" cy="3143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Заголовок 1"/>
          <p:cNvPicPr>
            <a:picLocks noGrp="1" noChangeArrowheads="1"/>
          </p:cNvPicPr>
          <p:nvPr>
            <p:ph type="title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50850" y="146050"/>
            <a:ext cx="7912100" cy="933450"/>
          </a:xfr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357563" y="1000125"/>
            <a:ext cx="5349875" cy="5572125"/>
          </a:xfrm>
        </p:spPr>
        <p:txBody>
          <a:bodyPr>
            <a:normAutofit fontScale="92500" lnSpcReduction="10000"/>
          </a:bodyPr>
          <a:lstStyle/>
          <a:p>
            <a:pPr marL="274320" indent="-274320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Он рос обыкновенным деревенским парнишкой. Когда немецкие захватчики заняли его родную деревню </a:t>
            </a:r>
            <a:r>
              <a:rPr lang="ru-RU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Лукино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что в Ленинградской области, Леня собрал на местах боев несколько винтовок, раздобыл у фашистов два мешка гранат, чтобы передать их партизанам. И сам остался в партизанском отряде.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Воевал наравне со взрослыми. В свои десять с небольшим лет Леня в боях с оккупантами лично уничтожил 78 немецких солдат и офицеров, подорвал 9 автомашин с боеприпасами..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274320" indent="-274320" fontAlgn="auto">
              <a:spcAft>
                <a:spcPts val="0"/>
              </a:spcAft>
              <a:buFont typeface="Wingdings 2"/>
              <a:buChar char=""/>
              <a:defRPr/>
            </a:pP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 descr="http://s44.radikal.ru/i103/0904/15/9718e1564f6f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142875" y="1071563"/>
            <a:ext cx="3225800" cy="3429000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643306" y="285728"/>
            <a:ext cx="4972056" cy="3848104"/>
          </a:xfrm>
        </p:spPr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240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Леня  участвовал в 27 боевых операциях, взорвал 2 железнодорожных и 12 шоссейных мостов. 15 августа 1942 года юный партизан взорвал немецкую легковую машину, в которой находился важный гитлеровский генерал</a:t>
            </a:r>
            <a:endParaRPr lang="ru-RU" sz="2400">
              <a:solidFill>
                <a:srgbClr val="000099"/>
              </a:solidFill>
            </a:endParaRPr>
          </a:p>
        </p:txBody>
      </p:sp>
      <p:sp>
        <p:nvSpPr>
          <p:cNvPr id="23554" name="Содержимое 3"/>
          <p:cNvSpPr>
            <a:spLocks noGrp="1"/>
          </p:cNvSpPr>
          <p:nvPr>
            <p:ph sz="half" idx="2"/>
          </p:nvPr>
        </p:nvSpPr>
        <p:spPr>
          <a:xfrm>
            <a:off x="428625" y="4643438"/>
            <a:ext cx="8278813" cy="1452562"/>
          </a:xfrm>
        </p:spPr>
        <p:txBody>
          <a:bodyPr/>
          <a:lstStyle/>
          <a:p>
            <a:pPr>
              <a:buFont typeface="Wingdings 2" pitchFamily="18" charset="2"/>
              <a:buNone/>
            </a:pPr>
            <a:r>
              <a:rPr lang="ru-RU" sz="280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Погиб Леня Голиков весной 1943 года в неравном бою. Посмертно ему присвоено звание Героя Советского Союза. </a:t>
            </a:r>
            <a:endParaRPr lang="ru-RU" sz="2800" smtClean="0">
              <a:latin typeface="Times New Roman" pitchFamily="18" charset="0"/>
              <a:cs typeface="Times New Roman" pitchFamily="18" charset="0"/>
            </a:endParaRPr>
          </a:p>
          <a:p>
            <a:endParaRPr lang="ru-RU" smtClean="0"/>
          </a:p>
        </p:txBody>
      </p:sp>
      <p:pic>
        <p:nvPicPr>
          <p:cNvPr id="23555" name="Picture 2" descr="http://gazeta.aif.ru/data/mags/kids/143/pics/22_01_02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357188" y="357188"/>
            <a:ext cx="2938462" cy="378618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Заголовок 1"/>
          <p:cNvPicPr>
            <a:picLocks noGrp="1" noChangeArrowheads="1"/>
          </p:cNvPicPr>
          <p:nvPr>
            <p:ph type="title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854075" y="-30163"/>
            <a:ext cx="7369175" cy="1462088"/>
          </a:xfrm>
        </p:spPr>
      </p:pic>
      <p:sp>
        <p:nvSpPr>
          <p:cNvPr id="24578" name="Содержимое 3"/>
          <p:cNvSpPr>
            <a:spLocks noGrp="1"/>
          </p:cNvSpPr>
          <p:nvPr>
            <p:ph sz="half" idx="2"/>
          </p:nvPr>
        </p:nvSpPr>
        <p:spPr>
          <a:xfrm>
            <a:off x="3214688" y="785813"/>
            <a:ext cx="5492750" cy="5857875"/>
          </a:xfrm>
        </p:spPr>
        <p:txBody>
          <a:bodyPr/>
          <a:lstStyle/>
          <a:p>
            <a:pPr>
              <a:buFont typeface="Wingdings 2" pitchFamily="18" charset="2"/>
              <a:buNone/>
            </a:pPr>
            <a:r>
              <a:rPr lang="ru-RU" sz="240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Ленинградская школьница Зина Портнова летом 1941 года поехала на каникулы к бабушке в Белоруссию. Там ее и застала война. Спустя несколько месяцев Зина вступила в подпольную организацию «Юные патриоты». Потом стала разведчицей в партизанском отряде имени Ворошилова. Девочка отличалась бесстрашием, смекалкой и никогда не унывала. Однажды ее арестовали.</a:t>
            </a:r>
          </a:p>
        </p:txBody>
      </p:sp>
      <p:pic>
        <p:nvPicPr>
          <p:cNvPr id="5" name="Picture 4" descr="http://upload.wikimedia.org/wikipedia/commons/3/34/Portnova_Zina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0" y="714375"/>
            <a:ext cx="2786063" cy="3978275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314</TotalTime>
  <Words>334</Words>
  <Application>Microsoft Office PowerPoint</Application>
  <PresentationFormat>Экран (4:3)</PresentationFormat>
  <Paragraphs>39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Бумажная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Леня  участвовал в 27 боевых операциях, взорвал 2 железнодорожных и 12 шоссейных мостов. 15 августа 1942 года юный партизан взорвал немецкую легковую машину, в которой находился важный гитлеровский генерал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Маленькие герои большой войны</dc:title>
  <dc:creator>Admin</dc:creator>
  <cp:lastModifiedBy>RePack by Diakov</cp:lastModifiedBy>
  <cp:revision>54</cp:revision>
  <dcterms:created xsi:type="dcterms:W3CDTF">2013-03-20T17:50:07Z</dcterms:created>
  <dcterms:modified xsi:type="dcterms:W3CDTF">2019-05-22T07:14:36Z</dcterms:modified>
</cp:coreProperties>
</file>