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284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840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391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367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85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566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12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7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587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53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905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tile tx="57150" ty="8890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E74AE-0AD7-46F8-BBD2-4901E72F06E5}" type="datetimeFigureOut">
              <a:rPr lang="ru-RU" smtClean="0"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733BF-7ECA-40E1-B837-9B8AA535D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189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qwizz.ru/" TargetMode="External"/><Relationship Id="rId2" Type="http://schemas.openxmlformats.org/officeDocument/2006/relationships/hyperlink" Target="https://im-possible.info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 w="38100">
            <a:solidFill>
              <a:srgbClr val="C00000"/>
            </a:solidFill>
          </a:ln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Необычные геометрические фигуры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13195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99218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Великий русский ученый Михаил Васильевич Ломоносов говорил: «Математику уже только потому учить надо, что она в порядок ум приводит». Доказано, что математика развивает уровень общего развития, скорость мышления и сообразительность человека. </a:t>
            </a:r>
          </a:p>
          <a:p>
            <a:r>
              <a:rPr lang="ru-RU" dirty="0"/>
              <a:t>Для того чтобы процесс познания этой поистине великой науки проходил более увлекательно, и подготовлена эта работа.</a:t>
            </a:r>
          </a:p>
          <a:p>
            <a:r>
              <a:rPr lang="ru-RU" dirty="0" smtClean="0"/>
              <a:t>Освещение </a:t>
            </a:r>
            <a:r>
              <a:rPr lang="ru-RU" dirty="0"/>
              <a:t>информации о геометрических фигурах, изучение которых не входит в разделы, изучаемые в рамках школьной программы, позволяет слушателям приобрести новые знания и иными глазами посмотреть на знакомые </a:t>
            </a:r>
            <a:r>
              <a:rPr lang="ru-RU" dirty="0" smtClean="0"/>
              <a:t>предметы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8253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1789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Список использованной литературы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 </a:t>
            </a:r>
            <a:r>
              <a:rPr lang="ru-RU" dirty="0" err="1"/>
              <a:t>Букашин</a:t>
            </a:r>
            <a:r>
              <a:rPr lang="ru-RU" dirty="0"/>
              <a:t> А.В. Геометрические формы. - М.: Стрекоза. - 2012.</a:t>
            </a:r>
          </a:p>
          <a:p>
            <a:r>
              <a:rPr lang="ru-RU" dirty="0"/>
              <a:t>2. </a:t>
            </a:r>
            <a:r>
              <a:rPr lang="ru-RU" dirty="0" err="1"/>
              <a:t>Гарднер</a:t>
            </a:r>
            <a:r>
              <a:rPr lang="ru-RU" dirty="0"/>
              <a:t> М. Математические головоломки и развлечения. — Пер. с англ. Ю.А. Данилова. — М.: Мир, 2011. — 511 с.</a:t>
            </a:r>
          </a:p>
          <a:p>
            <a:r>
              <a:rPr lang="ru-RU" dirty="0"/>
              <a:t>3. Геометрия. Площадь и объем геометрических фигур (миниатюрное издание). - М.: АСТ, </a:t>
            </a:r>
            <a:r>
              <a:rPr lang="ru-RU" dirty="0" err="1"/>
              <a:t>Астрель</a:t>
            </a:r>
            <a:r>
              <a:rPr lang="ru-RU" dirty="0"/>
              <a:t>, Планета знаний. - 2013.</a:t>
            </a:r>
          </a:p>
          <a:p>
            <a:r>
              <a:rPr lang="ru-RU" dirty="0"/>
              <a:t>4. Удивительные фигур - </a:t>
            </a:r>
            <a:r>
              <a:rPr lang="ru-RU" u="sng" dirty="0">
                <a:hlinkClick r:id="rId2"/>
              </a:rPr>
              <a:t>https://im-possible.info/</a:t>
            </a:r>
            <a:r>
              <a:rPr lang="ru-RU" dirty="0"/>
              <a:t>.</a:t>
            </a:r>
          </a:p>
          <a:p>
            <a:r>
              <a:rPr lang="ru-RU" dirty="0"/>
              <a:t>5. Удивительные фигур в геометрии - </a:t>
            </a:r>
            <a:r>
              <a:rPr lang="ru-RU" u="sng" dirty="0">
                <a:hlinkClick r:id="rId3"/>
              </a:rPr>
              <a:t>https://qwizz.ru/</a:t>
            </a:r>
            <a:r>
              <a:rPr lang="ru-RU" dirty="0"/>
              <a:t>.</a:t>
            </a:r>
          </a:p>
          <a:p>
            <a:r>
              <a:rPr lang="ru-RU" dirty="0"/>
              <a:t>6. Шалаева Г.П. – Геометрические фигуры. – М. АСТ. </a:t>
            </a:r>
            <a:r>
              <a:rPr lang="ru-RU"/>
              <a:t>– 2010.</a:t>
            </a:r>
          </a:p>
          <a:p>
            <a:pPr marL="0" indent="0">
              <a:buNone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596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770743" y="362857"/>
            <a:ext cx="9347200" cy="1103086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/>
              <a:t>Гипотеза проекта: в мире существуют необычные геометрические фигуры, которые невозможно объяснить с точки зрения традиционной геометрии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70743" y="4749800"/>
            <a:ext cx="9347200" cy="110308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</a:rPr>
              <a:t>Задачи проекта</a:t>
            </a:r>
            <a:r>
              <a:rPr lang="ru-RU" sz="2400" b="1" dirty="0" smtClean="0">
                <a:solidFill>
                  <a:schemeClr val="tx1"/>
                </a:solidFill>
              </a:rPr>
              <a:t>: рассмотреть </a:t>
            </a:r>
            <a:r>
              <a:rPr lang="ru-RU" sz="2400" b="1" dirty="0">
                <a:solidFill>
                  <a:schemeClr val="tx1"/>
                </a:solidFill>
              </a:rPr>
              <a:t>необычные треугольники, квадрат, кривые и необычные предметы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70743" y="2536370"/>
            <a:ext cx="9347200" cy="110308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Цель проекта: изучить необычные геометрические фигуры</a:t>
            </a:r>
          </a:p>
        </p:txBody>
      </p:sp>
    </p:spTree>
    <p:extLst>
      <p:ext uri="{BB962C8B-B14F-4D97-AF65-F5344CB8AC3E}">
        <p14:creationId xmlns:p14="http://schemas.microsoft.com/office/powerpoint/2010/main" val="1444489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646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Необычные треугольники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3115" y="1291771"/>
            <a:ext cx="4445000" cy="556622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Оказывается, в нашем мире существуют треугольники, которые совсем не похожи на те треугольники, которые м все знаем с детства. Первый из них – треугольник </a:t>
            </a:r>
            <a:r>
              <a:rPr lang="ru-RU" dirty="0" err="1"/>
              <a:t>Рёло</a:t>
            </a:r>
            <a:r>
              <a:rPr lang="ru-RU" dirty="0"/>
              <a:t>. Треугольник </a:t>
            </a:r>
            <a:r>
              <a:rPr lang="ru-RU" dirty="0" err="1"/>
              <a:t>Рёло</a:t>
            </a:r>
            <a:r>
              <a:rPr lang="ru-RU" dirty="0"/>
              <a:t> представляет собой область пересечения трёх равных кругов с центрами в вершинах правильного треугольника и радиусами, равными его стороне</a:t>
            </a:r>
          </a:p>
        </p:txBody>
      </p:sp>
      <p:pic>
        <p:nvPicPr>
          <p:cNvPr id="5" name="Рисунок 4" descr="http://breeds-of-horses.com/wp-content/uploads/parser/area-of-triangles-2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115" y="2251279"/>
            <a:ext cx="3073899" cy="29018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233" y="1291770"/>
            <a:ext cx="3445328" cy="4593771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7387772" y="6081486"/>
            <a:ext cx="4513943" cy="5225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Треугольник </a:t>
            </a:r>
            <a:r>
              <a:rPr lang="ru-RU" sz="2000" b="1" dirty="0" err="1" smtClean="0"/>
              <a:t>Рёло</a:t>
            </a:r>
            <a:r>
              <a:rPr lang="ru-RU" sz="2000" b="1" dirty="0" smtClean="0"/>
              <a:t> в архитектуре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276007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73601" y="1636939"/>
            <a:ext cx="7318827" cy="2847976"/>
          </a:xfrm>
        </p:spPr>
        <p:txBody>
          <a:bodyPr>
            <a:normAutofit/>
          </a:bodyPr>
          <a:lstStyle/>
          <a:p>
            <a:r>
              <a:rPr lang="ru-RU" dirty="0"/>
              <a:t>Существует еще один удивительный треугольник - геометрическая фигура, используемая для составления других фигур – </a:t>
            </a:r>
            <a:r>
              <a:rPr lang="ru-RU" dirty="0" err="1" smtClean="0"/>
              <a:t>полиамонд</a:t>
            </a:r>
            <a:r>
              <a:rPr lang="ru-RU" dirty="0" smtClean="0"/>
              <a:t>. </a:t>
            </a:r>
            <a:r>
              <a:rPr lang="ru-RU" dirty="0"/>
              <a:t>Он представляет собой многоугольник, сформированный из нескольких равносторонних треугольников равного размера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646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Необычные треугольники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4" t="8387" r="5744" b="12452"/>
          <a:stretch/>
        </p:blipFill>
        <p:spPr>
          <a:xfrm>
            <a:off x="515257" y="2307772"/>
            <a:ext cx="3802743" cy="3425371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159658" y="5936343"/>
            <a:ext cx="4513943" cy="52251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Всем известная головоломка – это тоже </a:t>
            </a:r>
            <a:r>
              <a:rPr lang="ru-RU" sz="2000" b="1" dirty="0" err="1" smtClean="0"/>
              <a:t>полиамонд</a:t>
            </a:r>
            <a:endParaRPr lang="ru-RU" sz="2000" b="1" dirty="0"/>
          </a:p>
        </p:txBody>
      </p:sp>
      <p:pic>
        <p:nvPicPr>
          <p:cNvPr id="8" name="Рисунок 7" descr="Полиамонд Т.О’Бейрн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711" y="4484915"/>
            <a:ext cx="3908060" cy="21045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7712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4715" y="1607911"/>
            <a:ext cx="5181600" cy="4351338"/>
          </a:xfrm>
        </p:spPr>
        <p:txBody>
          <a:bodyPr>
            <a:normAutofit fontScale="77500" lnSpcReduction="20000"/>
          </a:bodyPr>
          <a:lstStyle/>
          <a:p>
            <a:r>
              <a:rPr lang="ru-RU" dirty="0" err="1"/>
              <a:t>Трибар</a:t>
            </a:r>
            <a:r>
              <a:rPr lang="ru-RU" dirty="0"/>
              <a:t>, созданный отцом и сыном </a:t>
            </a:r>
            <a:r>
              <a:rPr lang="ru-RU" dirty="0" err="1"/>
              <a:t>Лайонелом</a:t>
            </a:r>
            <a:r>
              <a:rPr lang="ru-RU" dirty="0"/>
              <a:t> и Роджером </a:t>
            </a:r>
            <a:r>
              <a:rPr lang="ru-RU" dirty="0" err="1"/>
              <a:t>Пенроузами</a:t>
            </a:r>
            <a:r>
              <a:rPr lang="ru-RU" dirty="0"/>
              <a:t>, который представляет собой изображение равностороннего треугольника, но имеет странные </a:t>
            </a:r>
            <a:r>
              <a:rPr lang="ru-RU" dirty="0" smtClean="0"/>
              <a:t>закономерности. </a:t>
            </a:r>
            <a:r>
              <a:rPr lang="ru-RU" dirty="0"/>
              <a:t>Стороны, образующие верхнюю часть треугольника кажутся перпендикулярными, но правая и левая грани в нижней части также кажутся перпендикулярными. Если рассматривать каждую часть этого треугольника по отдельности, еще можно признать их существование, но в действительности такая фигура существовать не может, поскольку при ее создании были неправильно соединены правильные элементы 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646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Необычные треугольники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Трибар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7833" y="1607911"/>
            <a:ext cx="2870109" cy="239803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5526315" y="4267200"/>
            <a:ext cx="3109685" cy="5225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Трибар</a:t>
            </a:r>
            <a:endParaRPr lang="ru-RU" sz="2400" b="1" dirty="0"/>
          </a:p>
        </p:txBody>
      </p:sp>
      <p:pic>
        <p:nvPicPr>
          <p:cNvPr id="8" name="Рисунок 7" descr="https://im-possible.info/images/articles/unruch/page13.gif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12" b="21250"/>
          <a:stretch/>
        </p:blipFill>
        <p:spPr bwMode="auto">
          <a:xfrm>
            <a:off x="8806544" y="1607911"/>
            <a:ext cx="3109685" cy="23980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Скругленный прямоугольник 8"/>
          <p:cNvSpPr/>
          <p:nvPr/>
        </p:nvSpPr>
        <p:spPr>
          <a:xfrm>
            <a:off x="8806544" y="4267200"/>
            <a:ext cx="3109685" cy="5225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Деформированный </a:t>
            </a:r>
            <a:r>
              <a:rPr lang="ru-RU" sz="2000" b="1" dirty="0" err="1" smtClean="0"/>
              <a:t>трибар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261619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839788" y="292555"/>
            <a:ext cx="10515600" cy="897618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Необычный квадрат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22514" y="1436914"/>
            <a:ext cx="5475061" cy="1068161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Тессеракт</a:t>
            </a:r>
            <a:r>
              <a:rPr lang="ru-RU" dirty="0" smtClean="0"/>
              <a:t> — четырёхмерный гиперкуб — аналог куба в четырёхмерном пространстве 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6172199" y="1436914"/>
            <a:ext cx="5357813" cy="106816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Полимино – это плоские геометрические фигуры, которые образуются за счет соединения нескольких квадратов равных размеров по их сторонам </a:t>
            </a:r>
          </a:p>
        </p:txBody>
      </p:sp>
      <p:pic>
        <p:nvPicPr>
          <p:cNvPr id="9" name="Рисунок 8" descr="https://im0-tub-ru.yandex.net/i?id=daec28cde06e1bf7e6702fffab02fa78-l&amp;n=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13" y="2751815"/>
            <a:ext cx="4615543" cy="3576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Полимино – плоские геометрические фигуры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198" y="2751814"/>
            <a:ext cx="5183189" cy="35764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72979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39800" y="1535339"/>
            <a:ext cx="10515600" cy="2209346"/>
          </a:xfrm>
        </p:spPr>
        <p:txBody>
          <a:bodyPr/>
          <a:lstStyle/>
          <a:p>
            <a:r>
              <a:rPr lang="ru-RU" dirty="0"/>
              <a:t>Лента Мебиуса - одна из самых необыкновенных трехмерных фигур в геометрии, которую легко сделать в домашних условиях (рис.7). Для этого достаточно взять бумажную полоску, ширина которой в 5-6 раз меньше ее длины, и, перекрутив один из концов на 180°, склеить их между собой</a:t>
            </a: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939800" y="234497"/>
            <a:ext cx="10515600" cy="101373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Необычные кривые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Рисунок 9" descr="Лента Мебиус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800" y="3744685"/>
            <a:ext cx="3889827" cy="24674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3" t="7601" r="9812" b="14320"/>
          <a:stretch/>
        </p:blipFill>
        <p:spPr>
          <a:xfrm>
            <a:off x="6817790" y="3599543"/>
            <a:ext cx="3385754" cy="2162628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5646057" y="5950857"/>
            <a:ext cx="6066972" cy="72571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Ленточный конвейер – это тоже лента Мебиуса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852706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219983"/>
            <a:ext cx="10515600" cy="91213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Необычные предметы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 descr="Бесконечная лестница Пенроуза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8515" y="1424169"/>
            <a:ext cx="4934856" cy="3292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Невозможный трезубец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619" y="1422195"/>
            <a:ext cx="4918438" cy="329494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838200" y="5370286"/>
            <a:ext cx="4575629" cy="740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Невозможный трезубец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778171" y="5370286"/>
            <a:ext cx="4575629" cy="7402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Бесконечная лестница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290571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im0-tub-ru.yandex.net/i?id=b471d7f00b04898f91743f34f8eb970d-l&amp;n=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4" y="1378857"/>
            <a:ext cx="5239658" cy="339634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38200" y="219983"/>
            <a:ext cx="10515600" cy="912132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Необычные предметы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7714" y="5021943"/>
            <a:ext cx="5239658" cy="15675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Главное свойство этой сложной геометрической фигуры – </a:t>
            </a:r>
            <a:r>
              <a:rPr lang="ru-RU" b="1" dirty="0" err="1"/>
              <a:t>самоподобие</a:t>
            </a:r>
            <a:r>
              <a:rPr lang="ru-RU" b="1" dirty="0"/>
              <a:t>, то есть она состоит из нескольких частей, каждая из которых подобна целому объекту. Это фрактал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2876" y="1308571"/>
            <a:ext cx="3507468" cy="26267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981" y="3935275"/>
            <a:ext cx="3667125" cy="2746269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9492343" y="5021943"/>
            <a:ext cx="2518001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Фрактальная графика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9213768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342</Words>
  <Application>Microsoft Office PowerPoint</Application>
  <PresentationFormat>Широкоэкранный</PresentationFormat>
  <Paragraphs>37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Необычные геометрические фигуры</vt:lpstr>
      <vt:lpstr>Презентация PowerPoint</vt:lpstr>
      <vt:lpstr>Необычные треугольники</vt:lpstr>
      <vt:lpstr>Необычные треугольники</vt:lpstr>
      <vt:lpstr>Необычные треугольники</vt:lpstr>
      <vt:lpstr>Необычный квадрат</vt:lpstr>
      <vt:lpstr>Необычные кривые</vt:lpstr>
      <vt:lpstr>Необычные предметы</vt:lpstr>
      <vt:lpstr>Необычные предметы</vt:lpstr>
      <vt:lpstr>Заключение</vt:lpstr>
      <vt:lpstr>Список использованной литературы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Необычные геометрические фигуры</dc:title>
  <dc:creator>user</dc:creator>
  <cp:lastModifiedBy>user</cp:lastModifiedBy>
  <cp:revision>11</cp:revision>
  <dcterms:created xsi:type="dcterms:W3CDTF">2019-02-27T17:37:24Z</dcterms:created>
  <dcterms:modified xsi:type="dcterms:W3CDTF">2019-02-27T18:26:24Z</dcterms:modified>
</cp:coreProperties>
</file>