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FFFF"/>
    <a:srgbClr val="99CCFF"/>
    <a:srgbClr val="0066FF"/>
    <a:srgbClr val="66CCFF"/>
    <a:srgbClr val="D0E2F1"/>
    <a:srgbClr val="99FFCC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63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-127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viewProps" Target="viewProp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notesMaster" Target="notesMasters/notesMaster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13116D-3E05-49BF-9B5D-A833010A2DAF}" type="datetimeFigureOut">
              <a:rPr lang="ru-RU" smtClean="0"/>
              <a:pPr/>
              <a:t>22.05.2019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948B0-6D8D-4AED-B5E5-868FE530CF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980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2.jpe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20BB889-9D34-4BBB-8EBF-7B432ADE08F0}" type="datetimeFigureOut">
              <a:rPr lang="ru-RU" smtClean="0"/>
              <a:pPr/>
              <a:t>22.05.2019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21.png" /><Relationship Id="rId5" Type="http://schemas.openxmlformats.org/officeDocument/2006/relationships/image" Target="../media/image20.png" /><Relationship Id="rId4" Type="http://schemas.microsoft.com/office/2007/relationships/hdphoto" Target="../media/hdphoto2.wdp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6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6.xml" 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 /><Relationship Id="rId3" Type="http://schemas.openxmlformats.org/officeDocument/2006/relationships/slide" Target="slide14.xml" /><Relationship Id="rId7" Type="http://schemas.openxmlformats.org/officeDocument/2006/relationships/slide" Target="slide18.xml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6.xml" /><Relationship Id="rId6" Type="http://schemas.openxmlformats.org/officeDocument/2006/relationships/slide" Target="slide17.xml" /><Relationship Id="rId5" Type="http://schemas.openxmlformats.org/officeDocument/2006/relationships/slide" Target="slide16.xml" /><Relationship Id="rId4" Type="http://schemas.openxmlformats.org/officeDocument/2006/relationships/slide" Target="slide15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6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3.xml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6.xml" 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3.xml" /><Relationship Id="rId3" Type="http://schemas.openxmlformats.org/officeDocument/2006/relationships/hyperlink" Target="../student_support/&#1048;&#1075;&#1088;&#1072;%20&#1057;&#1086;&#1073;&#1077;&#1088;&#1080;%20&#1082;&#1072;&#1088;&#1090;&#1080;&#1085;&#1082;&#1091;.pptx" TargetMode="External" /><Relationship Id="rId7" Type="http://schemas.openxmlformats.org/officeDocument/2006/relationships/hyperlink" Target="../student_support/&#1056;&#1072;&#1079;&#1074;&#1080;&#1074;&#1072;&#1102;&#1097;&#1077;&#1077;%20&#1087;&#1086;&#1089;&#1086;&#1073;&#1080;&#1077;.docx" TargetMode="External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6.xml" /><Relationship Id="rId6" Type="http://schemas.openxmlformats.org/officeDocument/2006/relationships/hyperlink" Target="../student_support/&#1059;&#1087;&#1088;&#1072;&#1078;&#1085;&#1077;&#1085;&#1080;&#1077;%20&#1053;&#1072;&#1081;&#1076;&#1080;%20&#1086;&#1076;&#1080;&#1085;&#1072;&#1082;&#1086;&#1074;&#1099;&#1077;%20&#1082;&#1072;&#1088;&#1090;&#1080;&#1085;&#1082;&#1080;.docx" TargetMode="External" /><Relationship Id="rId5" Type="http://schemas.openxmlformats.org/officeDocument/2006/relationships/hyperlink" Target="../student_support/&#1048;&#1075;&#1088;&#1086;&#1074;&#1086;&#1077;%20&#1079;&#1072;&#1076;&#1072;&#1085;&#1080;&#1077;%20&#1055;&#1086;&#1089;&#1090;&#1088;&#1086;&#1081;%20&#1080;&#1079;%20&#1075;&#1077;&#1086;&#1084;&#1077;&#1090;&#1088;&#1080;&#1095;&#1077;&#1089;&#1082;&#1080;&#1093;%20&#1092;&#1080;&#1075;&#1091;&#1088;.docx" TargetMode="External" /><Relationship Id="rId4" Type="http://schemas.openxmlformats.org/officeDocument/2006/relationships/hyperlink" Target="../student_support/&#1056;&#1072;&#1079;&#1074;&#1080;&#1074;&#1072;&#1102;&#1097;&#1072;&#1103;%20&#1080;&#1075;&#1088;&#1072;%20&#1055;&#1088;&#1086;&#1095;&#1080;&#1090;&#1072;&#1081;%20&#1087;&#1086;%20&#1094;&#1080;&#1092;&#1088;&#1072;&#1084;.docx" TargetMode="External" 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13.xml" /><Relationship Id="rId3" Type="http://schemas.openxmlformats.org/officeDocument/2006/relationships/hyperlink" Target="../student_support/&#1090;&#1077;&#1089;&#1090;.xlsx" TargetMode="External" /><Relationship Id="rId7" Type="http://schemas.openxmlformats.org/officeDocument/2006/relationships/hyperlink" Target="../../media_materials/3.%20&#1050;&#1086;&#1085;&#1089;&#1090;&#1088;&#1091;&#1082;&#1094;&#1080;&#1080;%20&#1095;&#1091;&#1076;&#1086;-&#1076;&#1086;&#1084;&#1086;&#1074;.pptx" TargetMode="External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6.xml" /><Relationship Id="rId6" Type="http://schemas.openxmlformats.org/officeDocument/2006/relationships/hyperlink" Target="../../media_materials/2.&#1057;&#1077;&#1082;&#1088;&#1077;&#1090;&#1099;%20&#1084;&#1072;&#1090;&#1077;&#1088;&#1080;&#1072;&#1083;&#1086;&#1074;%20&#1076;&#1083;&#1103;%20&#1095;&#1091;&#1076;&#1086;%20&#1076;&#1086;&#1084;&#1072;.pptx" TargetMode="External" /><Relationship Id="rId5" Type="http://schemas.openxmlformats.org/officeDocument/2006/relationships/hyperlink" Target="../../media_materials/1.&#1053;&#1077;&#1086;&#1073;&#1099;&#1095;&#1085;&#1099;&#1077;%20&#1087;&#1088;&#1080;&#1079;&#1085;&#1072;&#1082;&#1080;%20&#1095;&#1091;&#1076;&#1086;%20&#1087;&#1086;&#1089;&#1090;&#1088;&#1086;&#1077;&#1082;.pptx" TargetMode="External" /><Relationship Id="rId4" Type="http://schemas.openxmlformats.org/officeDocument/2006/relationships/hyperlink" Target="../student_support/&#1050;&#1088;&#1086;&#1089;&#1089;&#1074;&#1086;&#1088;&#1076;%20&#1063;&#1091;&#1076;&#1086;-&#1076;&#1086;&#1084;&#1072;.docx" TargetMode="External" 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3.xml" /><Relationship Id="rId3" Type="http://schemas.openxmlformats.org/officeDocument/2006/relationships/hyperlink" Target="../../media_materials/&#1053;&#1077;&#1086;&#1073;&#1099;&#1095;&#1085;&#1099;&#1077;%20&#1087;&#1088;&#1080;&#1079;&#1085;&#1072;&#1082;&#1080;%20&#1095;&#1091;&#1076;&#1086;%20&#1087;&#1086;&#1089;&#1090;&#1088;&#1086;&#1077;&#1082;.pub" TargetMode="External" /><Relationship Id="rId7" Type="http://schemas.openxmlformats.org/officeDocument/2006/relationships/hyperlink" Target="../student_support/&#1051;&#1080;&#1089;&#1090;%20&#1089;&#1072;&#1084;&#1086;&#1086;&#1094;&#1077;&#1085;&#1082;&#1080;.docx" TargetMode="External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6.xml" /><Relationship Id="rId6" Type="http://schemas.openxmlformats.org/officeDocument/2006/relationships/hyperlink" Target="../../media_materials/&#1040;&#1083;&#1100;&#1073;&#1086;&#1084;%20&#1095;&#1091;&#1076;&#1086;%20-%20&#1076;&#1086;&#1084;&#1072;.pptx" TargetMode="External" /><Relationship Id="rId5" Type="http://schemas.openxmlformats.org/officeDocument/2006/relationships/hyperlink" Target="../../media_materials/19.&#1041;&#1083;&#1072;&#1075;&#1086;&#1076;&#1072;&#1088;&#1085;&#1086;&#1089;&#1090;&#1100;.pub" TargetMode="External" /><Relationship Id="rId4" Type="http://schemas.openxmlformats.org/officeDocument/2006/relationships/hyperlink" Target="../../media_materials/&#1050;&#1072;&#1083;&#1077;&#1085;&#1076;&#1072;&#1088;&#1100;%20&#1063;&#1091;&#1076;&#1086;%20-%20&#1076;&#1086;&#1084;&#1072;.pub" TargetMode="External" 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../../media_materials/&#1053;&#1077;&#1086;&#1073;&#1099;&#1095;&#1085;&#1099;&#1077;%20&#1087;&#1088;&#1080;&#1079;&#1085;&#1072;&#1082;&#1080;%20&#1095;&#1091;&#1076;&#1086;%20&#1087;&#1086;&#1089;&#1090;&#1088;&#1086;&#1077;&#1082;.pub" TargetMode="External" /><Relationship Id="rId13" Type="http://schemas.openxmlformats.org/officeDocument/2006/relationships/hyperlink" Target="../student_support/&#1056;&#1072;&#1079;&#1074;&#1080;&#1074;&#1072;&#1102;&#1097;&#1077;&#1077;%20&#1087;&#1086;&#1089;&#1086;&#1073;&#1080;&#1077;.docx" TargetMode="External" /><Relationship Id="rId3" Type="http://schemas.openxmlformats.org/officeDocument/2006/relationships/hyperlink" Target="../vizitka/&#1042;&#1080;&#1079;&#1080;&#1090;&#1082;&#1072;%20&#1063;&#1091;&#1076;&#1086;%20-%20&#1076;&#1086;&#1084;&#1072;.doc" TargetMode="External" /><Relationship Id="rId7" Type="http://schemas.openxmlformats.org/officeDocument/2006/relationships/hyperlink" Target="../../media_materials/4.&#1053;&#1077;&#1086;&#1073;&#1099;&#1095;&#1085;&#1099;&#1077;%20&#1087;&#1086;%20&#1072;&#1088;&#1093;&#1080;&#1090;&#1077;&#1082;&#1090;&#1091;&#1088;&#1077;%20&#1087;&#1086;&#1089;&#1090;&#1088;&#1086;&#1081;&#1082;&#1080;%20&#1075;&#1086;&#1088;&#1086;&#1076;&#1072;%20&#1056;&#1099;&#1073;&#1080;&#1085;&#1089;&#1082;&#1072;..pptx" TargetMode="External" /><Relationship Id="rId12" Type="http://schemas.openxmlformats.org/officeDocument/2006/relationships/hyperlink" Target="../student_support/&#1048;&#1075;&#1088;&#1072;%20&#1057;&#1086;&#1073;&#1077;&#1088;&#1080;%20&#1082;&#1072;&#1088;&#1090;&#1080;&#1085;&#1082;&#1091;.pptx" TargetMode="External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6.xml" /><Relationship Id="rId6" Type="http://schemas.openxmlformats.org/officeDocument/2006/relationships/hyperlink" Target="../../media_materials/3.%20&#1050;&#1086;&#1085;&#1089;&#1090;&#1088;&#1091;&#1082;&#1094;&#1080;&#1080;%20&#1095;&#1091;&#1076;&#1086;-&#1076;&#1086;&#1084;&#1086;&#1074;.pptx" TargetMode="External" /><Relationship Id="rId11" Type="http://schemas.openxmlformats.org/officeDocument/2006/relationships/hyperlink" Target="../student_support/&#1056;&#1072;&#1079;&#1074;&#1080;&#1074;&#1072;&#1102;&#1097;&#1072;&#1103;%20&#1080;&#1075;&#1088;&#1072;%20&#1055;&#1088;&#1086;&#1095;&#1080;&#1090;&#1072;&#1081;%20&#1087;&#1086;%20&#1094;&#1080;&#1092;&#1088;&#1072;&#1084;.docx" TargetMode="External" /><Relationship Id="rId5" Type="http://schemas.openxmlformats.org/officeDocument/2006/relationships/hyperlink" Target="../../media_materials/2.&#1057;&#1077;&#1082;&#1088;&#1077;&#1090;&#1099;%20&#1084;&#1072;&#1090;&#1077;&#1088;&#1080;&#1072;&#1083;&#1086;&#1074;%20&#1076;&#1083;&#1103;%20&#1095;&#1091;&#1076;&#1086;%20&#1076;&#1086;&#1084;&#1072;.pptx" TargetMode="External" /><Relationship Id="rId10" Type="http://schemas.openxmlformats.org/officeDocument/2006/relationships/hyperlink" Target="../../media_materials/&#1050;&#1072;&#1083;&#1077;&#1085;&#1076;&#1072;&#1088;&#1100;%20&#1063;&#1091;&#1076;&#1086;%20-%20&#1076;&#1086;&#1084;&#1072;.pub" TargetMode="External" /><Relationship Id="rId4" Type="http://schemas.openxmlformats.org/officeDocument/2006/relationships/hyperlink" Target="../../media_materials/1.&#1053;&#1077;&#1086;&#1073;&#1099;&#1095;&#1085;&#1099;&#1077;%20&#1087;&#1088;&#1080;&#1079;&#1085;&#1072;&#1082;&#1080;%20&#1095;&#1091;&#1076;&#1086;%20&#1087;&#1086;&#1089;&#1090;&#1088;&#1086;&#1077;&#1082;.pptx" TargetMode="External" /><Relationship Id="rId9" Type="http://schemas.openxmlformats.org/officeDocument/2006/relationships/hyperlink" Target="&#1050;&#1072;&#1083;&#1077;&#1085;&#1076;&#1072;&#1088;&#1100;%20&#1063;&#1091;&#1076;&#1086;%20-%20&#1076;&#1086;&#1084;&#1072;.pub" TargetMode="Externa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9.jpeg" /><Relationship Id="rId5" Type="http://schemas.openxmlformats.org/officeDocument/2006/relationships/image" Target="../media/image8.jpeg" /><Relationship Id="rId4" Type="http://schemas.openxmlformats.org/officeDocument/2006/relationships/image" Target="../media/image7.jpeg" 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../../media_materials/&#1040;&#1083;&#1100;&#1073;&#1086;&#1084;%20&#1095;&#1091;&#1076;&#1086;%20-%20&#1076;&#1086;&#1084;&#1072;.pptx" TargetMode="External" /><Relationship Id="rId3" Type="http://schemas.openxmlformats.org/officeDocument/2006/relationships/hyperlink" Target="../student_support/&#1048;&#1075;&#1088;&#1086;&#1074;&#1086;&#1077;%20&#1079;&#1072;&#1076;&#1072;&#1085;&#1080;&#1077;%20&#1055;&#1086;&#1089;&#1090;&#1088;&#1086;&#1081;%20&#1080;&#1079;%20&#1075;&#1077;&#1086;&#1084;&#1077;&#1090;&#1088;&#1080;&#1095;&#1077;&#1089;&#1082;&#1080;&#1093;%20&#1092;&#1080;&#1075;&#1091;&#1088;.docx" TargetMode="External" /><Relationship Id="rId7" Type="http://schemas.openxmlformats.org/officeDocument/2006/relationships/hyperlink" Target="../student_support/&#1090;&#1077;&#1089;&#1090;.xlsx" TargetMode="External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6.xml" /><Relationship Id="rId6" Type="http://schemas.openxmlformats.org/officeDocument/2006/relationships/hyperlink" Target="../student_support/&#1050;&#1088;&#1086;&#1089;&#1089;&#1074;&#1086;&#1088;&#1076;%20&#1063;&#1091;&#1076;&#1086;-&#1076;&#1086;&#1084;&#1072;.xlsx" TargetMode="External" /><Relationship Id="rId5" Type="http://schemas.openxmlformats.org/officeDocument/2006/relationships/hyperlink" Target="../student_support/&#1050;&#1088;&#1086;&#1089;&#1089;&#1074;&#1086;&#1088;&#1076;%20&#1063;&#1091;&#1076;&#1086;-&#1076;&#1086;&#1084;&#1072;.docx" TargetMode="External" /><Relationship Id="rId4" Type="http://schemas.openxmlformats.org/officeDocument/2006/relationships/hyperlink" Target="../student_support/&#1059;&#1087;&#1088;&#1072;&#1078;&#1085;&#1077;&#1085;&#1080;&#1077;%20&#1053;&#1072;&#1081;&#1076;&#1080;%20&#1086;&#1076;&#1080;&#1085;&#1072;&#1082;&#1086;&#1074;&#1099;&#1077;%20&#1082;&#1072;&#1088;&#1090;&#1080;&#1085;&#1082;&#1080;.docx" TargetMode="External" /><Relationship Id="rId9" Type="http://schemas.openxmlformats.org/officeDocument/2006/relationships/image" Target="../media/image23.jpeg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fishki.net/2031731-63-samyh-neobychnyh-i-krasivyh-zdanij-v-mire.html" TargetMode="External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6.xml" /><Relationship Id="rId5" Type="http://schemas.openxmlformats.org/officeDocument/2006/relationships/hyperlink" Target="https://7dach.ru/SilVA/10-samyh-neobychnyh-domov-mira-5171.html" TargetMode="External" /><Relationship Id="rId4" Type="http://schemas.openxmlformats.org/officeDocument/2006/relationships/hyperlink" Target="http://mirputeshestvii.ru/see/showplaces/samye_udivitelnye_i_neobychnye_zdaniya_v_mire-1022/" TargetMode="External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6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13.jpeg" /><Relationship Id="rId5" Type="http://schemas.openxmlformats.org/officeDocument/2006/relationships/image" Target="../media/image12.jpeg" /><Relationship Id="rId4" Type="http://schemas.openxmlformats.org/officeDocument/2006/relationships/image" Target="../media/image11.jpe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17.jpeg" /><Relationship Id="rId5" Type="http://schemas.openxmlformats.org/officeDocument/2006/relationships/image" Target="../media/image16.jpeg" /><Relationship Id="rId4" Type="http://schemas.openxmlformats.org/officeDocument/2006/relationships/image" Target="../media/image15.jpeg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6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 /><Relationship Id="rId7" Type="http://schemas.microsoft.com/office/2007/relationships/hdphoto" Target="../media/hdphoto1.wdp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6.xml" /><Relationship Id="rId6" Type="http://schemas.openxmlformats.org/officeDocument/2006/relationships/image" Target="../media/image18.jpeg" /><Relationship Id="rId5" Type="http://schemas.openxmlformats.org/officeDocument/2006/relationships/slide" Target="slide9.xml" /><Relationship Id="rId4" Type="http://schemas.openxmlformats.org/officeDocument/2006/relationships/slide" Target="slide8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6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6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39311" y="1442434"/>
            <a:ext cx="4827493" cy="303941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Необычные постройки людьми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7464" y="413323"/>
            <a:ext cx="2410585" cy="21516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76530" y="4765183"/>
            <a:ext cx="5022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382592" y="4481848"/>
            <a:ext cx="4700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382592" y="4666514"/>
            <a:ext cx="61454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Calibri" panose="020F0502020204030204" pitchFamily="34" charset="0"/>
              </a:rPr>
              <a:t>©Детский сад №57, г. Рыбинск 2018год</a:t>
            </a:r>
          </a:p>
          <a:p>
            <a:r>
              <a:rPr lang="ru-RU" dirty="0">
                <a:latin typeface="Calibri" panose="020F0502020204030204" pitchFamily="34" charset="0"/>
              </a:rPr>
              <a:t>    Воспитатель: Рогачева Светлана Владимировна</a:t>
            </a:r>
          </a:p>
          <a:p>
            <a:r>
              <a:rPr lang="ru-RU" dirty="0">
                <a:latin typeface="Calibri" panose="020F0502020204030204" pitchFamily="34" charset="0"/>
              </a:rPr>
              <a:t>    Воспитатель: Титова Ксения Александровна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100" y="712566"/>
            <a:ext cx="7781549" cy="105156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66FF"/>
                </a:solidFill>
              </a:rPr>
              <a:t>Основополагающий вопрос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95" y="196401"/>
            <a:ext cx="1560579" cy="13929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49250" y="2148396"/>
            <a:ext cx="4481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00B050"/>
                </a:solidFill>
                <a:latin typeface="+mj-lt"/>
              </a:rPr>
              <a:t>Как удивить?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7694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834" y="2747723"/>
            <a:ext cx="1915867" cy="28470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4706" b="100000" l="9441" r="930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4885" y="2747723"/>
            <a:ext cx="2087764" cy="3102446"/>
          </a:xfrm>
          <a:prstGeom prst="rect">
            <a:avLst/>
          </a:prstGeom>
        </p:spPr>
      </p:pic>
      <p:pic>
        <p:nvPicPr>
          <p:cNvPr id="9" name="Рисунок 8" descr="16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4348" y="3710865"/>
            <a:ext cx="2656150" cy="2512981"/>
          </a:xfrm>
          <a:prstGeom prst="roundRect">
            <a:avLst>
              <a:gd name="adj" fmla="val 16667"/>
            </a:avLst>
          </a:prstGeom>
          <a:ln w="63500" cap="rnd">
            <a:solidFill>
              <a:schemeClr val="bg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4081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367" y="699688"/>
            <a:ext cx="6619741" cy="105156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66FF"/>
                </a:solidFill>
              </a:rPr>
              <a:t>Проблемный вопрос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95" y="196401"/>
            <a:ext cx="1560579" cy="1392939"/>
          </a:xfrm>
          <a:prstGeom prst="rect">
            <a:avLst/>
          </a:prstGeom>
        </p:spPr>
      </p:pic>
      <p:sp>
        <p:nvSpPr>
          <p:cNvPr id="9" name="Выноска-облако 8"/>
          <p:cNvSpPr/>
          <p:nvPr/>
        </p:nvSpPr>
        <p:spPr>
          <a:xfrm>
            <a:off x="1738647" y="1918952"/>
            <a:ext cx="6130344" cy="3850783"/>
          </a:xfrm>
          <a:prstGeom prst="cloudCallout">
            <a:avLst/>
          </a:prstGeom>
          <a:solidFill>
            <a:srgbClr val="CCFFFF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B050"/>
                </a:solidFill>
              </a:rPr>
              <a:t>Что необычного в чудо – домах?</a:t>
            </a:r>
          </a:p>
        </p:txBody>
      </p:sp>
    </p:spTree>
    <p:extLst>
      <p:ext uri="{BB962C8B-B14F-4D97-AF65-F5344CB8AC3E}">
        <p14:creationId xmlns:p14="http://schemas.microsoft.com/office/powerpoint/2010/main" val="365438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4587" y="892871"/>
            <a:ext cx="8183880" cy="114199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66FF"/>
                </a:solidFill>
              </a:rPr>
              <a:t>Частные вопросы и темы исследований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95" y="196401"/>
            <a:ext cx="1560579" cy="1392939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05369"/>
              </p:ext>
            </p:extLst>
          </p:nvPr>
        </p:nvGraphicFramePr>
        <p:xfrm>
          <a:off x="802783" y="2453068"/>
          <a:ext cx="6847268" cy="31517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36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36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5397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Частные вопросы</a:t>
                      </a:r>
                    </a:p>
                    <a:p>
                      <a:endParaRPr lang="ru-RU" dirty="0">
                        <a:solidFill>
                          <a:srgbClr val="0066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Темы исследований</a:t>
                      </a:r>
                    </a:p>
                    <a:p>
                      <a:endParaRPr lang="ru-RU" dirty="0">
                        <a:solidFill>
                          <a:srgbClr val="0066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6281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Чем привлекают людей чудо постройки?</a:t>
                      </a:r>
                    </a:p>
                    <a:p>
                      <a:endParaRPr lang="ru-RU" dirty="0">
                        <a:solidFill>
                          <a:srgbClr val="0066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Необычные признаки чудо построек</a:t>
                      </a:r>
                    </a:p>
                    <a:p>
                      <a:endParaRPr lang="ru-RU" dirty="0">
                        <a:solidFill>
                          <a:srgbClr val="0066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7165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Из каких материалов можно построить чудо -  дом? </a:t>
                      </a:r>
                    </a:p>
                    <a:p>
                      <a:endParaRPr lang="ru-RU" dirty="0">
                        <a:solidFill>
                          <a:srgbClr val="0066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Секреты материалов для чудо -дома</a:t>
                      </a:r>
                    </a:p>
                    <a:p>
                      <a:endParaRPr lang="ru-RU" dirty="0">
                        <a:solidFill>
                          <a:srgbClr val="0066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5397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Какие модели домов вы знаете?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rPr>
                        <a:t>Конструкции чудо -домов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584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0120" y="892870"/>
            <a:ext cx="8183880" cy="114199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66FF"/>
                </a:solidFill>
              </a:rPr>
              <a:t>Этапы проекта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95" y="196401"/>
            <a:ext cx="1560579" cy="13929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4551" y="2421228"/>
            <a:ext cx="555079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>
                <a:latin typeface="Calibri" panose="020F0502020204030204" pitchFamily="34" charset="0"/>
                <a:hlinkClick r:id="rId3" action="ppaction://hlinksldjump"/>
              </a:rPr>
              <a:t>Подготовительный</a:t>
            </a:r>
            <a:r>
              <a:rPr lang="ru-RU" sz="2800" dirty="0">
                <a:latin typeface="Calibri" panose="020F0502020204030204" pitchFamily="34" charset="0"/>
              </a:rPr>
              <a:t>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>
                <a:latin typeface="Calibri" panose="020F0502020204030204" pitchFamily="34" charset="0"/>
                <a:hlinkClick r:id="rId4" action="ppaction://hlinksldjump"/>
              </a:rPr>
              <a:t>Организационный</a:t>
            </a:r>
            <a:endParaRPr lang="ru-RU" sz="2800" dirty="0">
              <a:latin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>
                <a:latin typeface="Calibri" panose="020F0502020204030204" pitchFamily="34" charset="0"/>
                <a:hlinkClick r:id="rId5" action="ppaction://hlinksldjump"/>
              </a:rPr>
              <a:t>Практический</a:t>
            </a:r>
            <a:endParaRPr lang="ru-RU" sz="2800" dirty="0">
              <a:latin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>
                <a:latin typeface="Calibri" panose="020F0502020204030204" pitchFamily="34" charset="0"/>
                <a:hlinkClick r:id="rId6" action="ppaction://hlinksldjump"/>
              </a:rPr>
              <a:t>Коррекционный</a:t>
            </a:r>
            <a:endParaRPr lang="ru-RU" sz="2800" dirty="0">
              <a:latin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>
                <a:latin typeface="Calibri" panose="020F0502020204030204" pitchFamily="34" charset="0"/>
                <a:hlinkClick r:id="rId7" action="ppaction://hlinksldjump"/>
              </a:rPr>
              <a:t>Заключительный</a:t>
            </a:r>
            <a:endParaRPr lang="ru-RU" sz="2800" dirty="0">
              <a:latin typeface="Calibri" panose="020F0502020204030204" pitchFamily="34" charset="0"/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279" y="4828347"/>
            <a:ext cx="5422005" cy="1671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211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578" y="367090"/>
            <a:ext cx="8183880" cy="1051560"/>
          </a:xfrm>
        </p:spPr>
        <p:txBody>
          <a:bodyPr/>
          <a:lstStyle/>
          <a:p>
            <a:r>
              <a:rPr lang="ru-RU" dirty="0">
                <a:solidFill>
                  <a:srgbClr val="0000FF"/>
                </a:solidFill>
              </a:rPr>
              <a:t>Подготовительный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95" y="196401"/>
            <a:ext cx="1560579" cy="1392939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36234"/>
              </p:ext>
            </p:extLst>
          </p:nvPr>
        </p:nvGraphicFramePr>
        <p:xfrm>
          <a:off x="792052" y="1860638"/>
          <a:ext cx="7066209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54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54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54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Педагог</a:t>
                      </a: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Дети</a:t>
                      </a: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Родители</a:t>
                      </a:r>
                    </a:p>
                  </a:txBody>
                  <a:tcP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Вызвать интерес детей и родителей к теме проекта.</a:t>
                      </a:r>
                    </a:p>
                    <a:p>
                      <a:endParaRPr lang="ru-RU" sz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Планирование деятельности группы и каждого ребенка учетом проявленного интереса к теме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sz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Чтение</a:t>
                      </a:r>
                      <a:r>
                        <a:rPr lang="ru-RU" sz="1200" baseline="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 и п</a:t>
                      </a:r>
                      <a:r>
                        <a:rPr lang="ru-RU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росмотр мультфильма «Заюшкина избушка»</a:t>
                      </a:r>
                      <a:endParaRPr lang="ru-RU" sz="1200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Вхождение в проектную ситуацию.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Определение способов участия в решении проектной задачи.</a:t>
                      </a:r>
                    </a:p>
                    <a:p>
                      <a:pPr marL="34290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ru-RU" sz="12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Заинтересовать данной темой своих детей.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  <a:p>
                      <a:pPr marL="34290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Помочь выявить отношение ребенка к теме проекта: «Необычные</a:t>
                      </a:r>
                      <a:r>
                        <a:rPr lang="ru-RU" sz="1200" baseline="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 постройки людьми»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92052" y="1449083"/>
            <a:ext cx="7302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Calibri" panose="020F0502020204030204" pitchFamily="34" charset="0"/>
              </a:rPr>
              <a:t>Цель: создание  условий для вхождения в проект, мотивация  к участию.</a:t>
            </a:r>
          </a:p>
          <a:p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695459" y="4797936"/>
            <a:ext cx="759853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Calibri" panose="020F0502020204030204" pitchFamily="34" charset="0"/>
              </a:rPr>
              <a:t>Результат: принята  и понята проектная задача, обеспечена готовность к участию в проектной деятельности</a:t>
            </a:r>
          </a:p>
          <a:p>
            <a:endParaRPr lang="ru-RU" dirty="0"/>
          </a:p>
        </p:txBody>
      </p:sp>
      <p:sp>
        <p:nvSpPr>
          <p:cNvPr id="9" name="Выгнутая вправо стрелка 8">
            <a:hlinkClick r:id="rId3" action="ppaction://hlinksldjump"/>
          </p:cNvPr>
          <p:cNvSpPr/>
          <p:nvPr/>
        </p:nvSpPr>
        <p:spPr>
          <a:xfrm>
            <a:off x="7611413" y="5447763"/>
            <a:ext cx="927279" cy="914400"/>
          </a:xfrm>
          <a:prstGeom prst="curvedLeftArrow">
            <a:avLst/>
          </a:prstGeom>
          <a:solidFill>
            <a:srgbClr val="00B05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761719"/>
      </p:ext>
    </p:extLst>
  </p:cSld>
  <p:clrMapOvr>
    <a:masterClrMapping/>
  </p:clrMapOvr>
  <p:transition spd="slow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578" y="367090"/>
            <a:ext cx="8183880" cy="1051560"/>
          </a:xfrm>
        </p:spPr>
        <p:txBody>
          <a:bodyPr/>
          <a:lstStyle/>
          <a:p>
            <a:r>
              <a:rPr lang="ru-RU" dirty="0">
                <a:solidFill>
                  <a:srgbClr val="0000FF"/>
                </a:solidFill>
              </a:rPr>
              <a:t>Организационный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95" y="196401"/>
            <a:ext cx="1560579" cy="1392939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269840"/>
              </p:ext>
            </p:extLst>
          </p:nvPr>
        </p:nvGraphicFramePr>
        <p:xfrm>
          <a:off x="854297" y="2131095"/>
          <a:ext cx="7066209" cy="2958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54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54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54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Педагог</a:t>
                      </a: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Дети</a:t>
                      </a: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Родители</a:t>
                      </a:r>
                    </a:p>
                  </a:txBody>
                  <a:tcP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ru-RU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Обсуждает идеи по темам детских исследований. </a:t>
                      </a: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endParaRPr lang="ru-RU" sz="12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buFont typeface="Arial" pitchFamily="34" charset="0"/>
                        <a:buChar char="•"/>
                      </a:pPr>
                      <a:r>
                        <a:rPr lang="ru-RU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Обсуждение проблемного вопроса</a:t>
                      </a:r>
                    </a:p>
                    <a:p>
                      <a:endParaRPr lang="ru-RU" sz="1200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Планируют свои действия, выдвигают предположения по учебным вопросам.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ru-RU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Выбирают способы установления истины предположений.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ru-RU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Составляют план исследований и определяют методы и приемы работы.</a:t>
                      </a:r>
                    </a:p>
                    <a:p>
                      <a:endParaRPr lang="ru-RU" sz="12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Планируют и предполагают свою помощь в проведении исследования.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Знакомят детей с художественной литературой по данной теме.</a:t>
                      </a:r>
                    </a:p>
                    <a:p>
                      <a:pPr marL="285750" indent="-28575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ru-RU" sz="12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21216" y="1589340"/>
            <a:ext cx="7302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Calibri" panose="020F0502020204030204" pitchFamily="34" charset="0"/>
              </a:rPr>
              <a:t>Цель: планирование деятельности.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85612" y="5161796"/>
            <a:ext cx="750838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Calibri" panose="020F0502020204030204" pitchFamily="34" charset="0"/>
              </a:rPr>
              <a:t>Результат: определены темы детских исследований. </a:t>
            </a:r>
          </a:p>
          <a:p>
            <a:endParaRPr lang="ru-RU" dirty="0"/>
          </a:p>
        </p:txBody>
      </p:sp>
      <p:sp>
        <p:nvSpPr>
          <p:cNvPr id="8" name="Выгнутая вправо стрелка 7">
            <a:hlinkClick r:id="rId3" action="ppaction://hlinksldjump"/>
          </p:cNvPr>
          <p:cNvSpPr/>
          <p:nvPr/>
        </p:nvSpPr>
        <p:spPr>
          <a:xfrm>
            <a:off x="7611413" y="5447763"/>
            <a:ext cx="927279" cy="914400"/>
          </a:xfrm>
          <a:prstGeom prst="curvedLeftArrow">
            <a:avLst/>
          </a:prstGeom>
          <a:solidFill>
            <a:srgbClr val="00B05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63619"/>
      </p:ext>
    </p:extLst>
  </p:cSld>
  <p:clrMapOvr>
    <a:masterClrMapping/>
  </p:clrMapOvr>
  <p:transition spd="slow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611" y="367090"/>
            <a:ext cx="8080846" cy="1051560"/>
          </a:xfrm>
        </p:spPr>
        <p:txBody>
          <a:bodyPr/>
          <a:lstStyle/>
          <a:p>
            <a:r>
              <a:rPr lang="ru-RU" dirty="0">
                <a:solidFill>
                  <a:srgbClr val="0000FF"/>
                </a:solidFill>
              </a:rPr>
              <a:t>Практический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95" y="196401"/>
            <a:ext cx="1560579" cy="1392939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5305601"/>
              </p:ext>
            </p:extLst>
          </p:nvPr>
        </p:nvGraphicFramePr>
        <p:xfrm>
          <a:off x="903666" y="2411562"/>
          <a:ext cx="7066209" cy="334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54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54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54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Педагог</a:t>
                      </a: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Дети</a:t>
                      </a: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Родители</a:t>
                      </a:r>
                    </a:p>
                  </a:txBody>
                  <a:tcP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4349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Создаёт условия для детских исследований. 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4349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Наблюдает, советует, направляет и контролирует деятельность детей и даёт консультации родителям. 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4349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  <a:hlinkClick r:id="rId3" action="ppaction://hlinkpres?slideindex=1&amp;slidetitle="/>
                        </a:rPr>
                        <a:t>Развивающая игра «Собери картинку»</a:t>
                      </a:r>
                      <a:endParaRPr kumimoji="0" lang="ru-RU" alt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294349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4349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  <a:hlinkClick r:id="rId4" action="ppaction://hlinkfile"/>
                        </a:rPr>
                        <a:t>Развивающая игра «Прочитай  по цифрам»</a:t>
                      </a:r>
                      <a:endParaRPr kumimoji="0" lang="ru-RU" alt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294349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4349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  <a:hlinkClick r:id="rId5" action="ppaction://hlinkfile"/>
                        </a:rPr>
                        <a:t>Задание «Построй из геометрических фигур»</a:t>
                      </a:r>
                      <a:endParaRPr kumimoji="0" lang="ru-RU" alt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294349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4349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  <a:hlinkClick r:id="rId6" action="ppaction://hlinkfile"/>
                        </a:rPr>
                        <a:t>Упражнение «Найди одинаковые картинки»</a:t>
                      </a:r>
                      <a:endParaRPr kumimoji="0" lang="ru-RU" alt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294349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ru-RU" altLang="ru-RU" sz="105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4349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  <a:hlinkClick r:id="rId7" action="ppaction://hlinkfile"/>
                        </a:rPr>
                        <a:t>Развивающее пособие «Архитектор»</a:t>
                      </a:r>
                      <a:endParaRPr kumimoji="0" lang="ru-RU" alt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rgbClr val="294349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4349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Собирают информацию с помощью взрослых и самостоятельно.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4349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Овладевают техникой постройки дома</a:t>
                      </a:r>
                      <a:endParaRPr lang="ru-RU" sz="1200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4349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Организуют самостоятельную деятельность по теме проекта в домашних условиях.</a:t>
                      </a:r>
                    </a:p>
                    <a:p>
                      <a:endParaRPr lang="ru-RU" sz="1200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85611" y="1589340"/>
            <a:ext cx="73023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Calibri" panose="020F0502020204030204" pitchFamily="34" charset="0"/>
              </a:rPr>
              <a:t>Цель: приобретение практических знаний, умений  и навыков в процессе</a:t>
            </a:r>
          </a:p>
          <a:p>
            <a:r>
              <a:rPr lang="ru-RU" sz="1600" dirty="0">
                <a:latin typeface="Calibri" panose="020F0502020204030204" pitchFamily="34" charset="0"/>
              </a:rPr>
              <a:t>решения проектной задачи.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01521" y="5847091"/>
            <a:ext cx="75083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Calibri" panose="020F0502020204030204" pitchFamily="34" charset="0"/>
              </a:rPr>
              <a:t>Результат: проведение  группового и самостоятельного исследования </a:t>
            </a:r>
            <a:endParaRPr lang="ru-RU" dirty="0"/>
          </a:p>
        </p:txBody>
      </p:sp>
      <p:sp>
        <p:nvSpPr>
          <p:cNvPr id="8" name="Выгнутая вправо стрелка 7">
            <a:hlinkClick r:id="rId8" action="ppaction://hlinksldjump"/>
          </p:cNvPr>
          <p:cNvSpPr/>
          <p:nvPr/>
        </p:nvSpPr>
        <p:spPr>
          <a:xfrm>
            <a:off x="7611413" y="5447763"/>
            <a:ext cx="927279" cy="914400"/>
          </a:xfrm>
          <a:prstGeom prst="curvedLeftArrow">
            <a:avLst/>
          </a:prstGeom>
          <a:solidFill>
            <a:srgbClr val="00B05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491087"/>
      </p:ext>
    </p:extLst>
  </p:cSld>
  <p:clrMapOvr>
    <a:masterClrMapping/>
  </p:clrMapOvr>
  <p:transition spd="slow"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611" y="367090"/>
            <a:ext cx="8080846" cy="1051560"/>
          </a:xfrm>
        </p:spPr>
        <p:txBody>
          <a:bodyPr/>
          <a:lstStyle/>
          <a:p>
            <a:r>
              <a:rPr lang="ru-RU" dirty="0">
                <a:solidFill>
                  <a:srgbClr val="0000FF"/>
                </a:solidFill>
              </a:rPr>
              <a:t>Коррекционный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95" y="196401"/>
            <a:ext cx="1560579" cy="1392939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296027"/>
              </p:ext>
            </p:extLst>
          </p:nvPr>
        </p:nvGraphicFramePr>
        <p:xfrm>
          <a:off x="903666" y="2047740"/>
          <a:ext cx="7066209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54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54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54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Педагог</a:t>
                      </a: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Дети</a:t>
                      </a:r>
                    </a:p>
                  </a:txBody>
                  <a:tcP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Родители</a:t>
                      </a:r>
                    </a:p>
                  </a:txBody>
                  <a:tcP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9944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4349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Организует отчётную деятельность детей.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294349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4349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Обеспечивает формирующее оценивание через проведение самооценки успешности ребёнка. 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3" action="ppaction://hlinkfile"/>
                        </a:rPr>
                        <a:t>Тест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4" action="ppaction://hlinkfile"/>
                        </a:rPr>
                        <a:t>Кроссворд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4349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Участие в оформлении продуктов проекта.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294349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4349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Участие в оформлении продуктов проекта.</a:t>
                      </a:r>
                      <a:r>
                        <a:rPr kumimoji="0" lang="ru-RU" alt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Ø"/>
                      </a:pPr>
                      <a:r>
                        <a:rPr lang="ru-RU" sz="12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5" action="ppaction://hlinkpres?slideindex=1&amp;slidetitle="/>
                        </a:rPr>
                        <a:t>Необычные признаки чудо построек</a:t>
                      </a:r>
                      <a:endParaRPr lang="ru-RU" sz="12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71450" indent="-171450">
                        <a:buFont typeface="Wingdings" panose="05000000000000000000" pitchFamily="2" charset="2"/>
                        <a:buChar char="Ø"/>
                      </a:pPr>
                      <a:r>
                        <a:rPr lang="ru-RU" sz="12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6" action="ppaction://hlinkpres?slideindex=1&amp;slidetitle="/>
                        </a:rPr>
                        <a:t>Секреты материалов для чудо – дома</a:t>
                      </a:r>
                      <a:endParaRPr lang="ru-RU" sz="12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71450" indent="-171450">
                        <a:buFont typeface="Wingdings" panose="05000000000000000000" pitchFamily="2" charset="2"/>
                        <a:buChar char="Ø"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7" action="ppaction://hlinkpres?slideindex=1&amp;slidetitle="/>
                        </a:rPr>
                        <a:t>Конструкции чудо – домов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294349"/>
                          </a:solidFill>
                          <a:effectLst/>
                          <a:latin typeface="Times New Roman" pitchFamily="18" charset="0"/>
                          <a:ea typeface="Batang" pitchFamily="18" charset="-127"/>
                          <a:cs typeface="Times New Roman" pitchFamily="18" charset="0"/>
                        </a:rPr>
                        <a:t>Помогают детям корректировать содержание презентационных материалов.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85611" y="1589340"/>
            <a:ext cx="7302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Calibri" panose="020F0502020204030204" pitchFamily="34" charset="0"/>
              </a:rPr>
              <a:t>Цель: обеспечение помощи при подготовке презентации итогов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5612" y="5566409"/>
            <a:ext cx="75083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Calibri" panose="020F0502020204030204" pitchFamily="34" charset="0"/>
              </a:rPr>
              <a:t>Результат: отчёт с демонстрацией материалов. </a:t>
            </a:r>
            <a:endParaRPr lang="ru-RU" dirty="0"/>
          </a:p>
        </p:txBody>
      </p:sp>
      <p:sp>
        <p:nvSpPr>
          <p:cNvPr id="8" name="Выгнутая вправо стрелка 7">
            <a:hlinkClick r:id="rId8" action="ppaction://hlinksldjump"/>
          </p:cNvPr>
          <p:cNvSpPr/>
          <p:nvPr/>
        </p:nvSpPr>
        <p:spPr>
          <a:xfrm>
            <a:off x="7611413" y="5447763"/>
            <a:ext cx="927279" cy="914400"/>
          </a:xfrm>
          <a:prstGeom prst="curvedLeftArrow">
            <a:avLst/>
          </a:prstGeom>
          <a:solidFill>
            <a:srgbClr val="00B05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564493"/>
      </p:ext>
    </p:extLst>
  </p:cSld>
  <p:clrMapOvr>
    <a:masterClrMapping/>
  </p:clrMapOvr>
  <p:transition spd="slow">
    <p:cov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611" y="367090"/>
            <a:ext cx="8080846" cy="1051560"/>
          </a:xfrm>
        </p:spPr>
        <p:txBody>
          <a:bodyPr/>
          <a:lstStyle/>
          <a:p>
            <a:r>
              <a:rPr lang="ru-RU" dirty="0">
                <a:solidFill>
                  <a:srgbClr val="0000FF"/>
                </a:solidFill>
              </a:rPr>
              <a:t>Заключительный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95" y="196401"/>
            <a:ext cx="1560579" cy="1392939"/>
          </a:xfrm>
          <a:prstGeom prst="rect">
            <a:avLst/>
          </a:prstGeom>
        </p:spPr>
      </p:pic>
      <p:graphicFrame>
        <p:nvGraphicFramePr>
          <p:cNvPr id="4" name="Ç¥ 3"/>
          <p:cNvGraphicFramePr>
            <a:graphicFrameLocks noGrp="1"/>
          </p:cNvGraphicFramePr>
          <p:nvPr/>
        </p:nvGraphicFramePr>
        <p:xfrm>
          <a:off x="903605" y="2411730"/>
          <a:ext cx="7065645" cy="2806700"/>
        </p:xfrm>
        <a:graphic>
          <a:graphicData uri="http://schemas.openxmlformats.org/drawingml/2006/table">
            <a:tbl>
              <a:tblPr firstRow="1" bandRow="1"/>
              <a:tblGrid>
                <a:gridCol w="23552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52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52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 algn="l" defTabSz="914400" latinLnBrk="0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Verdana" charset="0"/>
                        </a:rPr>
                        <a:t>Педагог</a:t>
                      </a:r>
                      <a:endParaRPr lang="ko-KR" altLang="en-US" sz="1800" dirty="0">
                        <a:latin typeface="Verdana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latinLnBrk="0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Verdana" charset="0"/>
                        </a:rPr>
                        <a:t>Дети</a:t>
                      </a:r>
                      <a:endParaRPr lang="ko-KR" altLang="en-US" sz="1800" dirty="0">
                        <a:latin typeface="Verdana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defTabSz="914400" latinLnBrk="0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800" dirty="0">
                          <a:solidFill>
                            <a:srgbClr val="000000"/>
                          </a:solidFill>
                          <a:latin typeface="Verdana" charset="0"/>
                        </a:rPr>
                        <a:t>Родители</a:t>
                      </a:r>
                      <a:endParaRPr lang="ko-KR" altLang="en-US" sz="1800" dirty="0">
                        <a:latin typeface="Verdana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5860">
                <a:tc>
                  <a:txBody>
                    <a:bodyPr/>
                    <a:lstStyle/>
                    <a:p>
                      <a:pPr marL="171450" lvl="0" indent="-171450" algn="l" defTabSz="914400" latinLnBrk="0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94349"/>
                        </a:buClr>
                        <a:buFont typeface="Times New Roman"/>
                        <a:buChar char="•"/>
                      </a:pPr>
                      <a:r>
                        <a:rPr lang="en-US" altLang="ko-KR" sz="1200" dirty="0">
                          <a:solidFill>
                            <a:srgbClr val="294349"/>
                          </a:solidFill>
                          <a:latin typeface="Times New Roman" charset="0"/>
                        </a:rPr>
                        <a:t>Итоговое оценивание результатов проектной деятельности.</a:t>
                      </a:r>
                      <a:endParaRPr lang="ko-KR" altLang="en-US" sz="1200" dirty="0">
                        <a:latin typeface="Times New Roman" charset="0"/>
                      </a:endParaRPr>
                    </a:p>
                    <a:p>
                      <a:pPr marL="171450" lvl="0" indent="-171450" algn="l" defTabSz="914400" latinLnBrk="0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94349"/>
                        </a:buClr>
                        <a:buFont typeface="Times New Roman"/>
                        <a:buChar char="•"/>
                      </a:pPr>
                      <a:r>
                        <a:rPr lang="en-US" altLang="ko-KR" sz="1200" dirty="0">
                          <a:solidFill>
                            <a:srgbClr val="294349"/>
                          </a:solidFill>
                          <a:latin typeface="Times New Roman" charset="0"/>
                        </a:rPr>
                        <a:t>Информирование родителей о результатах деятельности.</a:t>
                      </a:r>
                      <a:endParaRPr lang="ko-KR" altLang="en-US" sz="1200" dirty="0">
                        <a:latin typeface="Times New Roman" charset="0"/>
                      </a:endParaRPr>
                    </a:p>
                    <a:p>
                      <a:pPr marL="171450" lvl="0" indent="-171450" algn="l" defTabSz="914400" latinLnBrk="0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B9F25"/>
                        </a:buClr>
                        <a:buFont typeface="Times New Roman"/>
                        <a:buChar char="•"/>
                      </a:pPr>
                      <a:r>
                        <a:rPr lang="en-US" altLang="ko-KR" sz="1200" u="sng" dirty="0">
                          <a:solidFill>
                            <a:srgbClr val="6B9F25"/>
                          </a:solidFill>
                          <a:latin typeface="Times New Roman" charset="0"/>
                          <a:hlinkClick r:id="rId3"/>
                        </a:rPr>
                        <a:t>Буклет</a:t>
                      </a:r>
                      <a:endParaRPr lang="ko-KR" altLang="en-US" sz="1200" u="sng" dirty="0">
                        <a:latin typeface="Times New Roman" charset="0"/>
                      </a:endParaRPr>
                    </a:p>
                    <a:p>
                      <a:pPr marL="171450" lvl="0" indent="-171450" algn="l" defTabSz="914400" latinLnBrk="0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B9F25"/>
                        </a:buClr>
                        <a:buFont typeface="Times New Roman"/>
                        <a:buChar char="•"/>
                      </a:pPr>
                      <a:r>
                        <a:rPr lang="en-US" altLang="ko-KR" sz="1200" u="sng" dirty="0">
                          <a:solidFill>
                            <a:srgbClr val="6B9F25"/>
                          </a:solidFill>
                          <a:latin typeface="Times New Roman" charset="0"/>
                          <a:hlinkClick r:id="rId4"/>
                        </a:rPr>
                        <a:t>Календарь</a:t>
                      </a:r>
                      <a:endParaRPr lang="ko-KR" altLang="en-US" sz="1200" u="sng" dirty="0">
                        <a:latin typeface="Times New Roman" charset="0"/>
                      </a:endParaRPr>
                    </a:p>
                    <a:p>
                      <a:pPr marL="171450" lvl="0" indent="-171450" algn="l" defTabSz="914400" latinLnBrk="0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B9F25"/>
                        </a:buClr>
                        <a:buFont typeface="Times New Roman"/>
                        <a:buChar char="•"/>
                      </a:pPr>
                      <a:r>
                        <a:rPr lang="en-US" altLang="ko-KR" sz="1200" u="sng" dirty="0">
                          <a:solidFill>
                            <a:srgbClr val="6B9F25"/>
                          </a:solidFill>
                          <a:latin typeface="Times New Roman" charset="0"/>
                          <a:hlinkClick r:id="rId5"/>
                        </a:rPr>
                        <a:t>Благодарность</a:t>
                      </a:r>
                      <a:endParaRPr lang="ko-KR" altLang="en-US" sz="1200" u="sng" dirty="0">
                        <a:latin typeface="Times New Roman" charset="0"/>
                      </a:endParaRPr>
                    </a:p>
                    <a:p>
                      <a:pPr marL="0" indent="0" algn="l" defTabSz="914400" latinLnBrk="0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ko-KR" altLang="en-US" sz="1200" dirty="0">
                        <a:latin typeface="Calibri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latinLnBrk="0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B9F25"/>
                        </a:buClr>
                        <a:buFont typeface="Times New Roman"/>
                        <a:buChar char="•"/>
                      </a:pPr>
                      <a:r>
                        <a:rPr lang="en-US" altLang="ko-KR" sz="1200" u="sng" dirty="0">
                          <a:solidFill>
                            <a:srgbClr val="6B9F25"/>
                          </a:solidFill>
                          <a:latin typeface="Times New Roman" charset="0"/>
                          <a:hlinkClick r:id="rId6"/>
                        </a:rPr>
                        <a:t>Представление </a:t>
                      </a:r>
                      <a:r>
                        <a:rPr lang="en-US" altLang="ko-KR" sz="1200" u="sng" dirty="0">
                          <a:solidFill>
                            <a:srgbClr val="6B9F25"/>
                          </a:solidFill>
                          <a:latin typeface="Times New Roman" charset="0"/>
                        </a:rPr>
                        <a:t>альбома «Необычные постройки людьми»</a:t>
                      </a:r>
                      <a:endParaRPr lang="ko-KR" altLang="en-US" sz="1200" u="sng" dirty="0">
                        <a:latin typeface="Times New Roman" charset="0"/>
                      </a:endParaRPr>
                    </a:p>
                    <a:p>
                      <a:pPr marL="171450" lvl="0" indent="-171450" algn="l" defTabSz="914400" latinLnBrk="0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94349"/>
                        </a:buClr>
                        <a:buFont typeface="Times New Roman"/>
                        <a:buChar char="•"/>
                      </a:pPr>
                      <a:r>
                        <a:rPr lang="en-US" altLang="ko-KR" sz="1200" dirty="0">
                          <a:solidFill>
                            <a:srgbClr val="294349"/>
                          </a:solidFill>
                          <a:latin typeface="Times New Roman" charset="0"/>
                        </a:rPr>
                        <a:t>Обеспечивает формирующее оценивание через проведение самооценки успешности ребёнка.</a:t>
                      </a:r>
                      <a:endParaRPr lang="ko-KR" altLang="en-US" sz="1200" dirty="0">
                        <a:latin typeface="Times New Roman" charset="0"/>
                      </a:endParaRPr>
                    </a:p>
                    <a:p>
                      <a:pPr marL="171450" lvl="0" indent="-171450" algn="l" defTabSz="914400" latinLnBrk="0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B9F25"/>
                        </a:buClr>
                        <a:buFont typeface="Times New Roman"/>
                        <a:buChar char="•"/>
                      </a:pPr>
                      <a:r>
                        <a:rPr lang="en-US" altLang="ko-KR" sz="1200" u="sng" dirty="0">
                          <a:solidFill>
                            <a:srgbClr val="6B9F25"/>
                          </a:solidFill>
                          <a:latin typeface="Times New Roman" charset="0"/>
                          <a:hlinkClick r:id="rId7"/>
                        </a:rPr>
                        <a:t>Лист самооценки</a:t>
                      </a:r>
                      <a:endParaRPr lang="ko-KR" altLang="en-US" sz="1200" u="sng" dirty="0">
                        <a:latin typeface="Times New Roman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latinLnBrk="0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Times New Roman"/>
                        <a:buChar char="•"/>
                      </a:pPr>
                      <a:r>
                        <a:rPr lang="en-US" altLang="ko-KR" sz="1200" dirty="0">
                          <a:solidFill>
                            <a:srgbClr val="000000"/>
                          </a:solidFill>
                          <a:latin typeface="Times New Roman" charset="0"/>
                        </a:rPr>
                        <a:t>Участвуют в обсуждении итогов реализации проекта</a:t>
                      </a:r>
                      <a:endParaRPr lang="ko-KR" altLang="en-US" sz="1200" dirty="0">
                        <a:latin typeface="Times New Roman" charset="0"/>
                      </a:endParaRPr>
                    </a:p>
                    <a:p>
                      <a:pPr marL="0" indent="0" algn="l" defTabSz="914400" latinLnBrk="0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altLang="ko-KR" sz="1200" dirty="0">
                          <a:solidFill>
                            <a:srgbClr val="000000"/>
                          </a:solidFill>
                          <a:latin typeface="Times New Roman" charset="0"/>
                        </a:rPr>
                        <a:t>(круглый стол)</a:t>
                      </a:r>
                      <a:endParaRPr lang="ko-KR" altLang="en-US" sz="1200" dirty="0">
                        <a:latin typeface="Times New Roman" charset="0"/>
                      </a:endParaRPr>
                    </a:p>
                    <a:p>
                      <a:pPr marL="0" indent="0" algn="l" defTabSz="914400" latinLnBrk="0">
                        <a:lnSpc>
                          <a:spcPct val="102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ko-KR" altLang="en-US" sz="1200" dirty="0">
                        <a:latin typeface="Calibri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alpha val="10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85611" y="1589340"/>
            <a:ext cx="7302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Calibri" panose="020F0502020204030204" pitchFamily="34" charset="0"/>
              </a:rPr>
              <a:t>Цель: подготовка мероприятия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88643" y="5566409"/>
            <a:ext cx="75083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Calibri" panose="020F0502020204030204" pitchFamily="34" charset="0"/>
              </a:rPr>
              <a:t>Результат: презентация коллекции необычных построек. </a:t>
            </a:r>
            <a:endParaRPr lang="ru-RU" dirty="0"/>
          </a:p>
        </p:txBody>
      </p:sp>
      <p:sp>
        <p:nvSpPr>
          <p:cNvPr id="8" name="Выгнутая вправо стрелка 7">
            <a:hlinkClick r:id="rId8" action="ppaction://hlinksldjump"/>
          </p:cNvPr>
          <p:cNvSpPr/>
          <p:nvPr/>
        </p:nvSpPr>
        <p:spPr>
          <a:xfrm>
            <a:off x="7611413" y="5447763"/>
            <a:ext cx="927279" cy="914400"/>
          </a:xfrm>
          <a:prstGeom prst="curvedLeftArrow">
            <a:avLst/>
          </a:prstGeom>
          <a:solidFill>
            <a:srgbClr val="00B05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217268"/>
      </p:ext>
    </p:extLst>
  </p:cSld>
  <p:clrMapOvr>
    <a:masterClrMapping/>
  </p:clrMapOvr>
  <p:transition spd="slow">
    <p:cov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64" y="1173443"/>
            <a:ext cx="8183880" cy="1051560"/>
          </a:xfrm>
        </p:spPr>
        <p:txBody>
          <a:bodyPr/>
          <a:lstStyle/>
          <a:p>
            <a:r>
              <a:rPr lang="ru-RU" dirty="0">
                <a:solidFill>
                  <a:srgbClr val="0000FF"/>
                </a:solidFill>
              </a:rPr>
              <a:t>Учебно – методический пакет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95" y="196401"/>
            <a:ext cx="1560579" cy="13929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8338" y="2550017"/>
            <a:ext cx="6707657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000" dirty="0">
                <a:latin typeface="Calibri" panose="020F0502020204030204" pitchFamily="34" charset="0"/>
                <a:hlinkClick r:id="rId3" action="ppaction://hlinkfile"/>
              </a:rPr>
              <a:t>Визитка проекта</a:t>
            </a:r>
            <a:endParaRPr lang="ru-RU" sz="2000" dirty="0">
              <a:latin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000" dirty="0">
                <a:latin typeface="Calibri" panose="020F0502020204030204" pitchFamily="34" charset="0"/>
              </a:rPr>
              <a:t>Презентации детских исследований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>
                <a:latin typeface="Calibri" panose="020F0502020204030204" pitchFamily="34" charset="0"/>
                <a:hlinkClick r:id="rId4" action="ppaction://hlinkpres?slideindex=1&amp;slidetitle="/>
              </a:rPr>
              <a:t>Необычные признаки чудо построек</a:t>
            </a:r>
            <a:endParaRPr lang="ru-RU" sz="2000" dirty="0">
              <a:latin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>
                <a:latin typeface="Calibri" panose="020F0502020204030204" pitchFamily="34" charset="0"/>
                <a:hlinkClick r:id="rId5" action="ppaction://hlinkpres?slideindex=1&amp;slidetitle="/>
              </a:rPr>
              <a:t>Секреты материалов для «чудо – дома»</a:t>
            </a:r>
            <a:endParaRPr lang="ru-RU" sz="2000" dirty="0">
              <a:latin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>
                <a:latin typeface="Calibri" panose="020F0502020204030204" pitchFamily="34" charset="0"/>
                <a:hlinkClick r:id="rId6" action="ppaction://hlinkpres?slideindex=1&amp;slidetitle="/>
              </a:rPr>
              <a:t>Конструкции «чудо – домов»</a:t>
            </a:r>
            <a:endParaRPr lang="ru-RU" sz="2000" dirty="0">
              <a:latin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>
                <a:latin typeface="Calibri" panose="020F0502020204030204" pitchFamily="34" charset="0"/>
                <a:hlinkClick r:id="rId7" action="ppaction://hlinkpres?slideindex=1&amp;slidetitle="/>
              </a:rPr>
              <a:t>Необычные по архитектуре постройки города Рыбинска</a:t>
            </a:r>
            <a:endParaRPr lang="ru-RU" sz="2000" dirty="0">
              <a:latin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000" dirty="0">
                <a:latin typeface="Calibri" panose="020F0502020204030204" pitchFamily="34" charset="0"/>
                <a:hlinkClick r:id="rId8" action="ppaction://hlinkfile"/>
              </a:rPr>
              <a:t>Буклет «Необычные признаки чудо построек»</a:t>
            </a:r>
            <a:endParaRPr lang="ru-RU" sz="2000" dirty="0"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u="sng" dirty="0">
                <a:latin typeface="Calibri" panose="020F0502020204030204" pitchFamily="34" charset="0"/>
                <a:hlinkClick r:id="rId9" action="ppaction://hlinkfile"/>
              </a:rPr>
              <a:t>  </a:t>
            </a:r>
            <a:r>
              <a:rPr lang="ru-RU" sz="2000" dirty="0">
                <a:latin typeface="Calibri" panose="020F0502020204030204" pitchFamily="34" charset="0"/>
                <a:hlinkClick r:id="rId10" action="ppaction://hlinkfile"/>
              </a:rPr>
              <a:t>Календарь «Чудо – дома»</a:t>
            </a:r>
            <a:endParaRPr lang="ru-RU" sz="2000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dirty="0">
                <a:latin typeface="Calibri" panose="020F0502020204030204" pitchFamily="34" charset="0"/>
              </a:rPr>
              <a:t>   Дидактические материалы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>
                <a:latin typeface="Calibri" panose="020F0502020204030204" pitchFamily="34" charset="0"/>
                <a:hlinkClick r:id="rId11" action="ppaction://hlinkfile"/>
              </a:rPr>
              <a:t>Развивающая игра «Прочитай по цифрам»</a:t>
            </a:r>
            <a:endParaRPr lang="ru-RU" sz="2000" dirty="0">
              <a:latin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>
                <a:latin typeface="Calibri" panose="020F0502020204030204" pitchFamily="34" charset="0"/>
                <a:hlinkClick r:id="rId12" action="ppaction://hlinkpres?slideindex=1&amp;slidetitle="/>
              </a:rPr>
              <a:t>Развивающая игра «Собери картинку»</a:t>
            </a:r>
            <a:endParaRPr lang="ru-RU" sz="2000" dirty="0">
              <a:latin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>
                <a:latin typeface="Calibri" panose="020F0502020204030204" pitchFamily="34" charset="0"/>
                <a:hlinkClick r:id="rId13" action="ppaction://hlinkfile"/>
              </a:rPr>
              <a:t>Развивающее пособие «Архитектор»</a:t>
            </a:r>
            <a:endParaRPr lang="ru-RU" sz="2000" dirty="0">
              <a:latin typeface="Calibri" panose="020F0502020204030204" pitchFamily="34" charset="0"/>
            </a:endParaRPr>
          </a:p>
          <a:p>
            <a:endParaRPr lang="ru-RU" sz="2000" dirty="0">
              <a:latin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2026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014" y="1058158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66FF"/>
                </a:solidFill>
              </a:rPr>
              <a:t>Творческое название проекта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58223" y="2484123"/>
            <a:ext cx="69030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B050"/>
                </a:solidFill>
                <a:latin typeface="+mj-lt"/>
              </a:rPr>
              <a:t>Нам без чудес нельзя прожить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95" y="196401"/>
            <a:ext cx="1560579" cy="1392939"/>
          </a:xfrm>
          <a:prstGeom prst="rect">
            <a:avLst/>
          </a:prstGeom>
        </p:spPr>
      </p:pic>
      <p:pic>
        <p:nvPicPr>
          <p:cNvPr id="5" name="Рисунок 4" descr="tancuyushchaya-izbush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029" y="4055444"/>
            <a:ext cx="1565059" cy="15829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  <a:rou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depositphotos_193409538-stock-illustration-fairy-little-house-made-pumpkin.jpg"/>
          <p:cNvPicPr>
            <a:picLocks noChangeAspect="1"/>
          </p:cNvPicPr>
          <p:nvPr/>
        </p:nvPicPr>
        <p:blipFill>
          <a:blip r:embed="rId4" cstate="print"/>
          <a:srcRect b="7457"/>
          <a:stretch>
            <a:fillRect/>
          </a:stretch>
        </p:blipFill>
        <p:spPr>
          <a:xfrm>
            <a:off x="2346664" y="4598632"/>
            <a:ext cx="2067584" cy="2032987"/>
          </a:xfrm>
          <a:prstGeom prst="rect">
            <a:avLst/>
          </a:prstGeom>
          <a:solidFill>
            <a:srgbClr val="FFFFFF">
              <a:shade val="85000"/>
            </a:srgbClr>
          </a:solidFill>
          <a:ln w="63500" cap="rnd">
            <a:solidFill>
              <a:srgbClr val="FDFDFD"/>
            </a:solidFill>
            <a:round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7" name="Рисунок 6" descr="20582857ac7cba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77408" y="3994951"/>
            <a:ext cx="1752634" cy="2623351"/>
          </a:xfrm>
          <a:prstGeom prst="rect">
            <a:avLst/>
          </a:prstGeom>
          <a:solidFill>
            <a:srgbClr val="FFFFFF">
              <a:shade val="85000"/>
            </a:srgbClr>
          </a:solidFill>
          <a:ln w="63500" cap="rnd">
            <a:solidFill>
              <a:srgbClr val="FFFFFF"/>
            </a:solidFill>
            <a:rou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81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4564" y="4415197"/>
            <a:ext cx="1767157" cy="15683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5734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64" y="1173443"/>
            <a:ext cx="8183880" cy="1051560"/>
          </a:xfrm>
        </p:spPr>
        <p:txBody>
          <a:bodyPr/>
          <a:lstStyle/>
          <a:p>
            <a:r>
              <a:rPr lang="ru-RU" dirty="0">
                <a:solidFill>
                  <a:srgbClr val="0000FF"/>
                </a:solidFill>
              </a:rPr>
              <a:t>Учебно – методический пакет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95" y="196401"/>
            <a:ext cx="1560579" cy="13929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8338" y="2550016"/>
            <a:ext cx="6707657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>
                <a:latin typeface="Calibri" panose="020F0502020204030204" pitchFamily="34" charset="0"/>
                <a:hlinkClick r:id="rId3" action="ppaction://hlinkfile"/>
              </a:rPr>
              <a:t>Игровое задание «Построй из геометрических фигур»</a:t>
            </a:r>
            <a:endParaRPr lang="ru-RU" sz="2000" dirty="0">
              <a:latin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>
                <a:latin typeface="Calibri" panose="020F0502020204030204" pitchFamily="34" charset="0"/>
                <a:hlinkClick r:id="rId4" action="ppaction://hlinkfile"/>
              </a:rPr>
              <a:t>Упражнение «Найди одинаковые картинки»</a:t>
            </a:r>
            <a:endParaRPr lang="ru-RU" sz="2000" dirty="0">
              <a:latin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>
                <a:latin typeface="Calibri" panose="020F0502020204030204" pitchFamily="34" charset="0"/>
                <a:hlinkClick r:id="rId5" action="ppaction://hlinkfile"/>
              </a:rPr>
              <a:t>Кроссворд «Чудо – дома»</a:t>
            </a:r>
            <a:endParaRPr lang="ru-RU" sz="2000" dirty="0">
              <a:latin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>
                <a:latin typeface="Calibri" panose="020F0502020204030204" pitchFamily="34" charset="0"/>
                <a:hlinkClick r:id="rId6" action="ppaction://hlinkfile"/>
              </a:rPr>
              <a:t>Кроссворд «Чудо – дома»</a:t>
            </a:r>
            <a:endParaRPr lang="ru-RU" sz="2000" dirty="0">
              <a:latin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000" dirty="0">
                <a:latin typeface="Calibri" panose="020F0502020204030204" pitchFamily="34" charset="0"/>
                <a:hlinkClick r:id="rId7" action="ppaction://hlinkfile"/>
              </a:rPr>
              <a:t>Тест «Чудо – дома»</a:t>
            </a:r>
            <a:endParaRPr lang="ru-RU" sz="2000" dirty="0">
              <a:latin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latin typeface="Calibri" panose="020F0502020204030204" pitchFamily="34" charset="0"/>
              </a:rPr>
              <a:t>  Методические материалы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atin typeface="Calibri" panose="020F0502020204030204" pitchFamily="34" charset="0"/>
              </a:rPr>
              <a:t>  </a:t>
            </a:r>
            <a:r>
              <a:rPr lang="ru-RU" sz="2000" dirty="0">
                <a:latin typeface="Calibri" panose="020F0502020204030204" pitchFamily="34" charset="0"/>
                <a:hlinkClick r:id="rId8" action="ppaction://hlinkpres?slideindex=1&amp;slidetitle="/>
              </a:rPr>
              <a:t>Альбом «Чудо –дома»</a:t>
            </a:r>
            <a:endParaRPr lang="ru-RU" sz="2000" dirty="0">
              <a:latin typeface="Calibri" panose="020F0502020204030204" pitchFamily="34" charset="0"/>
            </a:endParaRPr>
          </a:p>
          <a:p>
            <a:endParaRPr lang="ru-RU" sz="2000" dirty="0">
              <a:latin typeface="Calibri" panose="020F0502020204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800" dirty="0">
              <a:latin typeface="Calibri" panose="020F0502020204030204" pitchFamily="34" charset="0"/>
            </a:endParaRPr>
          </a:p>
        </p:txBody>
      </p:sp>
      <p:pic>
        <p:nvPicPr>
          <p:cNvPr id="5" name="Рисунок 4" descr="97404605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92143" y="3603411"/>
            <a:ext cx="4384765" cy="29068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30059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399" y="954503"/>
            <a:ext cx="7617853" cy="1051560"/>
          </a:xfrm>
        </p:spPr>
        <p:txBody>
          <a:bodyPr/>
          <a:lstStyle/>
          <a:p>
            <a:r>
              <a:rPr lang="ru-RU" dirty="0">
                <a:solidFill>
                  <a:srgbClr val="0000FF"/>
                </a:solidFill>
              </a:rPr>
              <a:t>Библиография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95" y="196401"/>
            <a:ext cx="1560579" cy="13929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7127" y="2356834"/>
            <a:ext cx="696747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 ДО - Федеральный государственный образовательный стандарт дошкольного образования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Примерная основная общеобразовательная программа дошкольного образования «От рождения до школы» под редакцией Н. Е.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Вераксы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Т. С. Комаровой, М. А. Васильевой, Москва, Мозаика – синтез, 2011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бывают дома?/Л. Яхнин – Москва: Издательство АСТ, 2016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«Непоседа» под редакцией Веремьева Ю.Н.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400" dirty="0">
              <a:latin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400" dirty="0"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7127" y="4770409"/>
            <a:ext cx="69674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– ресурсы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https://fishki.net/2031731-63-samyh-neobychnyh-i-krasivyh-zdanij-v-mire.html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10 октября 2017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http://mirputeshestvii.ru/see/showplaces/samye_udivitelnye_i_neobychnye_zdaniya_v_mire-1022/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 октября 2017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https://7dach.ru/SilVA/10-samyh-neobychnyh-domov-mira-5171.html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 ноября 2017</a:t>
            </a:r>
          </a:p>
        </p:txBody>
      </p:sp>
    </p:spTree>
    <p:extLst>
      <p:ext uri="{BB962C8B-B14F-4D97-AF65-F5344CB8AC3E}">
        <p14:creationId xmlns:p14="http://schemas.microsoft.com/office/powerpoint/2010/main" val="9621469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041" y="1276474"/>
            <a:ext cx="8183880" cy="1051560"/>
          </a:xfrm>
        </p:spPr>
        <p:txBody>
          <a:bodyPr/>
          <a:lstStyle/>
          <a:p>
            <a:r>
              <a:rPr lang="ru-RU" dirty="0">
                <a:solidFill>
                  <a:srgbClr val="0000FF"/>
                </a:solidFill>
              </a:rPr>
              <a:t>Разработчики проекта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95" y="196401"/>
            <a:ext cx="1560579" cy="13929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5459" y="2678806"/>
            <a:ext cx="61432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Calibri" panose="020F0502020204030204" pitchFamily="34" charset="0"/>
              </a:rPr>
              <a:t>©Детский сад №57, г Рыбинск, 2018 год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Calibri" panose="020F0502020204030204" pitchFamily="34" charset="0"/>
              </a:rPr>
              <a:t>Воспитатель: Рогачева Светлана Владимировна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>
                <a:latin typeface="Calibri" panose="020F0502020204030204" pitchFamily="34" charset="0"/>
              </a:rPr>
              <a:t>Воспитатель:Титова Ксения Александровна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9869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792" y="897098"/>
            <a:ext cx="8183880" cy="1051560"/>
          </a:xfrm>
        </p:spPr>
        <p:txBody>
          <a:bodyPr/>
          <a:lstStyle/>
          <a:p>
            <a:r>
              <a:rPr lang="ru-RU" dirty="0">
                <a:solidFill>
                  <a:srgbClr val="0066FF"/>
                </a:solidFill>
              </a:rPr>
              <a:t>Типология проекта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95" y="196401"/>
            <a:ext cx="1560579" cy="13929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0761" y="2318197"/>
            <a:ext cx="65682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Групповой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Междисциплинарный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Краткосрочный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Информационный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50520"/>
            <a:ext cx="2170516" cy="1541067"/>
          </a:xfrm>
          <a:prstGeom prst="rect">
            <a:avLst/>
          </a:prstGeom>
          <a:solidFill>
            <a:srgbClr val="FFFFFF">
              <a:shade val="85000"/>
            </a:srgbClr>
          </a:solidFill>
          <a:ln w="63500" cap="rnd">
            <a:solidFill>
              <a:schemeClr val="bg1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517" y="4470902"/>
            <a:ext cx="2095666" cy="1490946"/>
          </a:xfrm>
          <a:prstGeom prst="rect">
            <a:avLst/>
          </a:prstGeom>
          <a:solidFill>
            <a:srgbClr val="FFFFFF">
              <a:shade val="85000"/>
            </a:srgbClr>
          </a:solidFill>
          <a:ln w="63500" cap="rnd">
            <a:solidFill>
              <a:schemeClr val="bg1"/>
            </a:solidFill>
            <a:rou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169" y="4312936"/>
            <a:ext cx="2297379" cy="1721370"/>
          </a:xfrm>
          <a:prstGeom prst="rect">
            <a:avLst/>
          </a:prstGeom>
          <a:solidFill>
            <a:srgbClr val="FFFFFF">
              <a:shade val="85000"/>
            </a:srgbClr>
          </a:solidFill>
          <a:ln w="63500" cap="sq">
            <a:solidFill>
              <a:schemeClr val="bg1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406" y="4994764"/>
            <a:ext cx="2305763" cy="1538448"/>
          </a:xfrm>
          <a:prstGeom prst="rect">
            <a:avLst/>
          </a:prstGeom>
          <a:solidFill>
            <a:srgbClr val="FFFFFF">
              <a:shade val="85000"/>
            </a:srgbClr>
          </a:solidFill>
          <a:ln w="63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166468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6784" y="909977"/>
            <a:ext cx="8183880" cy="1051560"/>
          </a:xfrm>
        </p:spPr>
        <p:txBody>
          <a:bodyPr/>
          <a:lstStyle/>
          <a:p>
            <a:r>
              <a:rPr lang="ru-RU" dirty="0">
                <a:solidFill>
                  <a:srgbClr val="0066FF"/>
                </a:solidFill>
              </a:rPr>
              <a:t>Участники проекта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95" y="196401"/>
            <a:ext cx="1560579" cy="13929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9702" y="2446985"/>
            <a:ext cx="687731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>
                <a:latin typeface="Calibri" panose="020F0502020204030204" pitchFamily="34" charset="0"/>
              </a:rPr>
              <a:t>Дети подготовительной группы (6-7 лет)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>
                <a:latin typeface="Calibri" panose="020F0502020204030204" pitchFamily="34" charset="0"/>
              </a:rPr>
              <a:t>Воспитатели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>
                <a:latin typeface="Calibri" panose="020F0502020204030204" pitchFamily="34" charset="0"/>
              </a:rPr>
              <a:t>Родители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14" y="4497292"/>
            <a:ext cx="1378038" cy="1837384"/>
          </a:xfrm>
          <a:prstGeom prst="rect">
            <a:avLst/>
          </a:prstGeom>
          <a:ln w="635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955" y="4449123"/>
            <a:ext cx="1512260" cy="2016347"/>
          </a:xfrm>
          <a:prstGeom prst="rect">
            <a:avLst/>
          </a:prstGeom>
          <a:solidFill>
            <a:srgbClr val="FFFFFF">
              <a:shade val="85000"/>
            </a:srgbClr>
          </a:solidFill>
          <a:ln w="63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4575" y="3477297"/>
            <a:ext cx="1681904" cy="2242538"/>
          </a:xfrm>
          <a:prstGeom prst="rect">
            <a:avLst/>
          </a:prstGeom>
          <a:solidFill>
            <a:srgbClr val="FFFFFF">
              <a:shade val="85000"/>
            </a:srgbClr>
          </a:solidFill>
          <a:ln w="63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519" y="4193690"/>
            <a:ext cx="1634411" cy="2179213"/>
          </a:xfrm>
          <a:prstGeom prst="rect">
            <a:avLst/>
          </a:prstGeom>
          <a:ln w="635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8289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549" y="673929"/>
            <a:ext cx="8299789" cy="1051560"/>
          </a:xfrm>
        </p:spPr>
        <p:txBody>
          <a:bodyPr/>
          <a:lstStyle/>
          <a:p>
            <a:r>
              <a:rPr lang="ru-RU" dirty="0">
                <a:solidFill>
                  <a:srgbClr val="0066FF"/>
                </a:solidFill>
              </a:rPr>
              <a:t>Аннотация проекта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95" y="196401"/>
            <a:ext cx="1560579" cy="13929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5457" y="1906073"/>
            <a:ext cx="7500825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Необычные постройки людьми  «Чудо -  дома» – это то, с чего начинается расширение  </a:t>
            </a:r>
            <a:r>
              <a:rPr lang="ru-RU" dirty="0">
                <a:latin typeface="Georgia" panose="02040502050405020303" pitchFamily="18" charset="0"/>
              </a:rPr>
              <a:t>кругозора детей в области архитектуры</a:t>
            </a:r>
            <a:r>
              <a:rPr lang="ru-RU" dirty="0">
                <a:latin typeface="Georgia" panose="02040502050405020303" pitchFamily="18" charset="0"/>
                <a:cs typeface="Times New Roman" panose="02020603050405020304" pitchFamily="18" charset="0"/>
              </a:rPr>
              <a:t>. Каждый «Чудо – дом»  по-своему уникален и неповторим. Он похож на шкатулку с драгоценностями, которая медленно открывается нашему взору по мере ознакомления с ним. А драгоценности - это чудесные здания и архитектурные сооружения, которые отличаются разнообразием.</a:t>
            </a:r>
          </a:p>
          <a:p>
            <a:r>
              <a:rPr lang="ru-RU" dirty="0">
                <a:latin typeface="Georgia" panose="02040502050405020303" pitchFamily="18" charset="0"/>
              </a:rPr>
              <a:t>Проект направлен на: обогащение представлений детей о многообразии построек, формирование  познавательно - исследовательской и конструктивной деятельности детей по созданию «чудо-дома», развитие исследовательских навыков детей через оперирование с понятием «чудо постройка»</a:t>
            </a:r>
          </a:p>
          <a:p>
            <a:pPr algn="just"/>
            <a:r>
              <a:rPr lang="ru-RU" dirty="0">
                <a:latin typeface="Georgia" panose="02040502050405020303" pitchFamily="18" charset="0"/>
              </a:rPr>
              <a:t>Знакомясь с материалами, представляющими проект «Необычные постройки людьми» участники узнают о многообразии архитектуры, ее стилей, форм, что очаровывает и восхищает.</a:t>
            </a:r>
            <a:endParaRPr lang="ru-RU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endParaRPr lang="ru-RU" sz="16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06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3073" y="892870"/>
            <a:ext cx="8183880" cy="1051560"/>
          </a:xfrm>
        </p:spPr>
        <p:txBody>
          <a:bodyPr/>
          <a:lstStyle/>
          <a:p>
            <a:r>
              <a:rPr lang="ru-RU" dirty="0">
                <a:solidFill>
                  <a:srgbClr val="0066FF"/>
                </a:solidFill>
              </a:rPr>
              <a:t>Цели проекта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95" y="196401"/>
            <a:ext cx="1560579" cy="13929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5306" y="2292439"/>
            <a:ext cx="56795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>
                <a:latin typeface="Calibri" panose="020F0502020204030204" pitchFamily="34" charset="0"/>
                <a:hlinkClick r:id="rId3" action="ppaction://hlinksldjump"/>
              </a:rPr>
              <a:t>Образовательные</a:t>
            </a:r>
            <a:endParaRPr lang="ru-RU" sz="2800" dirty="0">
              <a:latin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>
                <a:latin typeface="Calibri" panose="020F0502020204030204" pitchFamily="34" charset="0"/>
                <a:hlinkClick r:id="rId4" action="ppaction://hlinksldjump"/>
              </a:rPr>
              <a:t>Развивающие</a:t>
            </a:r>
            <a:r>
              <a:rPr lang="ru-RU" sz="2800" dirty="0">
                <a:latin typeface="Calibri" panose="020F050202020403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>
                <a:latin typeface="Calibri" panose="020F0502020204030204" pitchFamily="34" charset="0"/>
                <a:hlinkClick r:id="rId5" action="ppaction://hlinksldjump"/>
              </a:rPr>
              <a:t>Воспитательные</a:t>
            </a:r>
            <a:endParaRPr lang="ru-RU" sz="2800" dirty="0">
              <a:latin typeface="Calibri" panose="020F0502020204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9129" y="3087967"/>
            <a:ext cx="3810000" cy="2857500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  <p:extLst>
      <p:ext uri="{BB962C8B-B14F-4D97-AF65-F5344CB8AC3E}">
        <p14:creationId xmlns:p14="http://schemas.microsoft.com/office/powerpoint/2010/main" val="3961031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737" y="106356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66FF"/>
                </a:solidFill>
              </a:rPr>
              <a:t>Образовательная цель и задачи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95" y="196401"/>
            <a:ext cx="1560579" cy="13929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4096" y="2395470"/>
            <a:ext cx="7212169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b="1" dirty="0">
                <a:latin typeface="Calibri" panose="020F0502020204030204" pitchFamily="34" charset="0"/>
              </a:rPr>
              <a:t>Цель:</a:t>
            </a:r>
          </a:p>
          <a:p>
            <a:r>
              <a:rPr lang="ru-RU" sz="2400" dirty="0">
                <a:latin typeface="Calibri" panose="020F0502020204030204" pitchFamily="34" charset="0"/>
              </a:rPr>
              <a:t>обогащение представлений детей о многообразии построек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b="1" dirty="0">
                <a:latin typeface="Calibri" panose="020F0502020204030204" pitchFamily="34" charset="0"/>
              </a:rPr>
              <a:t>Задачи: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>
                <a:latin typeface="Calibri" panose="020F0502020204030204" pitchFamily="34" charset="0"/>
              </a:rPr>
              <a:t>познакомить с различными видами построек;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>
                <a:latin typeface="Calibri" panose="020F0502020204030204" pitchFamily="34" charset="0"/>
              </a:rPr>
              <a:t>формировать знание детей различных конструкций одного объекта</a:t>
            </a:r>
          </a:p>
          <a:p>
            <a:endParaRPr lang="ru-RU" dirty="0"/>
          </a:p>
        </p:txBody>
      </p:sp>
      <p:sp>
        <p:nvSpPr>
          <p:cNvPr id="5" name="Выгнутая вправо стрелка 4">
            <a:hlinkClick r:id="rId3" action="ppaction://hlinksldjump"/>
          </p:cNvPr>
          <p:cNvSpPr/>
          <p:nvPr/>
        </p:nvSpPr>
        <p:spPr>
          <a:xfrm>
            <a:off x="7611413" y="5447763"/>
            <a:ext cx="927279" cy="914400"/>
          </a:xfrm>
          <a:prstGeom prst="curvedLeftArrow">
            <a:avLst/>
          </a:prstGeom>
          <a:solidFill>
            <a:srgbClr val="00B05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857901"/>
      </p:ext>
    </p:extLst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761" y="1063560"/>
            <a:ext cx="8203842" cy="105156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66FF"/>
                </a:solidFill>
              </a:rPr>
              <a:t>Развивающая цель и задачи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95" y="196401"/>
            <a:ext cx="1560579" cy="13929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4096" y="2395470"/>
            <a:ext cx="7212169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b="1" dirty="0">
                <a:latin typeface="Calibri" panose="020F0502020204030204" pitchFamily="34" charset="0"/>
              </a:rPr>
              <a:t>Цель:</a:t>
            </a:r>
          </a:p>
          <a:p>
            <a:r>
              <a:rPr lang="ru-RU" sz="2400" dirty="0">
                <a:latin typeface="Calibri" panose="020F0502020204030204" pitchFamily="34" charset="0"/>
              </a:rPr>
              <a:t>развитие исследовательских навыков детей через оперирование с чудо постройками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b="1" dirty="0">
                <a:latin typeface="Calibri" panose="020F0502020204030204" pitchFamily="34" charset="0"/>
              </a:rPr>
              <a:t>Задачи: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Calibri" panose="020F0502020204030204" pitchFamily="34" charset="0"/>
              </a:rPr>
              <a:t>развивать умение сооружать различные виды конструкций одного и того же объекта;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Calibri" panose="020F0502020204030204" pitchFamily="34" charset="0"/>
              </a:rPr>
              <a:t>развивать коллективные навыки в работе в группе в ходе проведения </a:t>
            </a:r>
            <a:r>
              <a:rPr lang="ru-RU" sz="2400" dirty="0" err="1">
                <a:latin typeface="Calibri" panose="020F0502020204030204" pitchFamily="34" charset="0"/>
              </a:rPr>
              <a:t>исслледования</a:t>
            </a:r>
            <a:endParaRPr lang="ru-RU" sz="2400" dirty="0">
              <a:latin typeface="Calibri" panose="020F0502020204030204" pitchFamily="34" charset="0"/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Выгнутая вправо стрелка 4">
            <a:hlinkClick r:id="rId3" action="ppaction://hlinksldjump"/>
          </p:cNvPr>
          <p:cNvSpPr/>
          <p:nvPr/>
        </p:nvSpPr>
        <p:spPr>
          <a:xfrm>
            <a:off x="7611413" y="5447763"/>
            <a:ext cx="927279" cy="914400"/>
          </a:xfrm>
          <a:prstGeom prst="curvedLeftArrow">
            <a:avLst/>
          </a:prstGeom>
          <a:solidFill>
            <a:srgbClr val="00B05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158469"/>
      </p:ext>
    </p:extLst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3943" y="1063560"/>
            <a:ext cx="7849673" cy="105156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66FF"/>
                </a:solidFill>
              </a:rPr>
              <a:t>Воспитательная цель и задачи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995" y="196401"/>
            <a:ext cx="1560579" cy="13929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4096" y="2395470"/>
            <a:ext cx="721216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b="1" dirty="0">
                <a:latin typeface="Calibri" panose="020F0502020204030204" pitchFamily="34" charset="0"/>
              </a:rPr>
              <a:t>Цель:</a:t>
            </a:r>
          </a:p>
          <a:p>
            <a:r>
              <a:rPr lang="ru-RU" sz="2400" dirty="0">
                <a:latin typeface="Calibri" panose="020F0502020204030204" pitchFamily="34" charset="0"/>
              </a:rPr>
              <a:t>формирование  познавательно - исследовательской и конструктивной деятельности детей в работе над проектом по созданию «чудо-дома»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b="1" dirty="0">
                <a:latin typeface="Calibri" panose="020F0502020204030204" pitchFamily="34" charset="0"/>
              </a:rPr>
              <a:t>Задачи: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Calibri" panose="020F0502020204030204" pitchFamily="34" charset="0"/>
              </a:rPr>
              <a:t>воспитывать интерес к необычным постройкам;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Calibri" panose="020F0502020204030204" pitchFamily="34" charset="0"/>
              </a:rPr>
              <a:t>воспитывать художественный вкус, потребность в познании необычного.</a:t>
            </a:r>
          </a:p>
          <a:p>
            <a:endParaRPr lang="ru-RU" dirty="0"/>
          </a:p>
        </p:txBody>
      </p:sp>
      <p:sp>
        <p:nvSpPr>
          <p:cNvPr id="5" name="Выгнутая вправо стрелка 4">
            <a:hlinkClick r:id="rId3" action="ppaction://hlinksldjump"/>
          </p:cNvPr>
          <p:cNvSpPr/>
          <p:nvPr/>
        </p:nvSpPr>
        <p:spPr>
          <a:xfrm>
            <a:off x="7611413" y="5447763"/>
            <a:ext cx="927279" cy="914400"/>
          </a:xfrm>
          <a:prstGeom prst="curvedLeftArrow">
            <a:avLst/>
          </a:prstGeom>
          <a:solidFill>
            <a:srgbClr val="00B05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926924"/>
      </p:ext>
    </p:extLst>
  </p:cSld>
  <p:clrMapOvr>
    <a:masterClrMapping/>
  </p:clrMapOvr>
  <p:transition spd="slow">
    <p:pull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490</TotalTime>
  <Words>978</Words>
  <Application>Microsoft Office PowerPoint</Application>
  <PresentationFormat>Экран (4:3)</PresentationFormat>
  <Paragraphs>179</Paragraphs>
  <Slides>22</Slides>
  <Notes>0</Notes>
  <HiddenSlides>8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Аспект</vt:lpstr>
      <vt:lpstr>Необычные постройки людьми</vt:lpstr>
      <vt:lpstr>Творческое название проекта</vt:lpstr>
      <vt:lpstr>Типология проекта</vt:lpstr>
      <vt:lpstr>Участники проекта</vt:lpstr>
      <vt:lpstr>Аннотация проекта</vt:lpstr>
      <vt:lpstr>Цели проекта</vt:lpstr>
      <vt:lpstr>Образовательная цель и задачи</vt:lpstr>
      <vt:lpstr>Развивающая цель и задачи</vt:lpstr>
      <vt:lpstr>Воспитательная цель и задачи</vt:lpstr>
      <vt:lpstr>Основополагающий вопрос</vt:lpstr>
      <vt:lpstr>Проблемный вопрос</vt:lpstr>
      <vt:lpstr>Частные вопросы и темы исследований</vt:lpstr>
      <vt:lpstr>Этапы проекта</vt:lpstr>
      <vt:lpstr>Подготовительный</vt:lpstr>
      <vt:lpstr>Организационный</vt:lpstr>
      <vt:lpstr>Практический</vt:lpstr>
      <vt:lpstr>Коррекционный</vt:lpstr>
      <vt:lpstr>Заключительный</vt:lpstr>
      <vt:lpstr>Учебно – методический пакет</vt:lpstr>
      <vt:lpstr>Учебно – методический пакет</vt:lpstr>
      <vt:lpstr>Библиография</vt:lpstr>
      <vt:lpstr>Разработчики проекта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HP</cp:lastModifiedBy>
  <cp:revision>65</cp:revision>
  <dcterms:created xsi:type="dcterms:W3CDTF">2014-11-21T11:00:06Z</dcterms:created>
  <dcterms:modified xsi:type="dcterms:W3CDTF">2019-05-22T06:22:42Z</dcterms:modified>
</cp:coreProperties>
</file>