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5/22/2019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82600" y="2995613"/>
            <a:ext cx="11195050" cy="2116137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3600" dirty="0" smtClean="0">
              <a:latin typeface="Georgia" panose="02040502050405020303" pitchFamily="18" charset="0"/>
              <a:ea typeface="+mj-ea"/>
              <a:cs typeface="+mj-cs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3600" dirty="0" smtClean="0">
              <a:latin typeface="Georgia" panose="02040502050405020303" pitchFamily="18" charset="0"/>
              <a:ea typeface="+mj-ea"/>
              <a:cs typeface="+mj-cs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3600" dirty="0" smtClean="0">
              <a:latin typeface="Georgia" panose="02040502050405020303" pitchFamily="18" charset="0"/>
              <a:ea typeface="+mj-ea"/>
              <a:cs typeface="+mj-cs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3600" dirty="0" smtClean="0">
              <a:latin typeface="Georgia" panose="02040502050405020303" pitchFamily="18" charset="0"/>
              <a:ea typeface="+mj-ea"/>
              <a:cs typeface="+mj-cs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3600" dirty="0" smtClean="0">
              <a:latin typeface="Georgia" panose="02040502050405020303" pitchFamily="18" charset="0"/>
              <a:ea typeface="+mj-ea"/>
              <a:cs typeface="+mj-cs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endParaRPr lang="ru-RU" sz="3600" dirty="0" smtClean="0">
              <a:latin typeface="Georgia" panose="02040502050405020303" pitchFamily="18" charset="0"/>
              <a:ea typeface="+mj-ea"/>
              <a:cs typeface="+mj-cs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3600" dirty="0" err="1" smtClean="0">
                <a:latin typeface="Georgia" panose="02040502050405020303" pitchFamily="18" charset="0"/>
                <a:ea typeface="+mj-ea"/>
                <a:cs typeface="+mj-cs"/>
              </a:rPr>
              <a:t>Учебно</a:t>
            </a:r>
            <a:r>
              <a:rPr lang="ru-RU" sz="3600" dirty="0" smtClean="0">
                <a:latin typeface="Georgia" panose="02040502050405020303" pitchFamily="18" charset="0"/>
                <a:ea typeface="+mj-ea"/>
                <a:cs typeface="+mj-cs"/>
              </a:rPr>
              <a:t> </a:t>
            </a:r>
            <a:r>
              <a:rPr lang="ru-RU" sz="3600" dirty="0">
                <a:latin typeface="Georgia" panose="02040502050405020303" pitchFamily="18" charset="0"/>
                <a:ea typeface="+mj-ea"/>
                <a:cs typeface="+mj-cs"/>
              </a:rPr>
              <a:t>– методический комплекс</a:t>
            </a:r>
            <a:r>
              <a:rPr lang="ru-RU" sz="2400" dirty="0">
                <a:latin typeface="Georgia" panose="02040502050405020303" pitchFamily="18" charset="0"/>
                <a:ea typeface="+mj-ea"/>
                <a:cs typeface="+mj-cs"/>
              </a:rPr>
              <a:t/>
            </a:r>
            <a:br>
              <a:rPr lang="ru-RU" sz="2400" dirty="0">
                <a:latin typeface="Georgia" panose="02040502050405020303" pitchFamily="18" charset="0"/>
                <a:ea typeface="+mj-ea"/>
                <a:cs typeface="+mj-cs"/>
              </a:rPr>
            </a:br>
            <a:endParaRPr lang="ru-RU" sz="2400" dirty="0" smtClean="0">
              <a:latin typeface="Georgia" panose="02040502050405020303" pitchFamily="18" charset="0"/>
              <a:ea typeface="+mj-ea"/>
              <a:cs typeface="+mj-cs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ea typeface="+mj-ea"/>
                <a:cs typeface="+mj-cs"/>
              </a:rPr>
              <a:t>«Перспективная начальная школа»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69900" y="973138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Основные методические особенности УМК «Перспективная начальная школа»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1073" y="1449977"/>
            <a:ext cx="11403739" cy="4569823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ru-RU" sz="2400" dirty="0" smtClean="0">
                <a:latin typeface="Georgia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>
              <a:defRPr/>
            </a:pPr>
            <a:r>
              <a:rPr lang="ru-RU" sz="2400" dirty="0" smtClean="0">
                <a:latin typeface="Georgia" pitchFamily="18" charset="0"/>
              </a:rPr>
              <a:t>Каждое методическое пособие состоит из двух частей: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400" dirty="0" smtClean="0">
                <a:latin typeface="Georgia" pitchFamily="18" charset="0"/>
              </a:rPr>
              <a:t>Теоретическая, которая может быть использована учителем как теоретическое основание повышения его квалификации.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400" dirty="0" smtClean="0">
                <a:latin typeface="Georgia" pitchFamily="18" charset="0"/>
              </a:rPr>
              <a:t>Непосредственно поурочно-тематическое планирование, где расписан ход каждого урока, сформулированы его цели и задачи, а также содержатся идеи ответов на ВСЕ заданные в учебнике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69900" y="973138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УМК  «Перспективная начальная школа» включает в себя следующие завершенные предметные линии учебников: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>
          <a:xfrm>
            <a:off x="391886" y="735420"/>
            <a:ext cx="12021548" cy="5573939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Русский язык. </a:t>
            </a:r>
            <a:endParaRPr lang="ru-RU" dirty="0" smtClean="0">
              <a:latin typeface="Georgia" pitchFamily="18" charset="0"/>
            </a:endParaRP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Georgia" pitchFamily="18" charset="0"/>
              </a:rPr>
              <a:t>Азбука. 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Агаркова</a:t>
            </a:r>
            <a:r>
              <a:rPr lang="ru-RU" dirty="0" smtClean="0">
                <a:latin typeface="Georgia" pitchFamily="18" charset="0"/>
              </a:rPr>
              <a:t> Н.Г., </a:t>
            </a:r>
            <a:r>
              <a:rPr lang="ru-RU" dirty="0" err="1" smtClean="0">
                <a:latin typeface="Georgia" pitchFamily="18" charset="0"/>
              </a:rPr>
              <a:t>Агарков</a:t>
            </a:r>
            <a:r>
              <a:rPr lang="ru-RU" dirty="0" smtClean="0">
                <a:latin typeface="Georgia" pitchFamily="18" charset="0"/>
              </a:rPr>
              <a:t> Ю.А.</a:t>
            </a: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Georgia" pitchFamily="18" charset="0"/>
              </a:rPr>
              <a:t>Русский язык.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Чуракова</a:t>
            </a:r>
            <a:r>
              <a:rPr lang="ru-RU" dirty="0" smtClean="0">
                <a:latin typeface="Georgia" pitchFamily="18" charset="0"/>
              </a:rPr>
              <a:t> Н.А., </a:t>
            </a:r>
            <a:r>
              <a:rPr lang="ru-RU" dirty="0" err="1" smtClean="0">
                <a:latin typeface="Georgia" pitchFamily="18" charset="0"/>
              </a:rPr>
              <a:t>Каленчук</a:t>
            </a:r>
            <a:r>
              <a:rPr lang="ru-RU" dirty="0" smtClean="0">
                <a:latin typeface="Georgia" pitchFamily="18" charset="0"/>
              </a:rPr>
              <a:t> М.Л., </a:t>
            </a:r>
            <a:r>
              <a:rPr lang="ru-RU" dirty="0" err="1" smtClean="0">
                <a:latin typeface="Georgia" pitchFamily="18" charset="0"/>
              </a:rPr>
              <a:t>Малаховская</a:t>
            </a:r>
            <a:r>
              <a:rPr lang="ru-RU" dirty="0" smtClean="0">
                <a:latin typeface="Georgia" pitchFamily="18" charset="0"/>
              </a:rPr>
              <a:t> О.В., </a:t>
            </a:r>
            <a:r>
              <a:rPr lang="ru-RU" dirty="0" err="1" smtClean="0">
                <a:latin typeface="Georgia" pitchFamily="18" charset="0"/>
              </a:rPr>
              <a:t>Байкова</a:t>
            </a:r>
            <a:r>
              <a:rPr lang="ru-RU" dirty="0" smtClean="0">
                <a:latin typeface="Georgia" pitchFamily="18" charset="0"/>
              </a:rPr>
              <a:t> Т.А.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Литературное чтение.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 Автор</a:t>
            </a:r>
            <a:r>
              <a:rPr lang="ru-RU" dirty="0" smtClean="0">
                <a:latin typeface="Georgia" pitchFamily="18" charset="0"/>
              </a:rPr>
              <a:t>: </a:t>
            </a:r>
            <a:r>
              <a:rPr lang="ru-RU" dirty="0" err="1" smtClean="0">
                <a:latin typeface="Georgia" pitchFamily="18" charset="0"/>
              </a:rPr>
              <a:t>Чуракова</a:t>
            </a:r>
            <a:r>
              <a:rPr lang="ru-RU" dirty="0" smtClean="0">
                <a:latin typeface="Georgia" pitchFamily="18" charset="0"/>
              </a:rPr>
              <a:t> Н.А.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Математика.</a:t>
            </a:r>
            <a:r>
              <a:rPr lang="ru-RU" dirty="0" smtClean="0">
                <a:latin typeface="Georgia" pitchFamily="18" charset="0"/>
              </a:rPr>
              <a:t>  </a:t>
            </a:r>
            <a:r>
              <a:rPr lang="ru-RU" i="1" dirty="0" smtClean="0">
                <a:latin typeface="Georgia" pitchFamily="18" charset="0"/>
              </a:rPr>
              <a:t>Автор: </a:t>
            </a:r>
            <a:r>
              <a:rPr lang="ru-RU" dirty="0" smtClean="0">
                <a:latin typeface="Georgia" pitchFamily="18" charset="0"/>
              </a:rPr>
              <a:t>Чекин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Информатика и ИКТ</a:t>
            </a:r>
            <a:r>
              <a:rPr lang="ru-RU" dirty="0" smtClean="0">
                <a:latin typeface="Georgia" pitchFamily="18" charset="0"/>
              </a:rPr>
              <a:t> (2-4 классы). </a:t>
            </a:r>
            <a:r>
              <a:rPr lang="ru-RU" i="1" dirty="0" smtClean="0">
                <a:latin typeface="Georgia" pitchFamily="18" charset="0"/>
              </a:rPr>
              <a:t> Авторы: 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Бененсон</a:t>
            </a:r>
            <a:r>
              <a:rPr lang="ru-RU" dirty="0" smtClean="0">
                <a:latin typeface="Georgia" pitchFamily="18" charset="0"/>
              </a:rPr>
              <a:t> Е.П., Паутова А.Г.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Окружающий мир.</a:t>
            </a:r>
            <a:r>
              <a:rPr lang="ru-RU" dirty="0" smtClean="0">
                <a:latin typeface="Georgia" pitchFamily="18" charset="0"/>
              </a:rPr>
              <a:t>  </a:t>
            </a:r>
            <a:r>
              <a:rPr lang="ru-RU" i="1" dirty="0" smtClean="0">
                <a:latin typeface="Georgia" pitchFamily="18" charset="0"/>
              </a:rPr>
              <a:t>Авторы:  </a:t>
            </a:r>
            <a:r>
              <a:rPr lang="ru-RU" dirty="0" smtClean="0">
                <a:latin typeface="Georgia" pitchFamily="18" charset="0"/>
              </a:rPr>
              <a:t>Федотова О.Н., </a:t>
            </a:r>
            <a:r>
              <a:rPr lang="ru-RU" dirty="0" err="1" smtClean="0">
                <a:latin typeface="Georgia" pitchFamily="18" charset="0"/>
              </a:rPr>
              <a:t>Трафимова</a:t>
            </a:r>
            <a:r>
              <a:rPr lang="ru-RU" dirty="0" smtClean="0">
                <a:latin typeface="Georgia" pitchFamily="18" charset="0"/>
              </a:rPr>
              <a:t> Г.В., </a:t>
            </a:r>
            <a:r>
              <a:rPr lang="ru-RU" dirty="0" err="1" smtClean="0">
                <a:latin typeface="Georgia" pitchFamily="18" charset="0"/>
              </a:rPr>
              <a:t>Трафимов</a:t>
            </a:r>
            <a:r>
              <a:rPr lang="ru-RU" dirty="0" smtClean="0">
                <a:latin typeface="Georgia" pitchFamily="18" charset="0"/>
              </a:rPr>
              <a:t> С.А., Царева Л. 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Основы религиозных культур и светской этики </a:t>
            </a:r>
            <a:r>
              <a:rPr lang="ru-RU" dirty="0" smtClean="0">
                <a:latin typeface="Georgia" pitchFamily="18" charset="0"/>
              </a:rPr>
              <a:t>(4 класс).  Основы духовно-нравственной культуры народов России. Основы светской этики.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Васильева Т.Д., Савченко К.В., </a:t>
            </a:r>
            <a:r>
              <a:rPr lang="ru-RU" dirty="0" err="1" smtClean="0">
                <a:latin typeface="Georgia" pitchFamily="18" charset="0"/>
              </a:rPr>
              <a:t>Тюляева</a:t>
            </a:r>
            <a:r>
              <a:rPr lang="ru-RU" dirty="0" smtClean="0">
                <a:latin typeface="Georgia" pitchFamily="18" charset="0"/>
              </a:rPr>
              <a:t> Т.И.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Изобразительное искусство.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Кашекова</a:t>
            </a:r>
            <a:r>
              <a:rPr lang="ru-RU" dirty="0" smtClean="0">
                <a:latin typeface="Georgia" pitchFamily="18" charset="0"/>
              </a:rPr>
              <a:t> И.Э., </a:t>
            </a:r>
            <a:r>
              <a:rPr lang="ru-RU" dirty="0" err="1" smtClean="0">
                <a:latin typeface="Georgia" pitchFamily="18" charset="0"/>
              </a:rPr>
              <a:t>Кашеков</a:t>
            </a:r>
            <a:r>
              <a:rPr lang="ru-RU" dirty="0" smtClean="0">
                <a:latin typeface="Georgia" pitchFamily="18" charset="0"/>
              </a:rPr>
              <a:t>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Музыка.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Челышева</a:t>
            </a:r>
            <a:r>
              <a:rPr lang="ru-RU" dirty="0" smtClean="0">
                <a:latin typeface="Georgia" pitchFamily="18" charset="0"/>
              </a:rPr>
              <a:t> Т.В., Кузнецова В.В.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Технология.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Рагозина Т.М., Гринева А.А., Голованова И.Л., </a:t>
            </a:r>
            <a:r>
              <a:rPr lang="ru-RU" dirty="0" err="1" smtClean="0">
                <a:latin typeface="Georgia" pitchFamily="18" charset="0"/>
              </a:rPr>
              <a:t>Мылова</a:t>
            </a:r>
            <a:r>
              <a:rPr lang="ru-RU" dirty="0" smtClean="0">
                <a:latin typeface="Georgia" pitchFamily="18" charset="0"/>
              </a:rPr>
              <a:t> И.Б.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Физическая культура.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Шишкина А.В., Алимпиева О.П., </a:t>
            </a:r>
            <a:r>
              <a:rPr lang="ru-RU" dirty="0" err="1" smtClean="0">
                <a:latin typeface="Georgia" pitchFamily="18" charset="0"/>
              </a:rPr>
              <a:t>Брехов</a:t>
            </a:r>
            <a:r>
              <a:rPr lang="ru-RU" dirty="0" smtClean="0">
                <a:latin typeface="Georgia" pitchFamily="18" charset="0"/>
              </a:rPr>
              <a:t> Л.В.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Английский язык </a:t>
            </a:r>
            <a:r>
              <a:rPr lang="ru-RU" u="sng" dirty="0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«</a:t>
            </a:r>
            <a:r>
              <a:rPr lang="ru-RU" u="sng" dirty="0" err="1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Favourite</a:t>
            </a:r>
            <a:r>
              <a:rPr lang="ru-RU" u="sng" dirty="0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»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 </a:t>
            </a:r>
            <a:r>
              <a:rPr lang="ru-RU" dirty="0" smtClean="0">
                <a:latin typeface="Georgia" pitchFamily="18" charset="0"/>
              </a:rPr>
              <a:t>(2-4 классы).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Тер-Минасова</a:t>
            </a:r>
            <a:r>
              <a:rPr lang="ru-RU" dirty="0" smtClean="0">
                <a:latin typeface="Georgia" pitchFamily="18" charset="0"/>
              </a:rPr>
              <a:t> С.Г., </a:t>
            </a:r>
            <a:r>
              <a:rPr lang="ru-RU" dirty="0" err="1" smtClean="0">
                <a:latin typeface="Georgia" pitchFamily="18" charset="0"/>
              </a:rPr>
              <a:t>Узунова</a:t>
            </a:r>
            <a:r>
              <a:rPr lang="ru-RU" dirty="0" smtClean="0">
                <a:latin typeface="Georgia" pitchFamily="18" charset="0"/>
              </a:rPr>
              <a:t> Л.М., </a:t>
            </a:r>
            <a:r>
              <a:rPr lang="ru-RU" dirty="0" err="1" smtClean="0">
                <a:latin typeface="Georgia" pitchFamily="18" charset="0"/>
              </a:rPr>
              <a:t>Сухина</a:t>
            </a:r>
            <a:r>
              <a:rPr lang="ru-RU" dirty="0" smtClean="0">
                <a:latin typeface="Georgia" pitchFamily="18" charset="0"/>
              </a:rPr>
              <a:t> Е.И.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457200" y="809625"/>
            <a:ext cx="11220450" cy="1384300"/>
          </a:xfrm>
        </p:spPr>
        <p:txBody>
          <a:bodyPr>
            <a:normAutofit/>
          </a:bodyPr>
          <a:lstStyle/>
          <a:p>
            <a:pPr algn="ctr"/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Основная идея УМК «Перспективная начальная школа»</a:t>
            </a:r>
          </a:p>
        </p:txBody>
      </p:sp>
      <p:sp>
        <p:nvSpPr>
          <p:cNvPr id="16387" name="Содержимое 4"/>
          <p:cNvSpPr>
            <a:spLocks noGrp="1"/>
          </p:cNvSpPr>
          <p:nvPr>
            <p:ph sz="quarter" idx="1"/>
          </p:nvPr>
        </p:nvSpPr>
        <p:spPr>
          <a:xfrm>
            <a:off x="483326" y="1149531"/>
            <a:ext cx="11403874" cy="5081407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2800" dirty="0" smtClean="0">
                <a:latin typeface="Georgia" pitchFamily="18" charset="0"/>
              </a:rPr>
              <a:t>	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496888" y="973138"/>
            <a:ext cx="11195050" cy="708025"/>
          </a:xfrm>
        </p:spPr>
        <p:txBody>
          <a:bodyPr>
            <a:normAutofit/>
          </a:bodyPr>
          <a:lstStyle/>
          <a:p>
            <a:pPr algn="ctr"/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Содержательные линии индивидуального развития: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sz="quarter" idx="1"/>
          </p:nvPr>
        </p:nvSpPr>
        <p:spPr>
          <a:xfrm>
            <a:off x="182880" y="1240971"/>
            <a:ext cx="11769407" cy="5617030"/>
          </a:xfrm>
        </p:spPr>
        <p:txBody>
          <a:bodyPr/>
          <a:lstStyle/>
          <a:p>
            <a:pPr algn="just"/>
            <a:r>
              <a:rPr lang="ru-RU" sz="2400" dirty="0" smtClean="0">
                <a:latin typeface="Georgia" pitchFamily="18" charset="0"/>
              </a:rPr>
              <a:t>формирование познавательных интересов школьников и их готовности к самообразовательной деятельности на основе учета индивидуальных склонностей к изучению той или иной предметной области; развитие умственных способностей, творческого мышления; воспитание чувства уважения к эрудиции и предметной компетентности;</a:t>
            </a:r>
          </a:p>
          <a:p>
            <a:pPr algn="just"/>
            <a:r>
              <a:rPr lang="ru-RU" sz="2400" dirty="0" smtClean="0">
                <a:latin typeface="Georgia" pitchFamily="18" charset="0"/>
              </a:rPr>
              <a:t>воспитание социально-психологической </a:t>
            </a:r>
            <a:r>
              <a:rPr lang="ru-RU" sz="2400" dirty="0" err="1" smtClean="0">
                <a:latin typeface="Georgia" pitchFamily="18" charset="0"/>
              </a:rPr>
              <a:t>адаптированности</a:t>
            </a:r>
            <a:r>
              <a:rPr lang="ru-RU" sz="2400" dirty="0" smtClean="0">
                <a:latin typeface="Georgia" pitchFamily="18" charset="0"/>
              </a:rPr>
              <a:t> к учебно-воспитательному процессу и к жизни в коллективе: готовности брать ответственность на себя, принимать решение и действовать, работать в коллективе ведомым и ведущим, общаться как в коллективе сверстников, так и со старшими, критиковать и не обижаться на критику, оказывать помощь другим, объяснять и доказывать собственное мнение;</a:t>
            </a:r>
          </a:p>
          <a:p>
            <a:pPr algn="just"/>
            <a:endParaRPr lang="ru-RU" sz="2400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0" y="682625"/>
            <a:ext cx="11560175" cy="5940425"/>
          </a:xfrm>
        </p:spPr>
        <p:txBody>
          <a:bodyPr/>
          <a:lstStyle/>
          <a:p>
            <a:pPr algn="just"/>
            <a:r>
              <a:rPr lang="ru-RU" sz="2400" smtClean="0">
                <a:latin typeface="Georgia" pitchFamily="18" charset="0"/>
              </a:rPr>
              <a:t>воспитание физической культуры младшего школьника: осознание ценности здорового образа жизни, понимание вреда алкоголя и наркотиков, повышение осведомленности в разных областях физической культуры, обеспечение безопасности жизнедеятельности;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формирование эстетического сознания младших школьников и художественного вкуса: эстетической способности чувствовать красоту окружающего мира и понимать смысл и красоту произведений художественной культуры; воспитание эстетического чувства;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социально-нравственное воспитание школьников: развитие природных задатков сочувствовать и сопереживать ближнему, формирование умения различать и анализировать собственные эмоциональные переживания и состояния и переживания других людей; воспитание уважения к чужому мнению, развитие умений общаться в обществе и семье, знакомство с этическими нормами и их культурно-исторической обусловленностью, осознание их ценности и необходимости.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17513" y="1247775"/>
            <a:ext cx="11260137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Основные принципы концепции </a:t>
            </a:r>
            <a:br>
              <a:rPr lang="ru-RU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УМК «Перспективная начальная школа»</a:t>
            </a:r>
            <a:br>
              <a:rPr lang="ru-RU" smtClean="0">
                <a:solidFill>
                  <a:schemeClr val="bg1"/>
                </a:solidFill>
                <a:latin typeface="Georgia" pitchFamily="18" charset="0"/>
              </a:rPr>
            </a:br>
            <a:endParaRPr lang="ru-RU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sz="quarter" idx="1"/>
          </p:nvPr>
        </p:nvSpPr>
        <p:spPr>
          <a:xfrm>
            <a:off x="260758" y="797015"/>
            <a:ext cx="11430000" cy="4205288"/>
          </a:xfrm>
        </p:spPr>
        <p:txBody>
          <a:bodyPr/>
          <a:lstStyle/>
          <a:p>
            <a:pPr algn="just"/>
            <a:r>
              <a:rPr lang="ru-RU" sz="2400" b="1" dirty="0" smtClean="0">
                <a:latin typeface="Georgia" pitchFamily="18" charset="0"/>
              </a:rPr>
              <a:t>Принцип непрерывного общего развития каждого ребенка</a:t>
            </a:r>
            <a:r>
              <a:rPr lang="ru-RU" sz="2400" dirty="0" smtClean="0">
                <a:latin typeface="Georgia" pitchFamily="18" charset="0"/>
              </a:rPr>
              <a:t> предполагает ориентацию содержания начального образования на эмоциональное, духовно-нравственное и интеллектуальное развитие и саморазвитие каждого ребенка.</a:t>
            </a:r>
          </a:p>
          <a:p>
            <a:pPr algn="just"/>
            <a:r>
              <a:rPr lang="ru-RU" sz="2400" b="1" dirty="0" smtClean="0">
                <a:latin typeface="Georgia" pitchFamily="18" charset="0"/>
              </a:rPr>
              <a:t>Принцип целостности картины мира</a:t>
            </a:r>
            <a:r>
              <a:rPr lang="ru-RU" sz="2400" dirty="0" smtClean="0">
                <a:latin typeface="Georgia" pitchFamily="18" charset="0"/>
              </a:rPr>
              <a:t> предполагает отбор такого содержания образования, которое поможет школьнику удерживать и воссоздать целостность картины мира, обеспечит осознание ребенком разнообразных связей между его объектами и явлениями.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 txBox="1">
            <a:spLocks/>
          </p:cNvSpPr>
          <p:nvPr/>
        </p:nvSpPr>
        <p:spPr bwMode="auto">
          <a:xfrm>
            <a:off x="169863" y="327025"/>
            <a:ext cx="1175702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2400" b="1">
                <a:solidFill>
                  <a:srgbClr val="404040"/>
                </a:solidFill>
                <a:latin typeface="Georgia" pitchFamily="18" charset="0"/>
              </a:rPr>
              <a:t>Принцип учета индивидуальных возможностей и способностей школьников</a:t>
            </a:r>
            <a:r>
              <a:rPr lang="ru-RU" sz="2400">
                <a:solidFill>
                  <a:srgbClr val="404040"/>
                </a:solidFill>
                <a:latin typeface="Georgia" pitchFamily="18" charset="0"/>
              </a:rPr>
              <a:t> ориентирован на постоянную педагогическую поддержку всех учащихся (в том числе и тех, которые по тем или другим причинам не могут усвоить все представленное содержание образования)</a:t>
            </a: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2400" b="1">
                <a:solidFill>
                  <a:srgbClr val="404040"/>
                </a:solidFill>
                <a:latin typeface="Georgia" pitchFamily="18" charset="0"/>
              </a:rPr>
              <a:t>Принципы прочности и наглядности.</a:t>
            </a:r>
            <a:r>
              <a:rPr lang="ru-RU" sz="2400">
                <a:solidFill>
                  <a:srgbClr val="404040"/>
                </a:solidFill>
                <a:latin typeface="Georgia" pitchFamily="18" charset="0"/>
              </a:rPr>
              <a:t> Эти принципы, на которых столетиями базируется традиционная школа, реализуют ведущую идею учебно-методического комплекта: ЧЕРЕЗ рассмотрение ЧАСТНОГО (конкретное наблюдение) к пониманию ОБЩЕГО (постижению закономерности), от ОБЩЕГО, т. е. от постигнутой закономерности, к ЧАСТНОМУ, т. е. к способу решения конкретной учебной задачи.</a:t>
            </a: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2400" b="1">
                <a:solidFill>
                  <a:srgbClr val="404040"/>
                </a:solidFill>
                <a:latin typeface="Georgia" pitchFamily="18" charset="0"/>
              </a:rPr>
              <a:t>Принцип охраны и укрепления психического и физического здоровья детей. </a:t>
            </a:r>
            <a:r>
              <a:rPr lang="ru-RU" sz="2400">
                <a:solidFill>
                  <a:srgbClr val="404040"/>
                </a:solidFill>
                <a:latin typeface="Georgia" pitchFamily="18" charset="0"/>
              </a:rPr>
              <a:t>Реализация этого принципа связана с формированием привычек к чистоте, порядку, аккуратности, соблюдению режима дня, к созданию условий для активного участия детей в оздоровительных мероприятиях (утренняя гимнастика, динамические паузы во время занятий в школе, экскурсии на природу и др.).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11195050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Типические свойства УМК «Перспективная начальная школа»</a:t>
            </a:r>
            <a:br>
              <a:rPr lang="ru-RU" smtClean="0">
                <a:solidFill>
                  <a:schemeClr val="bg1"/>
                </a:solidFill>
                <a:latin typeface="Georgia" pitchFamily="18" charset="0"/>
              </a:rPr>
            </a:br>
            <a:endParaRPr lang="ru-RU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>
          <a:xfrm>
            <a:off x="679270" y="1306286"/>
            <a:ext cx="9301344" cy="490877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Комплектность</a:t>
            </a:r>
          </a:p>
          <a:p>
            <a:r>
              <a:rPr lang="ru-RU" sz="4400" b="1" dirty="0" err="1" smtClean="0">
                <a:solidFill>
                  <a:srgbClr val="C00000"/>
                </a:solidFill>
                <a:latin typeface="Georgia" pitchFamily="18" charset="0"/>
              </a:rPr>
              <a:t>Инструментальность</a:t>
            </a:r>
            <a:endParaRPr lang="ru-RU" sz="4400" b="1" dirty="0" smtClean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Интерактивность</a:t>
            </a:r>
          </a:p>
          <a:p>
            <a:r>
              <a:rPr lang="ru-RU" sz="4400" b="1" dirty="0" smtClean="0">
                <a:solidFill>
                  <a:srgbClr val="C00000"/>
                </a:solidFill>
                <a:latin typeface="Georgia" pitchFamily="18" charset="0"/>
              </a:rPr>
              <a:t>Интеграция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96888" y="973138"/>
            <a:ext cx="11207750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Отличительные особенности УМК </a:t>
            </a:r>
            <a:br>
              <a:rPr lang="ru-RU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«Перспективная начальная школа»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93223"/>
            <a:ext cx="11795125" cy="4990102"/>
          </a:xfrm>
        </p:spPr>
        <p:txBody>
          <a:bodyPr/>
          <a:lstStyle/>
          <a:p>
            <a:pPr algn="just"/>
            <a:r>
              <a:rPr lang="ru-RU" sz="2400" dirty="0" smtClean="0">
                <a:latin typeface="Georgia" pitchFamily="18" charset="0"/>
              </a:rPr>
              <a:t>максимальное размещение методического аппарата, включая организационные формы работы, в корпусе самого учебника; </a:t>
            </a:r>
          </a:p>
          <a:p>
            <a:pPr algn="just"/>
            <a:r>
              <a:rPr lang="ru-RU" sz="2400" dirty="0" smtClean="0">
                <a:latin typeface="Georgia" pitchFamily="18" charset="0"/>
              </a:rPr>
              <a:t>использование единой системы условных обозначений во всем УМК; </a:t>
            </a:r>
          </a:p>
          <a:p>
            <a:pPr algn="just"/>
            <a:r>
              <a:rPr lang="ru-RU" sz="2400" dirty="0" smtClean="0">
                <a:latin typeface="Georgia" pitchFamily="18" charset="0"/>
              </a:rPr>
              <a:t>систему перекрестных взаимных ссылок между учебниками; </a:t>
            </a:r>
          </a:p>
          <a:p>
            <a:pPr algn="just"/>
            <a:r>
              <a:rPr lang="ru-RU" sz="2400" dirty="0" smtClean="0">
                <a:latin typeface="Georgia" pitchFamily="18" charset="0"/>
              </a:rPr>
              <a:t>использование единых сквозных героев (брата и сестры);</a:t>
            </a:r>
          </a:p>
          <a:p>
            <a:pPr algn="just"/>
            <a:r>
              <a:rPr lang="ru-RU" sz="2400" dirty="0" smtClean="0">
                <a:latin typeface="Georgia" pitchFamily="18" charset="0"/>
              </a:rPr>
              <a:t>пошаговое введение терминологии и мотивированное ее использование.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69900" y="973138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Основные особенности УМК </a:t>
            </a:r>
            <a:br>
              <a:rPr lang="ru-RU" smtClean="0">
                <a:solidFill>
                  <a:schemeClr val="bg1"/>
                </a:solidFill>
                <a:latin typeface="Georgia" pitchFamily="18" charset="0"/>
              </a:rPr>
            </a:br>
            <a:r>
              <a:rPr lang="ru-RU" smtClean="0">
                <a:solidFill>
                  <a:schemeClr val="bg1"/>
                </a:solidFill>
                <a:latin typeface="Georgia" pitchFamily="18" charset="0"/>
              </a:rPr>
              <a:t>«Перспективная начальная школа»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>
          <a:xfrm>
            <a:off x="418011" y="1345474"/>
            <a:ext cx="11246939" cy="4674326"/>
          </a:xfrm>
        </p:spPr>
        <p:txBody>
          <a:bodyPr/>
          <a:lstStyle/>
          <a:p>
            <a:pPr algn="just"/>
            <a:r>
              <a:rPr lang="ru-RU" sz="2400" dirty="0" smtClean="0">
                <a:latin typeface="Georgia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/>
            <a:r>
              <a:rPr lang="ru-RU" sz="2400" dirty="0" err="1" smtClean="0">
                <a:latin typeface="Georgia" pitchFamily="18" charset="0"/>
              </a:rPr>
              <a:t>Межпредметные</a:t>
            </a:r>
            <a:r>
              <a:rPr lang="ru-RU" sz="2400" dirty="0" smtClean="0">
                <a:latin typeface="Georgia" pitchFamily="18" charset="0"/>
              </a:rPr>
              <a:t> связи: 2 часть русского языка включает в себя ряд словарей для использования на всех предметах.</a:t>
            </a:r>
          </a:p>
          <a:p>
            <a:pPr algn="just"/>
            <a:r>
              <a:rPr lang="ru-RU" sz="2400" dirty="0" smtClean="0">
                <a:latin typeface="Georgia" pitchFamily="18" charset="0"/>
              </a:rPr>
              <a:t>Занятия в форме заседания клуба.</a:t>
            </a:r>
          </a:p>
          <a:p>
            <a:pPr algn="just"/>
            <a:r>
              <a:rPr lang="ru-RU" sz="2400" dirty="0" smtClean="0">
                <a:latin typeface="Georgia" pitchFamily="18" charset="0"/>
              </a:rPr>
              <a:t>Задания направлены на самостоятельную деятельность ученика.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118</TotalTime>
  <Words>460</Words>
  <Application>Microsoft Office PowerPoint</Application>
  <PresentationFormat>Произвольный</PresentationFormat>
  <Paragraphs>57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Основная идея УМК «Перспективная начальная школа»</vt:lpstr>
      <vt:lpstr>Содержательные линии индивидуального развития:</vt:lpstr>
      <vt:lpstr>Слайд 4</vt:lpstr>
      <vt:lpstr>Основные принципы концепции  УМК «Перспективная начальная школа» </vt:lpstr>
      <vt:lpstr>Слайд 6</vt:lpstr>
      <vt:lpstr>Типические свойства УМК «Перспективная начальная школа» </vt:lpstr>
      <vt:lpstr>Отличительные особенности УМК  «Перспективная начальная школа»</vt:lpstr>
      <vt:lpstr>Основные особенности УМК  «Перспективная начальная школа»</vt:lpstr>
      <vt:lpstr>Основные методические особенности УМК «Перспективная начальная школа»</vt:lpstr>
      <vt:lpstr>УМК  «Перспективная начальная школа» включает в себя следующие завершенные предметные линии учебников: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Барьеры в общении</dc:title>
  <dc:creator>Adam</dc:creator>
  <cp:lastModifiedBy>Вероника</cp:lastModifiedBy>
  <cp:revision>14</cp:revision>
  <dcterms:created xsi:type="dcterms:W3CDTF">2016-10-11T22:10:11Z</dcterms:created>
  <dcterms:modified xsi:type="dcterms:W3CDTF">2019-05-22T18:28:26Z</dcterms:modified>
</cp:coreProperties>
</file>