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7" r:id="rId2"/>
    <p:sldId id="259" r:id="rId3"/>
    <p:sldId id="276" r:id="rId4"/>
    <p:sldId id="277" r:id="rId5"/>
    <p:sldId id="278" r:id="rId6"/>
    <p:sldId id="281" r:id="rId7"/>
    <p:sldId id="279" r:id="rId8"/>
    <p:sldId id="280" r:id="rId9"/>
    <p:sldId id="265" r:id="rId10"/>
    <p:sldId id="266" r:id="rId11"/>
    <p:sldId id="267" r:id="rId12"/>
    <p:sldId id="268" r:id="rId13"/>
    <p:sldId id="269" r:id="rId14"/>
    <p:sldId id="27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F7EFFFA-73C0-4DA2-9882-546B50CB6931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69EB1CB-E9F4-4137-972E-654614ABF0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0AAAC30-EF8D-4BA1-B3E4-9102A4FF1E20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A1961DE-A506-4E79-8C5D-2AB2DE930B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8745708-20E9-4F5F-89B4-D1D77B6B4E22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A54BD0B-B603-472F-A2DB-F3108B071D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DCBCB52-914C-48AF-9AE9-C639E0BBD6FB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4B46457-F46D-481C-A329-AB0167445C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6EF1088-F40A-4305-A89D-5DF1784F8FB7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5C6DE05-1D52-4E13-A817-5DC58A5146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C7F1EC9-74A4-4289-A08A-C347D391EFBF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4DE9CE0-EBCD-4DA9-AC32-8135B443D5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F2DF63C-EA6E-4817-A4F4-5F04158B92C0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2066A3B-EB09-4918-8B8F-A6B2122E73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360F3E4-6029-433A-AC21-18877C10BC20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C4AAC9B-603A-4C1B-B085-B9183E5743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C3FC0EC-9002-4597-B2D5-F06E5385CD04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2444B84-DB7F-483A-96BE-A9F40C036A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7D39ADAA-53E0-4A73-BC5E-D06497D46EC2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E14F6C1-8D78-4CD1-A371-8C23645B3F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1E6EAD4-F180-4DED-AF3D-8F8AE573E19E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38B282B-0542-4B5F-9381-2277804FFC1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A8FFAEE-256C-4CB0-B2B7-97B3C13EEA67}" type="datetimeFigureOut">
              <a:rPr lang="ru-RU" smtClean="0"/>
              <a:pPr>
                <a:defRPr/>
              </a:pPr>
              <a:t>20.05.2019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6E638B1-6337-4F5F-94C0-591E427B58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412776"/>
            <a:ext cx="7488831" cy="286232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Внеклассное мероприятие: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«Избегая конфликтных ситуаций»</a:t>
            </a:r>
            <a:endParaRPr lang="ru-RU" sz="5400" dirty="0">
              <a:solidFill>
                <a:schemeClr val="accent2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32363" y="4797425"/>
            <a:ext cx="3311525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r">
              <a:defRPr/>
            </a:pP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  <a:p>
            <a:pPr algn="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Овчеренко Е.В.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53340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u="sng" dirty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Стиль </a:t>
            </a:r>
            <a:r>
              <a:rPr lang="ru-RU" sz="4000" b="1" u="sng" dirty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уклонение</a:t>
            </a:r>
            <a:r>
              <a:rPr lang="ru-RU" sz="4400" b="1" u="sng" dirty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– «черепаха»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288" y="4924425"/>
            <a:ext cx="8229600" cy="2176463"/>
          </a:xfrm>
          <a:prstGeom prst="rect">
            <a:avLst/>
          </a:prstGeom>
        </p:spPr>
        <p:txBody>
          <a:bodyPr/>
          <a:lstStyle/>
          <a:p>
            <a:pPr marL="342900" indent="-342900"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j-lt"/>
                <a:cs typeface="+mn-cs"/>
              </a:rPr>
              <a:t>Человек не отстаивает свои права, не хочет вступать в сотрудничество для выработки решения проблемы, а просто уходит от разрешения конфликта</a:t>
            </a:r>
          </a:p>
          <a:p>
            <a:pPr marL="342900" indent="-342900"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ru-RU" sz="2800" b="1" dirty="0">
              <a:solidFill>
                <a:schemeClr val="accent2">
                  <a:lumMod val="50000"/>
                </a:schemeClr>
              </a:solidFill>
              <a:latin typeface="+mj-lt"/>
              <a:cs typeface="+mn-cs"/>
            </a:endParaRPr>
          </a:p>
        </p:txBody>
      </p:sp>
      <p:pic>
        <p:nvPicPr>
          <p:cNvPr id="13316" name="Picture 2" descr="C:\Users\1\Desktop\27411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0400" y="1354138"/>
            <a:ext cx="530542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533400"/>
            <a:ext cx="86868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u="sng" dirty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Стиль приспособление – «медвежонок»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23850" y="5068888"/>
            <a:ext cx="8229600" cy="2247900"/>
          </a:xfrm>
          <a:prstGeom prst="rect">
            <a:avLst/>
          </a:prstGeom>
        </p:spPr>
        <p:txBody>
          <a:bodyPr/>
          <a:lstStyle/>
          <a:p>
            <a:pPr marL="342900" indent="-342900"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>
                <a:solidFill>
                  <a:schemeClr val="accent2">
                    <a:lumMod val="50000"/>
                  </a:schemeClr>
                </a:solidFill>
                <a:latin typeface="+mj-lt"/>
                <a:cs typeface="+mn-cs"/>
              </a:rPr>
              <a:t>Человек стремится уйти от конфликта, жертвует своими личными интересами в пользу интересов соперника, не пытаясь отстаивать собственные интересы</a:t>
            </a:r>
          </a:p>
          <a:p>
            <a:pPr marL="342900" indent="-342900"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b="1">
              <a:solidFill>
                <a:schemeClr val="accent2">
                  <a:lumMod val="50000"/>
                </a:schemeClr>
              </a:solidFill>
              <a:latin typeface="+mj-lt"/>
              <a:cs typeface="+mn-cs"/>
            </a:endParaRPr>
          </a:p>
          <a:p>
            <a:pPr marL="342900" indent="-342900"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b="1">
              <a:solidFill>
                <a:schemeClr val="accent2">
                  <a:lumMod val="50000"/>
                </a:schemeClr>
              </a:solidFill>
              <a:latin typeface="+mj-lt"/>
              <a:cs typeface="+mn-cs"/>
            </a:endParaRPr>
          </a:p>
          <a:p>
            <a:pPr marL="342900" indent="-342900"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b="1" dirty="0">
              <a:solidFill>
                <a:schemeClr val="accent2">
                  <a:lumMod val="50000"/>
                </a:schemeClr>
              </a:solidFill>
              <a:latin typeface="+mj-lt"/>
              <a:cs typeface="+mn-cs"/>
            </a:endParaRPr>
          </a:p>
        </p:txBody>
      </p:sp>
      <p:pic>
        <p:nvPicPr>
          <p:cNvPr id="14340" name="Picture 3" descr="medved-hnedy-9"/>
          <p:cNvPicPr>
            <a:picLocks noChangeAspect="1" noChangeArrowheads="1"/>
          </p:cNvPicPr>
          <p:nvPr/>
        </p:nvPicPr>
        <p:blipFill>
          <a:blip r:embed="rId2" cstate="print"/>
          <a:srcRect b="4918"/>
          <a:stretch>
            <a:fillRect/>
          </a:stretch>
        </p:blipFill>
        <p:spPr bwMode="auto">
          <a:xfrm>
            <a:off x="1835150" y="1843088"/>
            <a:ext cx="523875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53340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u="sng" dirty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Стиль компромисс – «лиса»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8313" y="4868863"/>
            <a:ext cx="8135937" cy="16430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j-lt"/>
                <a:cs typeface="+mn-cs"/>
              </a:rPr>
              <a:t>Человек озабочен и сохранением отношений, и разрешением конфликта, но не справедливым, а быстрым – никто ничего не теряет, но никто ничего не выигрывает</a:t>
            </a:r>
          </a:p>
        </p:txBody>
      </p:sp>
      <p:pic>
        <p:nvPicPr>
          <p:cNvPr id="15364" name="Picture 2" descr="C:\Users\1\Desktop\01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1327150"/>
            <a:ext cx="4962525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53340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u="sng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Стиль сотрудничество – «сова»</a:t>
            </a:r>
            <a:endParaRPr lang="ru-RU" sz="4000" b="1" u="sng" dirty="0">
              <a:solidFill>
                <a:schemeClr val="accent2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68313" y="4868863"/>
            <a:ext cx="8229600" cy="1584325"/>
          </a:xfrm>
          <a:prstGeom prst="rect">
            <a:avLst/>
          </a:prstGeom>
        </p:spPr>
        <p:txBody>
          <a:bodyPr/>
          <a:lstStyle/>
          <a:p>
            <a:pPr marL="342900" indent="-342900"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j-lt"/>
                <a:cs typeface="+mn-cs"/>
              </a:rPr>
              <a:t>Стиль позволяет выработать наиболее удовлетворяющие обе стороны решение в конфликтных ситуациях</a:t>
            </a:r>
          </a:p>
        </p:txBody>
      </p:sp>
      <p:pic>
        <p:nvPicPr>
          <p:cNvPr id="16388" name="Picture 3" descr="owl_01"/>
          <p:cNvPicPr>
            <a:picLocks noChangeAspect="1" noChangeArrowheads="1"/>
          </p:cNvPicPr>
          <p:nvPr/>
        </p:nvPicPr>
        <p:blipFill>
          <a:blip r:embed="rId2" cstate="print"/>
          <a:srcRect t="2667" b="5556"/>
          <a:stretch>
            <a:fillRect/>
          </a:stretch>
        </p:blipFill>
        <p:spPr bwMode="auto">
          <a:xfrm>
            <a:off x="1908175" y="1273175"/>
            <a:ext cx="5283200" cy="363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213" y="333375"/>
            <a:ext cx="3322637" cy="7064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u="sng" dirty="0">
                <a:solidFill>
                  <a:schemeClr val="accent2">
                    <a:lumMod val="50000"/>
                  </a:schemeClr>
                </a:solidFill>
                <a:latin typeface="+mj-lt"/>
                <a:cs typeface="+mn-cs"/>
              </a:rPr>
              <a:t>Итоги занятия</a:t>
            </a:r>
            <a:endParaRPr lang="ru-RU" sz="4000" u="sng" dirty="0">
              <a:solidFill>
                <a:schemeClr val="accent2">
                  <a:lumMod val="50000"/>
                </a:schemeClr>
              </a:solidFill>
              <a:latin typeface="+mj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088" y="1268413"/>
            <a:ext cx="7416800" cy="5078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+mj-lt"/>
                <a:cs typeface="+mn-cs"/>
              </a:rPr>
              <a:t>Прежде чем сказать – посчитай до десяти,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accent2">
                  <a:lumMod val="50000"/>
                </a:schemeClr>
              </a:solidFill>
              <a:latin typeface="+mj-lt"/>
              <a:cs typeface="+mn-cs"/>
            </a:endParaRP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+mj-lt"/>
                <a:cs typeface="+mn-cs"/>
              </a:rPr>
              <a:t>Прежде чем обидеть – посчитай до ста,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accent2">
                  <a:lumMod val="50000"/>
                </a:schemeClr>
              </a:solidFill>
              <a:latin typeface="+mj-lt"/>
              <a:cs typeface="+mn-cs"/>
            </a:endParaRP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+mj-lt"/>
                <a:cs typeface="+mn-cs"/>
              </a:rPr>
              <a:t>Прежде чем ударить – посчитай до тысячи.</a:t>
            </a: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accent2">
                  <a:lumMod val="50000"/>
                </a:schemeClr>
              </a:solidFill>
              <a:latin typeface="+mj-lt"/>
              <a:cs typeface="+mn-cs"/>
            </a:endParaRPr>
          </a:p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+mj-lt"/>
                <a:cs typeface="+mn-cs"/>
              </a:rPr>
              <a:t>    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j-lt"/>
                <a:cs typeface="+mn-cs"/>
              </a:rPr>
              <a:t>   Старинная народная мудрость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0" y="333375"/>
            <a:ext cx="91440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 u="sng">
                <a:solidFill>
                  <a:srgbClr val="50141B"/>
                </a:solidFill>
                <a:latin typeface="Calibri" pitchFamily="34" charset="0"/>
                <a:cs typeface="Times New Roman" pitchFamily="18" charset="0"/>
              </a:rPr>
              <a:t> Конфликт</a:t>
            </a:r>
            <a:r>
              <a:rPr lang="ru-RU" sz="3200" u="sng">
                <a:solidFill>
                  <a:srgbClr val="50141B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3200">
                <a:solidFill>
                  <a:srgbClr val="50141B"/>
                </a:solidFill>
                <a:latin typeface="Calibri" pitchFamily="34" charset="0"/>
                <a:cs typeface="Times New Roman" pitchFamily="18" charset="0"/>
              </a:rPr>
              <a:t>– это явление, возникающее в результате столкновения противоположных действий, взглядов, интересов, стремлений, планов различных людей или мотивов, потребностей одного человека.</a:t>
            </a:r>
            <a:endParaRPr lang="ru-RU" sz="3200">
              <a:solidFill>
                <a:srgbClr val="50141B"/>
              </a:solidFill>
              <a:latin typeface="Calibri" pitchFamily="34" charset="0"/>
            </a:endParaRPr>
          </a:p>
        </p:txBody>
      </p:sp>
      <p:pic>
        <p:nvPicPr>
          <p:cNvPr id="5123" name="Picture 2" descr="C:\Users\1\Desktop\ar1239504225802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5788" y="2924175"/>
            <a:ext cx="5524500" cy="368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95288" y="260350"/>
            <a:ext cx="8229600" cy="1125538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4000" b="1" u="sng" dirty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Значение конфликта</a:t>
            </a: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323528" y="1052736"/>
            <a:ext cx="4495800" cy="5516562"/>
          </a:xfrm>
          <a:prstGeom prst="rect">
            <a:avLst/>
          </a:prstGeom>
        </p:spPr>
        <p:txBody>
          <a:bodyPr/>
          <a:lstStyle/>
          <a:p>
            <a:pPr marL="365125" indent="-365125" algn="ctr">
              <a:spcBef>
                <a:spcPct val="20000"/>
              </a:spcBef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Положительные стороны:</a:t>
            </a:r>
          </a:p>
          <a:p>
            <a:pPr marL="365125" indent="-365125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источник развития</a:t>
            </a:r>
          </a:p>
          <a:p>
            <a:pPr marL="365125" indent="-365125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сигнал к изменению</a:t>
            </a:r>
          </a:p>
          <a:p>
            <a:pPr marL="365125" indent="-365125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возможность   сближения</a:t>
            </a:r>
          </a:p>
          <a:p>
            <a:pPr marL="365125" indent="-365125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разрядка напряжения</a:t>
            </a:r>
          </a:p>
          <a:p>
            <a:pPr marL="365125" indent="-365125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«оздоровление» отношений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 </a:t>
            </a: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4648200" y="1124744"/>
            <a:ext cx="4495800" cy="5516562"/>
          </a:xfrm>
          <a:prstGeom prst="rect">
            <a:avLst/>
          </a:prstGeom>
        </p:spPr>
        <p:txBody>
          <a:bodyPr/>
          <a:lstStyle/>
          <a:p>
            <a:pPr marL="274638" indent="-274638" algn="ctr">
              <a:spcBef>
                <a:spcPct val="20000"/>
              </a:spcBef>
              <a:defRPr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Отрицательные стороны:</a:t>
            </a:r>
          </a:p>
          <a:p>
            <a:pPr marL="274638" indent="-274638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разрушение отношений между людьми </a:t>
            </a:r>
          </a:p>
          <a:p>
            <a:pPr marL="274638" indent="-274638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стресс </a:t>
            </a:r>
          </a:p>
          <a:p>
            <a:pPr marL="274638" indent="-274638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ухудшение здоровья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875" y="333375"/>
            <a:ext cx="4227513" cy="7064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u="sng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Анализ ситуаций </a:t>
            </a:r>
            <a:endParaRPr lang="ru-RU" sz="4000" u="sng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171" name="Rectangle 1"/>
          <p:cNvSpPr>
            <a:spLocks noChangeArrowheads="1"/>
          </p:cNvSpPr>
          <p:nvPr/>
        </p:nvSpPr>
        <p:spPr bwMode="auto">
          <a:xfrm>
            <a:off x="395288" y="1379538"/>
            <a:ext cx="8424862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i="1">
                <a:solidFill>
                  <a:srgbClr val="50141B"/>
                </a:solidFill>
                <a:latin typeface="Calibri" pitchFamily="34" charset="0"/>
                <a:cs typeface="Times New Roman" pitchFamily="18" charset="0"/>
              </a:rPr>
              <a:t>Ситуация для юношей:</a:t>
            </a:r>
            <a:endParaRPr lang="ru-RU" sz="2400" b="1">
              <a:solidFill>
                <a:srgbClr val="50141B"/>
              </a:solidFill>
            </a:endParaRPr>
          </a:p>
          <a:p>
            <a:pPr eaLnBrk="0" hangingPunct="0"/>
            <a:r>
              <a:rPr lang="ru-RU" sz="2400" b="1">
                <a:solidFill>
                  <a:srgbClr val="50141B"/>
                </a:solidFill>
                <a:latin typeface="Calibri" pitchFamily="34" charset="0"/>
                <a:cs typeface="Times New Roman" pitchFamily="18" charset="0"/>
              </a:rPr>
              <a:t>а) Вам нравится девушка, и вдруг в ваши отношения вмешивается другой парень. Как вы будете реагировать, если это ваш друг; просто посторонний парень?</a:t>
            </a:r>
            <a:endParaRPr lang="ru-RU" sz="2400" b="1">
              <a:solidFill>
                <a:srgbClr val="50141B"/>
              </a:solidFill>
            </a:endParaRPr>
          </a:p>
          <a:p>
            <a:pPr algn="ctr" eaLnBrk="0" hangingPunct="0"/>
            <a:r>
              <a:rPr lang="ru-RU" sz="2400" b="1" i="1">
                <a:solidFill>
                  <a:srgbClr val="50141B"/>
                </a:solidFill>
                <a:latin typeface="Calibri" pitchFamily="34" charset="0"/>
                <a:cs typeface="Times New Roman" pitchFamily="18" charset="0"/>
              </a:rPr>
              <a:t>Ситуация для девушек:</a:t>
            </a:r>
            <a:endParaRPr lang="ru-RU" sz="2400" b="1" i="1">
              <a:solidFill>
                <a:srgbClr val="50141B"/>
              </a:solidFill>
            </a:endParaRPr>
          </a:p>
          <a:p>
            <a:pPr eaLnBrk="0" hangingPunct="0"/>
            <a:r>
              <a:rPr lang="ru-RU" sz="2400" b="1">
                <a:solidFill>
                  <a:srgbClr val="50141B"/>
                </a:solidFill>
                <a:latin typeface="Calibri" pitchFamily="34" charset="0"/>
                <a:cs typeface="Times New Roman" pitchFamily="18" charset="0"/>
              </a:rPr>
              <a:t>б) До вас дошли слухи явно искаженного содержания. Как вы поступите, если источником дезинформации была ваша подруга; просто знакомая?</a:t>
            </a:r>
            <a:endParaRPr lang="ru-RU" sz="2400" b="1">
              <a:solidFill>
                <a:srgbClr val="50141B"/>
              </a:solidFill>
            </a:endParaRPr>
          </a:p>
          <a:p>
            <a:pPr algn="ctr" eaLnBrk="0" hangingPunct="0"/>
            <a:r>
              <a:rPr lang="ru-RU" sz="2400" b="1" i="1">
                <a:solidFill>
                  <a:srgbClr val="50141B"/>
                </a:solidFill>
                <a:latin typeface="Calibri" pitchFamily="34" charset="0"/>
                <a:cs typeface="Times New Roman" pitchFamily="18" charset="0"/>
              </a:rPr>
              <a:t>И повседневная ситуация для всех:</a:t>
            </a:r>
            <a:endParaRPr lang="ru-RU" sz="2400" b="1" i="1">
              <a:solidFill>
                <a:srgbClr val="50141B"/>
              </a:solidFill>
            </a:endParaRPr>
          </a:p>
          <a:p>
            <a:pPr eaLnBrk="0" hangingPunct="0"/>
            <a:r>
              <a:rPr lang="ru-RU" sz="2400" b="1">
                <a:solidFill>
                  <a:srgbClr val="50141B"/>
                </a:solidFill>
                <a:latin typeface="Calibri" pitchFamily="34" charset="0"/>
                <a:cs typeface="Times New Roman" pitchFamily="18" charset="0"/>
              </a:rPr>
              <a:t>в) Вам на рынке продали бракованный товар. Брак вы заметили позже. Как вы поступите, если продавец младше вас; если комплекция продавца такова, что Арнольду Шварценеггеру, по сравнению с ним, делать нечего?</a:t>
            </a:r>
            <a:endParaRPr lang="ru-RU" sz="2400" b="1">
              <a:solidFill>
                <a:srgbClr val="50141B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6013" y="476250"/>
            <a:ext cx="7278687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u="sng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Упражнение “Рисунок вдвоем”</a:t>
            </a:r>
          </a:p>
        </p:txBody>
      </p:sp>
      <p:pic>
        <p:nvPicPr>
          <p:cNvPr id="8195" name="Picture 2" descr="C:\Users\1\Desktop\534907_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1365250"/>
            <a:ext cx="5616575" cy="515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395288" y="-246063"/>
            <a:ext cx="8243887" cy="674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ru-RU" sz="3200" b="1">
              <a:solidFill>
                <a:srgbClr val="50141B"/>
              </a:solidFill>
              <a:latin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3200" b="1" u="sng">
                <a:solidFill>
                  <a:srgbClr val="50141B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4000" b="1" u="sng">
                <a:solidFill>
                  <a:srgbClr val="50141B"/>
                </a:solidFill>
                <a:latin typeface="Calibri" pitchFamily="34" charset="0"/>
                <a:cs typeface="Times New Roman" pitchFamily="18" charset="0"/>
              </a:rPr>
              <a:t>Причины конфликтов </a:t>
            </a:r>
            <a:r>
              <a:rPr lang="ru-RU" sz="4000" b="1">
                <a:solidFill>
                  <a:srgbClr val="50141B"/>
                </a:solidFill>
                <a:latin typeface="Calibri" pitchFamily="34" charset="0"/>
                <a:cs typeface="Times New Roman" pitchFamily="18" charset="0"/>
              </a:rPr>
              <a:t>– это рассогласование: </a:t>
            </a:r>
          </a:p>
          <a:p>
            <a:pPr algn="ctr" eaLnBrk="0" hangingPunct="0"/>
            <a:endParaRPr lang="ru-RU" sz="3200" b="1">
              <a:solidFill>
                <a:srgbClr val="50141B"/>
              </a:solidFill>
              <a:latin typeface="Calibri" pitchFamily="34" charset="0"/>
            </a:endParaRPr>
          </a:p>
          <a:p>
            <a:pPr algn="ctr" eaLnBrk="0" hangingPunct="0">
              <a:lnSpc>
                <a:spcPct val="150000"/>
              </a:lnSpc>
              <a:buFontTx/>
              <a:buAutoNum type="arabicPeriod"/>
            </a:pPr>
            <a:r>
              <a:rPr lang="ru-RU" sz="3200" b="1">
                <a:solidFill>
                  <a:srgbClr val="50141B"/>
                </a:solidFill>
                <a:latin typeface="Calibri" pitchFamily="34" charset="0"/>
                <a:cs typeface="Times New Roman" pitchFamily="18" charset="0"/>
              </a:rPr>
              <a:t>Целей, интересов.</a:t>
            </a:r>
            <a:endParaRPr lang="ru-RU" sz="3200" b="1">
              <a:solidFill>
                <a:srgbClr val="50141B"/>
              </a:solidFill>
              <a:latin typeface="Calibri" pitchFamily="34" charset="0"/>
              <a:cs typeface="Calibri" pitchFamily="34" charset="0"/>
            </a:endParaRPr>
          </a:p>
          <a:p>
            <a:pPr algn="ctr" eaLnBrk="0" hangingPunct="0">
              <a:lnSpc>
                <a:spcPct val="150000"/>
              </a:lnSpc>
              <a:buFontTx/>
              <a:buAutoNum type="arabicPeriod"/>
            </a:pPr>
            <a:r>
              <a:rPr lang="ru-RU" sz="3200" b="1">
                <a:solidFill>
                  <a:srgbClr val="50141B"/>
                </a:solidFill>
                <a:latin typeface="Calibri" pitchFamily="34" charset="0"/>
                <a:cs typeface="Times New Roman" pitchFamily="18" charset="0"/>
              </a:rPr>
              <a:t>Взглядов, убеждений.</a:t>
            </a:r>
            <a:endParaRPr lang="ru-RU" sz="3200" b="1">
              <a:solidFill>
                <a:srgbClr val="50141B"/>
              </a:solidFill>
              <a:latin typeface="Calibri" pitchFamily="34" charset="0"/>
              <a:cs typeface="Calibri" pitchFamily="34" charset="0"/>
            </a:endParaRPr>
          </a:p>
          <a:p>
            <a:pPr algn="ctr" eaLnBrk="0" hangingPunct="0">
              <a:lnSpc>
                <a:spcPct val="150000"/>
              </a:lnSpc>
              <a:buFontTx/>
              <a:buAutoNum type="arabicPeriod"/>
            </a:pPr>
            <a:r>
              <a:rPr lang="ru-RU" sz="3200" b="1">
                <a:solidFill>
                  <a:srgbClr val="50141B"/>
                </a:solidFill>
                <a:latin typeface="Calibri" pitchFamily="34" charset="0"/>
                <a:cs typeface="Times New Roman" pitchFamily="18" charset="0"/>
              </a:rPr>
              <a:t>Личностных качеств. </a:t>
            </a:r>
            <a:endParaRPr lang="ru-RU" sz="3200" b="1">
              <a:solidFill>
                <a:srgbClr val="50141B"/>
              </a:solidFill>
              <a:latin typeface="Calibri" pitchFamily="34" charset="0"/>
              <a:cs typeface="Calibri" pitchFamily="34" charset="0"/>
            </a:endParaRPr>
          </a:p>
          <a:p>
            <a:pPr algn="ctr" eaLnBrk="0" hangingPunct="0">
              <a:lnSpc>
                <a:spcPct val="150000"/>
              </a:lnSpc>
              <a:buFontTx/>
              <a:buAutoNum type="arabicPeriod"/>
            </a:pPr>
            <a:r>
              <a:rPr lang="ru-RU" sz="3200" b="1">
                <a:solidFill>
                  <a:srgbClr val="50141B"/>
                </a:solidFill>
                <a:latin typeface="Calibri" pitchFamily="34" charset="0"/>
                <a:cs typeface="Times New Roman" pitchFamily="18" charset="0"/>
              </a:rPr>
              <a:t>Понимания информации.</a:t>
            </a:r>
            <a:endParaRPr lang="ru-RU" sz="3200" b="1">
              <a:solidFill>
                <a:srgbClr val="50141B"/>
              </a:solidFill>
              <a:latin typeface="Calibri" pitchFamily="34" charset="0"/>
              <a:cs typeface="Calibri" pitchFamily="34" charset="0"/>
            </a:endParaRPr>
          </a:p>
          <a:p>
            <a:pPr algn="ctr" eaLnBrk="0" hangingPunct="0">
              <a:lnSpc>
                <a:spcPct val="150000"/>
              </a:lnSpc>
              <a:buFontTx/>
              <a:buAutoNum type="arabicPeriod"/>
            </a:pPr>
            <a:r>
              <a:rPr lang="ru-RU" sz="3200" b="1">
                <a:solidFill>
                  <a:srgbClr val="50141B"/>
                </a:solidFill>
                <a:latin typeface="Calibri" pitchFamily="34" charset="0"/>
                <a:cs typeface="Times New Roman" pitchFamily="18" charset="0"/>
              </a:rPr>
              <a:t>Ожиданий, позиций.</a:t>
            </a:r>
            <a:endParaRPr lang="ru-RU" sz="3200" b="1">
              <a:solidFill>
                <a:srgbClr val="50141B"/>
              </a:solidFill>
              <a:latin typeface="Calibri" pitchFamily="34" charset="0"/>
            </a:endParaRPr>
          </a:p>
          <a:p>
            <a:pPr algn="ctr" eaLnBrk="0" hangingPunct="0"/>
            <a:endParaRPr lang="ru-RU" sz="3200" b="1">
              <a:solidFill>
                <a:srgbClr val="50141B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ChangeArrowheads="1"/>
          </p:cNvSpPr>
          <p:nvPr/>
        </p:nvSpPr>
        <p:spPr bwMode="auto">
          <a:xfrm>
            <a:off x="611188" y="211138"/>
            <a:ext cx="7921625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 u="sng">
                <a:solidFill>
                  <a:srgbClr val="50141B"/>
                </a:solidFill>
                <a:latin typeface="Calibri" pitchFamily="34" charset="0"/>
                <a:cs typeface="Times New Roman" pitchFamily="18" charset="0"/>
              </a:rPr>
              <a:t>Тест “Умеете ли вы держать себя в руках  при конфликтной ситуации?”</a:t>
            </a:r>
            <a:endParaRPr lang="ru-RU" sz="3600" b="1" u="sng">
              <a:solidFill>
                <a:srgbClr val="50141B"/>
              </a:solidFill>
              <a:latin typeface="Calibri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55650" y="1844675"/>
          <a:ext cx="7777163" cy="4464052"/>
        </p:xfrm>
        <a:graphic>
          <a:graphicData uri="http://schemas.openxmlformats.org/drawingml/2006/table">
            <a:tbl>
              <a:tblPr/>
              <a:tblGrid>
                <a:gridCol w="1111250"/>
                <a:gridCol w="1111250"/>
                <a:gridCol w="1109663"/>
                <a:gridCol w="1111250"/>
                <a:gridCol w="1111250"/>
                <a:gridCol w="1111250"/>
                <a:gridCol w="1111250"/>
              </a:tblGrid>
              <a:tr h="1116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 </a:t>
                      </a:r>
                      <a:endParaRPr kumimoji="0" lang="ru-RU" sz="5400" b="0" i="0" u="sng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5400" b="0" i="0" u="sng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5400" b="0" i="0" u="sng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5400" b="0" i="0" u="sng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5400" b="0" i="0" u="sng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5400" b="0" i="0" u="sng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sng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5400" b="0" i="0" u="sng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6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6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6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5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5400" b="0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57150" marR="57150" marT="57150" marB="5715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550" y="404813"/>
            <a:ext cx="7402513" cy="7064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u="sng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Упражнение «Алфавит эмоций</a:t>
            </a:r>
            <a:r>
              <a:rPr lang="ru-RU" sz="4000" u="sng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»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27088" y="1268413"/>
          <a:ext cx="7704855" cy="5256584"/>
        </p:xfrm>
        <a:graphic>
          <a:graphicData uri="http://schemas.openxmlformats.org/drawingml/2006/table">
            <a:tbl>
              <a:tblPr/>
              <a:tblGrid>
                <a:gridCol w="2454868"/>
                <a:gridCol w="2454868"/>
                <a:gridCol w="2795119"/>
              </a:tblGrid>
              <a:tr h="657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А –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 -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 -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Б –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 - кичливость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Т - тревога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 –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Л - любование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У – удивление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Г –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 - 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Ч -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 –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Н -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Х -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Е - ехидство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 -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Я - ярость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Ж -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 -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0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З -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0141B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Р -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50141B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3025" y="260350"/>
            <a:ext cx="9070975" cy="1481138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Стили реагирования в конфликтных ситуациях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39750" y="1484313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u="sng" dirty="0">
                <a:solidFill>
                  <a:schemeClr val="accent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Стиль конкуренция – «акула»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5373688"/>
            <a:ext cx="8893175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Ориентация только на свои интересы и игнорирование интересов своего партнёра, то есть стремление добиться своих интересов в ущерб другому</a:t>
            </a:r>
          </a:p>
        </p:txBody>
      </p:sp>
      <p:pic>
        <p:nvPicPr>
          <p:cNvPr id="12293" name="Picture 3" descr="C:\Users\1\Desktop\0_173d5_7a7f9ad5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2133600"/>
            <a:ext cx="5345113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327</TotalTime>
  <Words>468</Words>
  <Application>Microsoft Office PowerPoint</Application>
  <PresentationFormat>Экран (4:3)</PresentationFormat>
  <Paragraphs>106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Katyusha O</cp:lastModifiedBy>
  <cp:revision>37</cp:revision>
  <dcterms:created xsi:type="dcterms:W3CDTF">2011-03-13T12:46:39Z</dcterms:created>
  <dcterms:modified xsi:type="dcterms:W3CDTF">2019-05-19T15:39:12Z</dcterms:modified>
</cp:coreProperties>
</file>