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305" r:id="rId2"/>
    <p:sldId id="291" r:id="rId3"/>
    <p:sldId id="294" r:id="rId4"/>
    <p:sldId id="295" r:id="rId5"/>
    <p:sldId id="322" r:id="rId6"/>
    <p:sldId id="258" r:id="rId7"/>
    <p:sldId id="337" r:id="rId8"/>
    <p:sldId id="325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23" r:id="rId20"/>
    <p:sldId id="304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FEFEF"/>
    <a:srgbClr val="800000"/>
    <a:srgbClr val="FFFFCC"/>
    <a:srgbClr val="000000"/>
    <a:srgbClr val="66FF66"/>
    <a:srgbClr val="72A376"/>
    <a:srgbClr val="A50021"/>
    <a:srgbClr val="990033"/>
    <a:srgbClr val="CC3300"/>
    <a:srgbClr val="66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4660"/>
  </p:normalViewPr>
  <p:slideViewPr>
    <p:cSldViewPr>
      <p:cViewPr varScale="1">
        <p:scale>
          <a:sx n="69" d="100"/>
          <a:sy n="69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0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12E666-C08B-4949-BB8B-02B16C95B7F9}" type="datetimeFigureOut">
              <a:rPr lang="en-US"/>
              <a:pPr>
                <a:defRPr/>
              </a:pPr>
              <a:t>5/22/2019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D35DE4-EEB8-4E67-B081-3598EC76E978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201750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86527-F727-4F5D-9F68-5FE562CD02FA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25E63-C96C-4CC2-AB8B-B413E2D24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95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4C99F44-E9EE-4231-9D22-1F239CF7C199}" type="datetimeFigureOut">
              <a:rPr lang="ru-RU" smtClean="0"/>
              <a:pPr>
                <a:defRPr/>
              </a:pPr>
              <a:t>22.05.2019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B2C6730-688B-4345-BC1C-2C8E714A2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«Нетрадиционные формы взаимодействия с родителями в ДОУ»</a:t>
            </a:r>
            <a:endParaRPr lang="en-US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636912"/>
            <a:ext cx="7854696" cy="864096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Проект с детьми 2 младшей группы</a:t>
            </a:r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43306" y="3789040"/>
            <a:ext cx="50686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</a:rPr>
              <a:t> </a:t>
            </a:r>
            <a:br>
              <a:rPr lang="ru-RU" b="1" i="1" dirty="0" smtClean="0">
                <a:latin typeface="Times New Roman" pitchFamily="18" charset="0"/>
              </a:rPr>
            </a:br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</a:rPr>
              <a:t/>
            </a:r>
            <a:br>
              <a:rPr lang="ru-RU" b="1" i="1" dirty="0" smtClean="0">
                <a:solidFill>
                  <a:srgbClr val="CC3300"/>
                </a:solidFill>
                <a:latin typeface="Times New Roman" pitchFamily="18" charset="0"/>
              </a:rPr>
            </a:br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подготовила: Смоленцева Марина Александровна</a:t>
            </a:r>
          </a:p>
          <a:p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муниципального казенного </a:t>
            </a:r>
          </a:p>
          <a:p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дошкольного образовательного учреждения </a:t>
            </a:r>
          </a:p>
          <a:p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«Детский сад № 8» </a:t>
            </a:r>
            <a:r>
              <a:rPr lang="ru-RU" b="1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Коркинского</a:t>
            </a:r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района. </a:t>
            </a:r>
          </a:p>
          <a:p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258072" cy="135732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Сайт ДОУ с личной страницей, группа в </a:t>
            </a:r>
            <a:r>
              <a:rPr lang="en-US" sz="4000" b="1" i="1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1857364"/>
            <a:ext cx="409577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928802"/>
            <a:ext cx="4071966" cy="30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>
        <p14:prism isContent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Совместные праздники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Documents and Settings\Admin\Мои документы\2 мл 04.03.19\DSCN68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1486" y="1928802"/>
            <a:ext cx="3584782" cy="2430322"/>
          </a:xfrm>
          <a:prstGeom prst="rect">
            <a:avLst/>
          </a:prstGeom>
          <a:noFill/>
        </p:spPr>
      </p:pic>
      <p:pic>
        <p:nvPicPr>
          <p:cNvPr id="3074" name="Picture 2" descr="D:\САДИК\Фото 2016\Утренник 8 марта\DSCN06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071678"/>
            <a:ext cx="3238523" cy="2428892"/>
          </a:xfrm>
          <a:prstGeom prst="rect">
            <a:avLst/>
          </a:prstGeom>
          <a:noFill/>
        </p:spPr>
      </p:pic>
      <p:pic>
        <p:nvPicPr>
          <p:cNvPr id="3075" name="Picture 3" descr="D:\САДИК\фото новый год2016\Изображение 0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0" y="4214818"/>
            <a:ext cx="2666933" cy="200026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2267744" y="5013175"/>
            <a:ext cx="288032" cy="720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A551FBC-F0FF-4C33-BAFF-4292D443FF22}"/>
              </a:ext>
            </a:extLst>
          </p:cNvPr>
          <p:cNvSpPr/>
          <p:nvPr/>
        </p:nvSpPr>
        <p:spPr>
          <a:xfrm>
            <a:off x="467544" y="0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Мастер-класс для родителей и детей «Изготовление новогодней открытки в технике </a:t>
            </a:r>
            <a:r>
              <a:rPr lang="ru-RU" sz="2800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скрапбукинг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84784" y="1388968"/>
            <a:ext cx="7207696" cy="5208383"/>
          </a:xfrm>
        </p:spPr>
      </p:sp>
      <p:pic>
        <p:nvPicPr>
          <p:cNvPr id="4098" name="Picture 2" descr="D:\Отчеты\DSCN650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13794" y="857232"/>
            <a:ext cx="7452320" cy="445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Отчеты\DSCN64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6896" y="4036276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Отчеты\DSCN65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0139" y="4365104"/>
            <a:ext cx="3323861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Отчеты\DSCN65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0320" y="4333056"/>
            <a:ext cx="2939819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3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120090" cy="8572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Фотовыставки, семейные       плакаты.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САДИК\Фото 2016\работа с родителями\поделки к 23 февраля\IMG_70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0"/>
            <a:ext cx="2991317" cy="2991413"/>
          </a:xfrm>
          <a:prstGeom prst="rect">
            <a:avLst/>
          </a:prstGeom>
          <a:noFill/>
        </p:spPr>
      </p:pic>
      <p:pic>
        <p:nvPicPr>
          <p:cNvPr id="6147" name="Picture 3" descr="D:\САДИК\Фото 2016\работа с родителями\поделки к 23 февраля\IMG_70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3676641"/>
            <a:ext cx="2843702" cy="3181359"/>
          </a:xfrm>
          <a:prstGeom prst="rect">
            <a:avLst/>
          </a:prstGeom>
          <a:noFill/>
        </p:spPr>
      </p:pic>
      <p:pic>
        <p:nvPicPr>
          <p:cNvPr id="5" name="Рисунок 4" descr="C:\Users\Танюша\Documents\IMG-71f800258847ba9f0850ba79bd195349-V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71868" y="1571612"/>
            <a:ext cx="5357850" cy="342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048652" cy="857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Выставки и фотовыставки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САДИК\Фото 2016\IMG_635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85860"/>
            <a:ext cx="503491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САДИК\Фото 2016\работа с родителями\поделки к 23 февраля\IMG_708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3214686"/>
            <a:ext cx="322326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D:\САДИК\фото пожарная игра 2016\IMG_67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571480"/>
            <a:ext cx="3357586" cy="2935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510788"/>
            <a:ext cx="6347048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109728" lvl="0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7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Выставки совместных работ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845230" y="908719"/>
            <a:ext cx="7047250" cy="507831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15A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«Дары осени», «Новогодний калейдоскоп»</a:t>
            </a:r>
            <a:endParaRPr lang="ru-RU" dirty="0">
              <a:solidFill>
                <a:srgbClr val="15A60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779912" y="2420888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sz="2000" dirty="0">
              <a:solidFill>
                <a:srgbClr val="15A60A"/>
              </a:solidFill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53B4DDA8-9843-4784-A59B-6A4F843CCECD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95410" y="2060848"/>
            <a:ext cx="1548171" cy="1224136"/>
          </a:xfrm>
          <a:prstGeom prst="rect">
            <a:avLst/>
          </a:prstGeom>
        </p:spPr>
      </p:pic>
      <p:pic>
        <p:nvPicPr>
          <p:cNvPr id="16" name="Picture 5" descr="C:\Users\1\Desktop\здравствуй, лето! - шаблон\72.png">
            <a:extLst>
              <a:ext uri="{FF2B5EF4-FFF2-40B4-BE49-F238E27FC236}">
                <a16:creationId xmlns="" xmlns:a16="http://schemas.microsoft.com/office/drawing/2014/main" id="{7EAA5932-3471-4CF9-B405-618A2FA65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8332" y="2242755"/>
            <a:ext cx="873796" cy="742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D:\Отчеты\20180809_09104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61891" y="1509572"/>
            <a:ext cx="3615207" cy="295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Отчеты\20181119_12102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458" y="1484784"/>
            <a:ext cx="5272807" cy="396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Отчеты\20181119_09042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92388" y="4442623"/>
            <a:ext cx="3185390" cy="253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Отчеты\20181119_090309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577778" y="4064244"/>
            <a:ext cx="2331605" cy="279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Отчеты\20181119_120958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473" y="75352"/>
            <a:ext cx="2102528" cy="304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9959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Проведение открытого занятия по познавательному развитию на тему: «Путешествие в волшебный лес»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Отчеты\DSCN671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4348" y="1571612"/>
            <a:ext cx="4120313" cy="248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Отчеты\DSCN67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643182"/>
            <a:ext cx="4357686" cy="385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13030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Памятки для родителей.</a:t>
            </a:r>
            <a:endParaRPr lang="ru-RU" dirty="0"/>
          </a:p>
        </p:txBody>
      </p:sp>
      <p:pic>
        <p:nvPicPr>
          <p:cNvPr id="3" name="Picture 2" descr="F:\DCIM\103_PANA\P10304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59552" y="2371378"/>
            <a:ext cx="4164475" cy="31233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428736"/>
            <a:ext cx="178595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1428736"/>
            <a:ext cx="1495426" cy="235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3000372"/>
            <a:ext cx="160700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47353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>
        <p14:prism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</a:rPr>
              <a:t>Заключительный 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Анализ проделанной </a:t>
            </a:r>
            <a:r>
              <a:rPr lang="ru-RU" b="1" dirty="0" smtClean="0"/>
              <a:t>работы</a:t>
            </a:r>
            <a:r>
              <a:rPr lang="ru-RU" dirty="0" smtClean="0"/>
              <a:t>. </a:t>
            </a:r>
            <a:r>
              <a:rPr lang="ru-RU" i="1" dirty="0" smtClean="0"/>
              <a:t>(</a:t>
            </a:r>
            <a:r>
              <a:rPr lang="ru-RU" b="1" i="1" dirty="0" smtClean="0"/>
              <a:t>Родительское собрание</a:t>
            </a:r>
            <a:r>
              <a:rPr lang="ru-RU" i="1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 err="1" smtClean="0"/>
              <a:t>Фотосессия</a:t>
            </a:r>
            <a:r>
              <a:rPr lang="ru-RU" dirty="0" smtClean="0"/>
              <a:t>, публикации в СМИ и на сайте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</a:rPr>
              <a:t>Результаты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Опыт работы с родителями показывает, что позиция, как родителей, так и воспитателей стала более гибкой. Теперь они не зрители и наблюдатели, а активные участники различных мероприятий. Папы и мамы ощущают себя более компетентными в воспитании детей. Большинство родителей начали целенаправленно заниматься проблемами воспитания детей. Их интересуют проблемы патриотического, нравственного и эстетического воспитания детей, их культура поведения, приобщение детей к культурным ценностям. </a:t>
            </a:r>
          </a:p>
          <a:p>
            <a:r>
              <a:rPr lang="ru-RU" sz="2000" dirty="0" smtClean="0"/>
              <a:t>Таким образом, использование нетрадиционных форм взаимодействия дошкольного учреждения с семьей способствует повышению эффективности работы с родителями, позволяет создать единую среду развития ребенка. Родители получают возможность ближе познакомиться друг с другом, обменяться опытом, лучше узнать своих детей, научиться взаимодействию, сопереживанию, сотворчеству.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467544" y="142852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</a:rPr>
              <a:t>Актуальность проекта</a:t>
            </a:r>
          </a:p>
        </p:txBody>
      </p:sp>
      <p:sp>
        <p:nvSpPr>
          <p:cNvPr id="49155" name="Rectangle 3"/>
          <p:cNvSpPr>
            <a:spLocks noGrp="1"/>
          </p:cNvSpPr>
          <p:nvPr>
            <p:ph idx="1"/>
          </p:nvPr>
        </p:nvSpPr>
        <p:spPr>
          <a:xfrm>
            <a:off x="457200" y="1071546"/>
            <a:ext cx="8291264" cy="55212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Семья и детский сад – два общественных института, которые стоят у истоков нашего будущего, но зачастую, не всегда им хватает взаимопонимания, такта, терпения, чтобы услышать и понять друг друга.</a:t>
            </a:r>
          </a:p>
          <a:p>
            <a:r>
              <a:rPr lang="ru-RU" sz="2400" dirty="0" smtClean="0"/>
              <a:t>С каждым годом становится все больше «проблемных детей», семей «группы риска».Педагогам трудно общаться и взаимодействовать с родителями. Традиционные формы работы – родительские собрания и т.д. не оправдали себя, посещаемость все меньше и меньше. Поэтому надо искать новые формы взаимодействия, наполнять их педагогически – эффективным содержанием.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Информационная база проекта: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142984"/>
            <a:ext cx="8229600" cy="518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/>
            <a:r>
              <a:rPr lang="ru-RU" sz="1800" dirty="0" smtClean="0"/>
              <a:t>Антонова Т., Волкова Е., Мишина Н. Проблемы и поиск современных форм сотрудничества педагогов детского сада с семьей ребенка // Дошкольное воспитание. 1998. N 6. С. 66 - 70.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2. </a:t>
            </a:r>
            <a:r>
              <a:rPr lang="ru-RU" sz="1800" dirty="0" err="1" smtClean="0"/>
              <a:t>Арнаутова</a:t>
            </a:r>
            <a:r>
              <a:rPr lang="ru-RU" sz="1800" dirty="0" smtClean="0"/>
              <a:t> Е. Методы обогащения воспитательного опыта родителей // Дошкольное воспитание. 2002. N 9. С. 52 - 58.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3. Белоногова Г., Хитрова Л. Педагогические знания - родителям // Дошкольное воспитание. 2003. N 1. С. 82 - 92.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4. Взаимодействие образовательного учреждения с семьей как с главным партнером в организации воспитательного процесса (методические рекомендации). - Оренбург: Оренбургский ИПК, 2003.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5. Григорьева Н., Козлова Л. Как мы работаем с родителями // Дошкольное воспитание. 1998. N 9. С. 23 - 31.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6. </a:t>
            </a:r>
            <a:r>
              <a:rPr lang="ru-RU" sz="1800" dirty="0" err="1" smtClean="0"/>
              <a:t>Далинина</a:t>
            </a:r>
            <a:r>
              <a:rPr lang="ru-RU" sz="1800" dirty="0" smtClean="0"/>
              <a:t> Т. Современные проблемы взаимодействия дошкольного учреждения с семьей // Дошкольное воспитание. 2000. N 1. - С. 41 - 49.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7. </a:t>
            </a:r>
            <a:r>
              <a:rPr lang="ru-RU" sz="1800" dirty="0" err="1" smtClean="0"/>
              <a:t>Доронова</a:t>
            </a:r>
            <a:r>
              <a:rPr lang="ru-RU" sz="1800" dirty="0" smtClean="0"/>
              <a:t> Т. Н. Взаимодействие дошкольного учреждения с родителями // Дошкольное воспитание. 2004. N 1. - С. 60 - 68.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8. Дошкольное учреждение и семья - единое пространство детского развития / Т. Н. </a:t>
            </a:r>
            <a:r>
              <a:rPr lang="ru-RU" sz="1800" dirty="0" err="1" smtClean="0"/>
              <a:t>Доронова</a:t>
            </a:r>
            <a:r>
              <a:rPr lang="ru-RU" sz="1800" dirty="0" smtClean="0"/>
              <a:t>, Е. В. Соловьева, А. Е. </a:t>
            </a:r>
            <a:r>
              <a:rPr lang="ru-RU" sz="1800" dirty="0" err="1" smtClean="0"/>
              <a:t>Жичкина</a:t>
            </a:r>
            <a:r>
              <a:rPr lang="ru-RU" sz="1800" dirty="0" smtClean="0"/>
              <a:t> и др. - М.: </a:t>
            </a:r>
            <a:r>
              <a:rPr lang="ru-RU" sz="1800" dirty="0" err="1" smtClean="0"/>
              <a:t>Линка-Пресс</a:t>
            </a:r>
            <a:r>
              <a:rPr lang="ru-RU" sz="1800" dirty="0" smtClean="0"/>
              <a:t>. - 2001. - С. 25 - 26.</a:t>
            </a:r>
          </a:p>
          <a:p>
            <a:r>
              <a:rPr lang="ru-RU" sz="1800" dirty="0" smtClean="0"/>
              <a:t>9. Козлова А. В., </a:t>
            </a:r>
            <a:r>
              <a:rPr lang="ru-RU" sz="1800" dirty="0" err="1" smtClean="0"/>
              <a:t>Дешеулина</a:t>
            </a:r>
            <a:r>
              <a:rPr lang="ru-RU" sz="1800" dirty="0" smtClean="0"/>
              <a:t> Р. П. Работа ДОУ с семьей. - М.: Сфера, 2004 - 112 стр.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10. Струмилин С. Г. Нетрадиционные формы работы с родителями ДОУ // Новый мир. 1960. N 7. - С. 208.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899592" y="764704"/>
            <a:ext cx="814705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u="sng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Описание проекта</a:t>
            </a:r>
            <a:br>
              <a:rPr lang="ru-RU" sz="4000" b="1" u="sng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idx="1"/>
          </p:nvPr>
        </p:nvSpPr>
        <p:spPr>
          <a:xfrm>
            <a:off x="251520" y="1124744"/>
            <a:ext cx="8700820" cy="54006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</a:rPr>
              <a:t>Тип проекта:</a:t>
            </a:r>
            <a:r>
              <a:rPr lang="ru-RU" sz="22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endParaRPr lang="en-US" sz="2200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EFEFEF"/>
                </a:solidFill>
                <a:latin typeface="Times New Roman" pitchFamily="18" charset="0"/>
              </a:rPr>
              <a:t>долгосрочный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EFEFEF"/>
                </a:solidFill>
                <a:latin typeface="Times New Roman" pitchFamily="18" charset="0"/>
              </a:rPr>
              <a:t>информационно - практико-ориентированный.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</a:rPr>
              <a:t>Участники проекта: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EFEFEF"/>
                </a:solidFill>
                <a:latin typeface="Times New Roman" pitchFamily="18" charset="0"/>
              </a:rPr>
              <a:t>воспитатель, родители детей, специалисты ДОУ.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</a:rPr>
              <a:t>Сроки выполнения проекта:</a:t>
            </a:r>
            <a:r>
              <a:rPr lang="ru-RU" sz="22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EFEFEF"/>
                </a:solidFill>
                <a:latin typeface="Times New Roman" pitchFamily="18" charset="0"/>
              </a:rPr>
              <a:t>сентябрь 2018 г. -</a:t>
            </a:r>
            <a:r>
              <a:rPr lang="ru-RU" sz="2200" dirty="0" smtClean="0">
                <a:solidFill>
                  <a:srgbClr val="EFEFEF"/>
                </a:solidFill>
                <a:latin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EFEFEF"/>
                </a:solidFill>
                <a:latin typeface="Times New Roman" pitchFamily="18" charset="0"/>
              </a:rPr>
              <a:t>апрель  2019 г.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b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b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2200" b="1" dirty="0" smtClean="0">
                <a:solidFill>
                  <a:srgbClr val="EFEFEF"/>
                </a:solidFill>
                <a:latin typeface="Times New Roman" pitchFamily="18" charset="0"/>
              </a:rPr>
              <a:t>поиск и внедрение наиболее эффективных форм сотрудничества с родителями воспитанников.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 </a:t>
            </a:r>
            <a:r>
              <a:rPr lang="ru-RU" sz="2400" dirty="0" smtClean="0"/>
              <a:t>развитие мотивации педагогов на достижение оптимального уровня конструктивных и благоприятных взаимоотношений педагога и родителей;</a:t>
            </a:r>
          </a:p>
          <a:p>
            <a:r>
              <a:rPr lang="ru-RU" sz="2400" dirty="0" smtClean="0"/>
              <a:t>внедрение полученного опыта в профессиональную деятельность ДОУ;</a:t>
            </a:r>
          </a:p>
          <a:p>
            <a:r>
              <a:rPr lang="ru-RU" sz="2400" dirty="0" smtClean="0"/>
              <a:t>рост удовлетворенности родителей работой педагога и ДОУ в целом.</a:t>
            </a:r>
          </a:p>
          <a:p>
            <a:pPr lvl="0"/>
            <a:endPara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AutoNum type="arabicPeriod"/>
            </a:pPr>
            <a:endParaRPr lang="ru-RU" sz="2400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</a:rPr>
              <a:t>ЗАДАЧИ ПРОЕКТА: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323528" y="1484784"/>
            <a:ext cx="8445624" cy="4896544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Clr>
                <a:srgbClr val="FFFF00"/>
              </a:buClr>
              <a:buNone/>
            </a:pPr>
            <a:r>
              <a:rPr lang="ru-RU" sz="3200" dirty="0" smtClean="0">
                <a:solidFill>
                  <a:srgbClr val="EFEFEF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582340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-Установить партнерские отношения с семьей каждого воспитанника, объединить усилия для развития и воспитания детей.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-Создать атмосферу общности интересов, эмоциональной поддержки и взаимопроникновения в проблемы друг друга.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-Активизировать и обогащать воспитательные умения родителей.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-Поддерживать их уверенность в собственных педагогических возможностях.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114298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</a:rPr>
              <a:t>Этапы реализации проекта: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2800" b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1.Подготовительный.</a:t>
            </a:r>
          </a:p>
          <a:p>
            <a:r>
              <a:rPr lang="ru-RU" sz="2800" dirty="0" smtClean="0"/>
              <a:t>1. Изучение научной и методической литературы по теме </a:t>
            </a:r>
            <a:r>
              <a:rPr lang="ru-RU" sz="2800" b="1" dirty="0" smtClean="0"/>
              <a:t>проекта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2. Анкетирование </a:t>
            </a:r>
            <a:r>
              <a:rPr lang="ru-RU" sz="2800" b="1" dirty="0" smtClean="0"/>
              <a:t>родителей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3. Календарно-тематические планы в рамках </a:t>
            </a:r>
            <a:r>
              <a:rPr lang="ru-RU" sz="2800" b="1" dirty="0" smtClean="0"/>
              <a:t>проекта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4. </a:t>
            </a:r>
            <a:r>
              <a:rPr lang="ru-RU" sz="2800" b="1" dirty="0" smtClean="0"/>
              <a:t>Разработка</a:t>
            </a:r>
            <a:r>
              <a:rPr lang="ru-RU" sz="2800" dirty="0" smtClean="0"/>
              <a:t> методических материалов для реализации </a:t>
            </a:r>
            <a:r>
              <a:rPr lang="ru-RU" sz="2800" b="1" dirty="0" smtClean="0"/>
              <a:t>проекта</a:t>
            </a:r>
            <a:r>
              <a:rPr lang="ru-RU" sz="2800" dirty="0" smtClean="0"/>
              <a:t>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2.Практический.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повышение педагогической компетентности родителей в воспитании здорового ребенка; обеспечение тесного сотрудничества и единых требований детского сада и семьи;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Заключительный.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031163" cy="9112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2-этап Практический</a:t>
            </a:r>
            <a:r>
              <a:rPr lang="ru-RU" sz="6000" u="sng" dirty="0" smtClean="0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  <a:t/>
            </a:r>
            <a:br>
              <a:rPr lang="ru-RU" sz="6000" u="sng" dirty="0" smtClean="0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9D3232"/>
                </a:solidFill>
              </a:rPr>
              <a:t>  </a:t>
            </a:r>
          </a:p>
        </p:txBody>
      </p:sp>
      <p:sp>
        <p:nvSpPr>
          <p:cNvPr id="23554" name="Rectangle 3"/>
          <p:cNvSpPr>
            <a:spLocks noGrp="1"/>
          </p:cNvSpPr>
          <p:nvPr>
            <p:ph idx="1"/>
          </p:nvPr>
        </p:nvSpPr>
        <p:spPr>
          <a:xfrm>
            <a:off x="395536" y="908720"/>
            <a:ext cx="8568952" cy="5877272"/>
          </a:xfrm>
        </p:spPr>
        <p:txBody>
          <a:bodyPr>
            <a:normAutofit/>
          </a:bodyPr>
          <a:lstStyle/>
          <a:p>
            <a:endParaRPr lang="ru-RU" sz="2400" dirty="0"/>
          </a:p>
          <a:p>
            <a:r>
              <a:rPr lang="ru-RU" sz="2800" dirty="0"/>
              <a:t> </a:t>
            </a:r>
            <a:r>
              <a:rPr lang="ru-RU" sz="2800" dirty="0" smtClean="0"/>
              <a:t>1. </a:t>
            </a:r>
            <a:r>
              <a:rPr lang="ru-RU" sz="2800" b="1" dirty="0" smtClean="0"/>
              <a:t>Разработка</a:t>
            </a:r>
            <a:r>
              <a:rPr lang="ru-RU" sz="2800" dirty="0" smtClean="0"/>
              <a:t> конспектов мероприятий и их проведение.</a:t>
            </a:r>
          </a:p>
          <a:p>
            <a:r>
              <a:rPr lang="ru-RU" sz="2800" dirty="0" smtClean="0"/>
              <a:t>2. Реализация планов взаимодействия участников </a:t>
            </a:r>
            <a:r>
              <a:rPr lang="ru-RU" sz="2800" b="1" dirty="0" smtClean="0"/>
              <a:t>проекта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Практическую часть начнем с определения принципов и форм взаимодействия с семьей.</a:t>
            </a:r>
          </a:p>
          <a:p>
            <a:pPr marL="0" indent="0">
              <a:buNone/>
            </a:pPr>
            <a:endParaRPr lang="ru-RU" sz="2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071546"/>
            <a:ext cx="700092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endParaRPr lang="ru-RU" b="1" dirty="0" smtClean="0">
              <a:solidFill>
                <a:srgbClr val="EFEFEF"/>
              </a:solidFill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ru-RU" b="1" dirty="0" smtClean="0">
              <a:solidFill>
                <a:srgbClr val="EFEFE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</a:rPr>
              <a:t>Принципы взаимодействия воспитателя с родителями: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2800" b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- умение создавать доброжелательную атмосферу, располагающую к диалогу;</a:t>
            </a:r>
          </a:p>
          <a:p>
            <a:r>
              <a:rPr lang="ru-RU" dirty="0" smtClean="0"/>
              <a:t>- внимание к проблемам </a:t>
            </a:r>
            <a:r>
              <a:rPr lang="ru-RU" b="1" dirty="0" smtClean="0"/>
              <a:t>родителей</a:t>
            </a:r>
            <a:r>
              <a:rPr lang="ru-RU" dirty="0" smtClean="0"/>
              <a:t>, их субъективным переживаниям;</a:t>
            </a:r>
          </a:p>
          <a:p>
            <a:r>
              <a:rPr lang="ru-RU" dirty="0" smtClean="0"/>
              <a:t>- способность к оказанию психологической помощи;</a:t>
            </a:r>
          </a:p>
          <a:p>
            <a:r>
              <a:rPr lang="ru-RU" dirty="0" smtClean="0"/>
              <a:t>- ориентация на стимулирование самообразования </a:t>
            </a:r>
            <a:r>
              <a:rPr lang="ru-RU" b="1" dirty="0" smtClean="0"/>
              <a:t>родителей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способность видеть малейшие достижения и вселять уверенность в успехе;</a:t>
            </a:r>
          </a:p>
          <a:p>
            <a:r>
              <a:rPr lang="ru-RU" dirty="0" smtClean="0"/>
              <a:t>- положительный настрой на беседу с </a:t>
            </a:r>
            <a:r>
              <a:rPr lang="ru-RU" b="1" dirty="0" smtClean="0"/>
              <a:t>родителями по любой проблеме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проявление педагогического такта и морально-этических норм при </a:t>
            </a:r>
            <a:r>
              <a:rPr lang="ru-RU" b="1" dirty="0" smtClean="0"/>
              <a:t>работе с родителями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искренне желать помочь в сложной педагогической ситуации;</a:t>
            </a:r>
          </a:p>
          <a:p>
            <a:r>
              <a:rPr lang="ru-RU" dirty="0" smtClean="0"/>
              <a:t>- недопустимость сравнения провинившегося ребенка с другими. При рассмотрении конфликтной ситуации разбор самой ситуации, а не личностных качеств ребенка и его </a:t>
            </a:r>
            <a:r>
              <a:rPr lang="ru-RU" b="1" dirty="0" smtClean="0"/>
              <a:t>родителей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</a:rPr>
              <a:t>Традиционные и нетрадиционные формы работы с родителями,     которые я  использую  в своей работе.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Традиционные формы: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142985"/>
            <a:ext cx="4041775" cy="642941"/>
          </a:xfrm>
        </p:spPr>
        <p:txBody>
          <a:bodyPr/>
          <a:lstStyle/>
          <a:p>
            <a:r>
              <a:rPr lang="ru-RU" dirty="0" smtClean="0"/>
              <a:t>Нетрадиционные формы: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родителями;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в родительских уголках;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Папки-передвижки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857364"/>
            <a:ext cx="4041775" cy="4502956"/>
          </a:xfrm>
        </p:spPr>
        <p:txBody>
          <a:bodyPr>
            <a:normAutofit fontScale="62500" lnSpcReduction="20000"/>
          </a:bodyPr>
          <a:lstStyle/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родительских собраний в форме «Круглого стола», игрового практикума, обмена опыта семейного воспитания с использованием тренинга; а также, с использованием презентаций;</a:t>
            </a:r>
          </a:p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Поощрение родителей за участие в мероприятиях, конкурсах благодарностями, грамотами;</a:t>
            </a:r>
          </a:p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детского сада с личной страничкой и создание группы в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Vib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праздники и развлечения;</a:t>
            </a:r>
          </a:p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Мастер-классы; </a:t>
            </a:r>
          </a:p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 для родителей, листовки;</a:t>
            </a:r>
          </a:p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прогулки и экскурсии;</a:t>
            </a:r>
          </a:p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занятия и мероприятия; </a:t>
            </a:r>
          </a:p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совместных выставок, фотовыставок, выставок семейных газет и плакатов; </a:t>
            </a:r>
          </a:p>
          <a:p>
            <a:pPr marL="419100" lvl="0" indent="-382588" fontAlgn="base">
              <a:spcAft>
                <a:spcPct val="0"/>
              </a:spcAft>
              <a:buClr>
                <a:srgbClr val="6EA0B0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добрых дел»  (помощь в организации развивающей среды группы);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i="1" dirty="0" smtClean="0"/>
              <a:t>   Поощрение родителей за участие в конкурсах.</a:t>
            </a:r>
            <a:endParaRPr lang="ru-RU" sz="4000" i="1" dirty="0"/>
          </a:p>
        </p:txBody>
      </p:sp>
      <p:pic>
        <p:nvPicPr>
          <p:cNvPr id="4098" name="Picture 2" descr="D:\САДИК\Работа с родителями\Благодарности и грамоты\благод.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2118519"/>
            <a:ext cx="3882249" cy="3882249"/>
          </a:xfrm>
          <a:prstGeom prst="rect">
            <a:avLst/>
          </a:prstGeom>
          <a:noFill/>
        </p:spPr>
      </p:pic>
      <p:pic>
        <p:nvPicPr>
          <p:cNvPr id="5" name="Picture 2" descr="D:\Отчеты\DSCN6482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14414" y="2285992"/>
            <a:ext cx="4038600" cy="346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1774</TotalTime>
  <Words>652</Words>
  <Application>Microsoft Office PowerPoint</Application>
  <PresentationFormat>Экран (4:3)</PresentationFormat>
  <Paragraphs>113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«Нетрадиционные формы взаимодействия с родителями в ДОУ»</vt:lpstr>
      <vt:lpstr>Актуальность проекта</vt:lpstr>
      <vt:lpstr>    Описание проекта </vt:lpstr>
      <vt:lpstr>ЗАДАЧИ ПРОЕКТА:</vt:lpstr>
      <vt:lpstr>  Этапы реализации проекта: </vt:lpstr>
      <vt:lpstr>2-этап Практический   </vt:lpstr>
      <vt:lpstr>Принципы взаимодействия воспитателя с родителями: </vt:lpstr>
      <vt:lpstr>Традиционные и нетрадиционные формы работы с родителями,     которые я  использую  в своей работе.</vt:lpstr>
      <vt:lpstr>   Поощрение родителей за участие в конкурсах.</vt:lpstr>
      <vt:lpstr> Сайт ДОУ с личной страницей, группа в Viber </vt:lpstr>
      <vt:lpstr>       Совместные праздники</vt:lpstr>
      <vt:lpstr>Слайд 12</vt:lpstr>
      <vt:lpstr>Фотовыставки, семейные       плакаты.</vt:lpstr>
      <vt:lpstr>           Выставки и фотовыставки</vt:lpstr>
      <vt:lpstr>Слайд 15</vt:lpstr>
      <vt:lpstr>Проведение открытого занятия по познавательному развитию на тему: «Путешествие в волшебный лес»</vt:lpstr>
      <vt:lpstr>Памятки для родителей.</vt:lpstr>
      <vt:lpstr>Заключительный  этап:</vt:lpstr>
      <vt:lpstr>Результаты проекта:</vt:lpstr>
      <vt:lpstr>Информационная база проекта: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формы взаимодействия с родителями в ДОУ</dc:title>
  <cp:lastModifiedBy>Admin</cp:lastModifiedBy>
  <cp:revision>1</cp:revision>
  <dcterms:created xsi:type="dcterms:W3CDTF">2011-04-03T10:37:03Z</dcterms:created>
  <dcterms:modified xsi:type="dcterms:W3CDTF">2019-05-22T01:26:00Z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TC030006017</vt:lpwstr>
  </property>
</Properties>
</file>