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autoAdjust="0"/>
    <p:restoredTop sz="94660"/>
  </p:normalViewPr>
  <p:slideViewPr>
    <p:cSldViewPr snapToGrid="0">
      <p:cViewPr varScale="1">
        <p:scale>
          <a:sx n="73" d="100"/>
          <a:sy n="73" d="100"/>
        </p:scale>
        <p:origin x="-570"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5/23/2019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5/23/2019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5/23/2019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5/23/2019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5/23/2019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pPr/>
              <a:t>5/23/2019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5/23/2019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pPr/>
              <a:t>5/23/2019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5/23/2019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5/23/2019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2A54C80-263E-416B-A8E0-580EDEADCBDC}" type="datetimeFigureOut">
              <a:rPr lang="en-US" dirty="0"/>
              <a:pPr/>
              <a:t>5/23/2019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5/23/2019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5/23/2019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80510" y="2799946"/>
            <a:ext cx="7766936" cy="1646302"/>
          </a:xfrm>
        </p:spPr>
        <p:txBody>
          <a:bodyPr/>
          <a:lstStyle/>
          <a:p>
            <a:pPr algn="ctr"/>
            <a:r>
              <a:rPr lang="ru-RU" b="1" dirty="0">
                <a:latin typeface="Times New Roman" panose="02020603050405020304" pitchFamily="18" charset="0"/>
                <a:cs typeface="Times New Roman" panose="02020603050405020304" pitchFamily="18" charset="0"/>
              </a:rPr>
              <a:t>10 эффективных упражнений для развития усидчивости </a:t>
            </a:r>
            <a:r>
              <a:rPr lang="ru-RU" b="1" dirty="0" smtClean="0">
                <a:latin typeface="Times New Roman" panose="02020603050405020304" pitchFamily="18" charset="0"/>
                <a:cs typeface="Times New Roman" panose="02020603050405020304" pitchFamily="18" charset="0"/>
              </a:rPr>
              <a:t>у дошкольников с ОВЗ</a:t>
            </a:r>
            <a:endParaRPr lang="ru-RU"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flipH="1" flipV="1">
            <a:off x="4040248" y="5708822"/>
            <a:ext cx="45719" cy="64961"/>
          </a:xfrm>
        </p:spPr>
        <p:txBody>
          <a:bodyPr>
            <a:noAutofit/>
          </a:bodyPr>
          <a:lstStyle/>
          <a:p>
            <a:pPr algn="just"/>
            <a:r>
              <a:rPr lang="ru-RU" sz="1400" dirty="0" smtClean="0">
                <a:solidFill>
                  <a:schemeClr val="tx1"/>
                </a:solidFill>
                <a:latin typeface="Times New Roman" panose="02020603050405020304" pitchFamily="18" charset="0"/>
                <a:cs typeface="Times New Roman" panose="02020603050405020304" pitchFamily="18" charset="0"/>
              </a:rPr>
              <a:t>                                               </a:t>
            </a:r>
            <a:endParaRPr lang="ru-RU" sz="1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4096178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 y="0"/>
            <a:ext cx="9391135" cy="2862322"/>
          </a:xfrm>
          <a:prstGeom prst="rect">
            <a:avLst/>
          </a:prstGeom>
        </p:spPr>
        <p:txBody>
          <a:bodyPr wrap="square">
            <a:spAutoFit/>
          </a:bodyPr>
          <a:lstStyle/>
          <a:p>
            <a:pPr algn="just"/>
            <a:r>
              <a:rPr lang="ru-RU" b="1" dirty="0" smtClean="0">
                <a:latin typeface="Times New Roman" panose="02020603050405020304" pitchFamily="18" charset="0"/>
                <a:cs typeface="Times New Roman" panose="02020603050405020304" pitchFamily="18" charset="0"/>
              </a:rPr>
              <a:t>9. Сортируем </a:t>
            </a:r>
            <a:r>
              <a:rPr lang="ru-RU" b="1" dirty="0">
                <a:latin typeface="Times New Roman" panose="02020603050405020304" pitchFamily="18" charset="0"/>
                <a:cs typeface="Times New Roman" panose="02020603050405020304" pitchFamily="18" charset="0"/>
              </a:rPr>
              <a:t>крупы, бусины, стеклянные камешки, другие мелкие предметы</a:t>
            </a:r>
            <a:r>
              <a:rPr lang="ru-RU" dirty="0">
                <a:latin typeface="Times New Roman" panose="02020603050405020304" pitchFamily="18" charset="0"/>
                <a:cs typeface="Times New Roman" panose="02020603050405020304" pitchFamily="18" charset="0"/>
              </a:rPr>
              <a:t>. Очень полезное упражнение для мелкой моторики, глазомера, усидчивости и внимательности. Только подходит оно деткам, не имеющим привычки пробовать на зуб все подряд. Иначе бдительной маме придется беспрерывно одергивать малыша, то и дело пытающегося горошину съесть. Ясно, что в подобной ситуации формировать усидчивость бесполезно. В качестве игрового материала удобны нут, фасоль, гречневая крупа, чечевица, россыпь мелких </a:t>
            </a:r>
            <a:r>
              <a:rPr lang="ru-RU" dirty="0" err="1">
                <a:latin typeface="Times New Roman" panose="02020603050405020304" pitchFamily="18" charset="0"/>
                <a:cs typeface="Times New Roman" panose="02020603050405020304" pitchFamily="18" charset="0"/>
              </a:rPr>
              <a:t>макарошек</a:t>
            </a:r>
            <a:r>
              <a:rPr lang="ru-RU" dirty="0">
                <a:latin typeface="Times New Roman" panose="02020603050405020304" pitchFamily="18" charset="0"/>
                <a:cs typeface="Times New Roman" panose="02020603050405020304" pitchFamily="18" charset="0"/>
              </a:rPr>
              <a:t>. Как емкости для сортировки можно взять небольшие баночки от детского фруктового пюре или даже пластиковую палитру для красок. Бусины и стеклянные камешки интересно сортировать по форме, размеру, цвету. Начинают обычно с одного параметра, постепенно усложняя задачу.</a:t>
            </a:r>
          </a:p>
        </p:txBody>
      </p:sp>
      <p:pic>
        <p:nvPicPr>
          <p:cNvPr id="3" name="Рисунок 2"/>
          <p:cNvPicPr>
            <a:picLocks noChangeAspect="1"/>
          </p:cNvPicPr>
          <p:nvPr/>
        </p:nvPicPr>
        <p:blipFill>
          <a:blip r:embed="rId2"/>
          <a:stretch>
            <a:fillRect/>
          </a:stretch>
        </p:blipFill>
        <p:spPr>
          <a:xfrm>
            <a:off x="2314316" y="2977591"/>
            <a:ext cx="4762500" cy="3571875"/>
          </a:xfrm>
          <a:prstGeom prst="rect">
            <a:avLst/>
          </a:prstGeom>
        </p:spPr>
      </p:pic>
    </p:spTree>
    <p:extLst>
      <p:ext uri="{BB962C8B-B14F-4D97-AF65-F5344CB8AC3E}">
        <p14:creationId xmlns="" xmlns:p14="http://schemas.microsoft.com/office/powerpoint/2010/main" val="937699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473514" cy="3139321"/>
          </a:xfrm>
          <a:prstGeom prst="rect">
            <a:avLst/>
          </a:prstGeom>
        </p:spPr>
        <p:txBody>
          <a:bodyPr wrap="square">
            <a:spAutoFit/>
          </a:bodyPr>
          <a:lstStyle/>
          <a:p>
            <a:pPr algn="just"/>
            <a:r>
              <a:rPr lang="ru-RU" b="1" dirty="0" smtClean="0">
                <a:latin typeface="Times New Roman" panose="02020603050405020304" pitchFamily="18" charset="0"/>
                <a:cs typeface="Times New Roman" panose="02020603050405020304" pitchFamily="18" charset="0"/>
              </a:rPr>
              <a:t>10. Играем </a:t>
            </a:r>
            <a:r>
              <a:rPr lang="ru-RU" b="1" dirty="0">
                <a:latin typeface="Times New Roman" panose="02020603050405020304" pitchFamily="18" charset="0"/>
                <a:cs typeface="Times New Roman" panose="02020603050405020304" pitchFamily="18" charset="0"/>
              </a:rPr>
              <a:t>со счетными палочками. </a:t>
            </a:r>
            <a:r>
              <a:rPr lang="ru-RU" dirty="0">
                <a:latin typeface="Times New Roman" panose="02020603050405020304" pitchFamily="18" charset="0"/>
                <a:cs typeface="Times New Roman" panose="02020603050405020304" pitchFamily="18" charset="0"/>
              </a:rPr>
              <a:t>Буквы, числа, геометрические фигуры, дорожки для гоночных машинок, контуры домиков – из одного-двух наборов палочек выкладываются целые композиции. При помощи пластилина можно создавать даже объемные предметы: будки для маленьких собачек, пирамиды. Увлекательные и сравнительно долгие занятия обещают специальные альбомы, выпущенные издательством «Мозаика-синтез»: «Палочки-выручалочки» из серии «Маленький художник» и «Волшебные палочки» из серии «Это может ваш малыш». Пособия недорогие, качественные, красочные. Обычно дети за один присест проходят всю книжку (10 заданий). Помимо усидчивости, игры со счетными палочками способствуют развитию воображения, пространственного мышления и тренировке пальчиков. Аналогичные занятия можно проводить, используя зубочистки. Конечно, возраст маленького ученика должен быть старше трех лет.</a:t>
            </a:r>
          </a:p>
        </p:txBody>
      </p:sp>
      <p:pic>
        <p:nvPicPr>
          <p:cNvPr id="3" name="Рисунок 2"/>
          <p:cNvPicPr>
            <a:picLocks noChangeAspect="1"/>
          </p:cNvPicPr>
          <p:nvPr/>
        </p:nvPicPr>
        <p:blipFill>
          <a:blip r:embed="rId2"/>
          <a:stretch>
            <a:fillRect/>
          </a:stretch>
        </p:blipFill>
        <p:spPr>
          <a:xfrm>
            <a:off x="2355507" y="3286125"/>
            <a:ext cx="4762500" cy="3571875"/>
          </a:xfrm>
          <a:prstGeom prst="rect">
            <a:avLst/>
          </a:prstGeom>
        </p:spPr>
      </p:pic>
    </p:spTree>
    <p:extLst>
      <p:ext uri="{BB962C8B-B14F-4D97-AF65-F5344CB8AC3E}">
        <p14:creationId xmlns="" xmlns:p14="http://schemas.microsoft.com/office/powerpoint/2010/main" val="3406989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34314" y="1136821"/>
            <a:ext cx="9069860" cy="3970318"/>
          </a:xfrm>
          <a:prstGeom prst="rect">
            <a:avLst/>
          </a:prstGeom>
        </p:spPr>
        <p:txBody>
          <a:bodyPr wrap="square">
            <a:spAutoFit/>
          </a:bodyPr>
          <a:lstStyle/>
          <a:p>
            <a:pPr algn="just"/>
            <a:r>
              <a:rPr lang="ru-RU" sz="3600" b="1" dirty="0">
                <a:solidFill>
                  <a:srgbClr val="FF0000"/>
                </a:solidFill>
                <a:latin typeface="Times New Roman" panose="02020603050405020304" pitchFamily="18" charset="0"/>
                <a:cs typeface="Times New Roman" panose="02020603050405020304" pitchFamily="18" charset="0"/>
              </a:rPr>
              <a:t>Способность ребенка концентрировать внимание обусловлена также его темпераментом и самочувствием. Мамы холериков не должны брать в пример детей флегматичных, а педагогам стоит быть очень острожными с ярлыками «непоседа» и «неусидчивый ребенок». </a:t>
            </a:r>
          </a:p>
        </p:txBody>
      </p:sp>
    </p:spTree>
    <p:extLst>
      <p:ext uri="{BB962C8B-B14F-4D97-AF65-F5344CB8AC3E}">
        <p14:creationId xmlns="" xmlns:p14="http://schemas.microsoft.com/office/powerpoint/2010/main" val="2797780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5373" y="131805"/>
            <a:ext cx="9201665" cy="2585323"/>
          </a:xfrm>
          <a:prstGeom prst="rect">
            <a:avLst/>
          </a:prstGeom>
        </p:spPr>
        <p:txBody>
          <a:bodyPr wrap="square">
            <a:spAutoFit/>
          </a:bodyPr>
          <a:lstStyle/>
          <a:p>
            <a:pPr algn="just"/>
            <a:r>
              <a:rPr lang="ru-RU" b="1" dirty="0" smtClean="0">
                <a:latin typeface="Times New Roman" panose="02020603050405020304" pitchFamily="18" charset="0"/>
                <a:cs typeface="Times New Roman" panose="02020603050405020304" pitchFamily="18" charset="0"/>
              </a:rPr>
              <a:t>1. Собираем </a:t>
            </a:r>
            <a:r>
              <a:rPr lang="ru-RU" b="1" dirty="0">
                <a:latin typeface="Times New Roman" panose="02020603050405020304" pitchFamily="18" charset="0"/>
                <a:cs typeface="Times New Roman" panose="02020603050405020304" pitchFamily="18" charset="0"/>
              </a:rPr>
              <a:t>пазлы, плоские или трехмерные. </a:t>
            </a:r>
            <a:r>
              <a:rPr lang="ru-RU" dirty="0">
                <a:latin typeface="Times New Roman" panose="02020603050405020304" pitchFamily="18" charset="0"/>
                <a:cs typeface="Times New Roman" panose="02020603050405020304" pitchFamily="18" charset="0"/>
              </a:rPr>
              <a:t>Первые пазлы делаются для деток старше года своими руками. Понадобится крупная картинка на белом фоне, наклеенная на картон и разрезанная на две, а после три и четыре части. Трехлетки уже справляются с 24-мя элементами и более – при условии, что изображенное на </a:t>
            </a:r>
            <a:r>
              <a:rPr lang="ru-RU" dirty="0" err="1">
                <a:latin typeface="Times New Roman" panose="02020603050405020304" pitchFamily="18" charset="0"/>
                <a:cs typeface="Times New Roman" panose="02020603050405020304" pitchFamily="18" charset="0"/>
              </a:rPr>
              <a:t>пазлах</a:t>
            </a:r>
            <a:r>
              <a:rPr lang="ru-RU" dirty="0">
                <a:latin typeface="Times New Roman" panose="02020603050405020304" pitchFamily="18" charset="0"/>
                <a:cs typeface="Times New Roman" panose="02020603050405020304" pitchFamily="18" charset="0"/>
              </a:rPr>
              <a:t> им нравится. Предлагать следующий уровень сложности стоит чуть раньше, чем имеющийся будет выполняться на автомате. Объемные пазлы – чудесный вариант для семейного досуга, но тут дошколятам без помощи родителей не обойтись. Если даже на упаковке красуется «5+», это вовсе не значит, что задача посильна пятилеткам. Это всего лишь показатель уровня безопасности игрушки.</a:t>
            </a:r>
          </a:p>
        </p:txBody>
      </p:sp>
      <p:pic>
        <p:nvPicPr>
          <p:cNvPr id="5" name="Рисунок 4"/>
          <p:cNvPicPr>
            <a:picLocks noChangeAspect="1"/>
          </p:cNvPicPr>
          <p:nvPr/>
        </p:nvPicPr>
        <p:blipFill>
          <a:blip r:embed="rId2"/>
          <a:stretch>
            <a:fillRect/>
          </a:stretch>
        </p:blipFill>
        <p:spPr>
          <a:xfrm>
            <a:off x="1828542" y="2512540"/>
            <a:ext cx="6055326" cy="3932795"/>
          </a:xfrm>
          <a:prstGeom prst="rect">
            <a:avLst/>
          </a:prstGeom>
        </p:spPr>
      </p:pic>
    </p:spTree>
    <p:extLst>
      <p:ext uri="{BB962C8B-B14F-4D97-AF65-F5344CB8AC3E}">
        <p14:creationId xmlns="" xmlns:p14="http://schemas.microsoft.com/office/powerpoint/2010/main" val="2142559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555892" cy="2862322"/>
          </a:xfrm>
          <a:prstGeom prst="rect">
            <a:avLst/>
          </a:prstGeom>
        </p:spPr>
        <p:txBody>
          <a:bodyPr wrap="square">
            <a:spAutoFit/>
          </a:bodyPr>
          <a:lstStyle/>
          <a:p>
            <a:pPr>
              <a:buFont typeface="+mj-lt"/>
              <a:buAutoNum type="arabicPeriod" startAt="2"/>
            </a:pPr>
            <a:r>
              <a:rPr lang="ru-RU" b="1" dirty="0" smtClean="0">
                <a:solidFill>
                  <a:srgbClr val="454A4C"/>
                </a:solidFill>
                <a:latin typeface="Times New Roman" panose="02020603050405020304" pitchFamily="18" charset="0"/>
                <a:cs typeface="Times New Roman" panose="02020603050405020304" pitchFamily="18" charset="0"/>
              </a:rPr>
              <a:t> Раскрашиваем </a:t>
            </a:r>
            <a:r>
              <a:rPr lang="ru-RU" b="1" dirty="0">
                <a:solidFill>
                  <a:srgbClr val="454A4C"/>
                </a:solidFill>
                <a:latin typeface="Times New Roman" panose="02020603050405020304" pitchFamily="18" charset="0"/>
                <a:cs typeface="Times New Roman" panose="02020603050405020304" pitchFamily="18" charset="0"/>
              </a:rPr>
              <a:t>карандашами, мелками или красками</a:t>
            </a:r>
            <a:r>
              <a:rPr lang="ru-RU" dirty="0">
                <a:solidFill>
                  <a:srgbClr val="454A4C"/>
                </a:solidFill>
                <a:latin typeface="Times New Roman" panose="02020603050405020304" pitchFamily="18" charset="0"/>
                <a:cs typeface="Times New Roman" panose="02020603050405020304" pitchFamily="18" charset="0"/>
              </a:rPr>
              <a:t>. Фломастеры не упоминаю потому, что они не предназначены для закрашивания больших областей (разве что маркеры-выделители с плоским стержнем). А законченная картина непременно должна иметь фон и даже рамочку. Если неба или зелени слишком много, ребенок может утомиться расцвечивать его карандашиком. Тогда можно вспомнить приятный старый способ: при помощи лезвия подтачиваем грифель цветного карандашика до получения пыли, которую потом растираем по бумаге кусочком ваты. Эффектно, красиво, сравнительно быстро. Даже если ребенок отказывается завершать свою или вашу совместную художественную работу, сделайте это за него. Как правило, малыши с удовольствием сидят рядом и наблюдают. А еще невольно запоминают, что и это дело было доведено до финала.</a:t>
            </a:r>
            <a:endParaRPr lang="ru-RU" b="0" i="0" dirty="0">
              <a:solidFill>
                <a:srgbClr val="454A4C"/>
              </a:solidFill>
              <a:effectLst/>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stretch>
            <a:fillRect/>
          </a:stretch>
        </p:blipFill>
        <p:spPr>
          <a:xfrm>
            <a:off x="2396696" y="3176330"/>
            <a:ext cx="4762500" cy="3190875"/>
          </a:xfrm>
          <a:prstGeom prst="rect">
            <a:avLst/>
          </a:prstGeom>
        </p:spPr>
      </p:pic>
    </p:spTree>
    <p:extLst>
      <p:ext uri="{BB962C8B-B14F-4D97-AF65-F5344CB8AC3E}">
        <p14:creationId xmlns="" xmlns:p14="http://schemas.microsoft.com/office/powerpoint/2010/main" val="31702186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 y="1"/>
            <a:ext cx="9391135" cy="2585323"/>
          </a:xfrm>
          <a:prstGeom prst="rect">
            <a:avLst/>
          </a:prstGeom>
        </p:spPr>
        <p:txBody>
          <a:bodyPr wrap="square">
            <a:spAutoFit/>
          </a:bodyPr>
          <a:lstStyle/>
          <a:p>
            <a:pPr algn="just"/>
            <a:r>
              <a:rPr lang="ru-RU" b="1" dirty="0" smtClean="0">
                <a:latin typeface="Times New Roman" panose="02020603050405020304" pitchFamily="18" charset="0"/>
                <a:cs typeface="Times New Roman" panose="02020603050405020304" pitchFamily="18" charset="0"/>
              </a:rPr>
              <a:t>3. Готовим </a:t>
            </a:r>
            <a:r>
              <a:rPr lang="ru-RU" b="1" dirty="0">
                <a:latin typeface="Times New Roman" panose="02020603050405020304" pitchFamily="18" charset="0"/>
                <a:cs typeface="Times New Roman" panose="02020603050405020304" pitchFamily="18" charset="0"/>
              </a:rPr>
              <a:t>еду вместе с малышом. </a:t>
            </a:r>
            <a:r>
              <a:rPr lang="ru-RU" dirty="0">
                <a:latin typeface="Times New Roman" panose="02020603050405020304" pitchFamily="18" charset="0"/>
                <a:cs typeface="Times New Roman" panose="02020603050405020304" pitchFamily="18" charset="0"/>
              </a:rPr>
              <a:t>До начала кулинарного процесса стоит поинтересоваться у ребенка, хотел бы он принять участие в приготовлении конкретного блюда. И желательно, чтобы дошколенок был постоянно занят и ему не приходилось скучать без дела, пока мама, к примеру, порежет овощи. Для домашней книги рецептов можно сделать несколько пошаговых фотографий, тогда ребенку проще следить и удерживать внимание. В финале непременно благодарят помощника и ненавязчиво проговаривают все пройденные этапы: овощи очистили, измельчили, высыпали в салатник, перемешали, приготовили заправку, полили салат, убрали грязную посуду – можно кушать. Польза от совместного кухонного творчества будет только в случае обоюдной заинтересованности.</a:t>
            </a:r>
          </a:p>
        </p:txBody>
      </p:sp>
      <p:pic>
        <p:nvPicPr>
          <p:cNvPr id="4" name="Рисунок 3"/>
          <p:cNvPicPr>
            <a:picLocks noChangeAspect="1"/>
          </p:cNvPicPr>
          <p:nvPr/>
        </p:nvPicPr>
        <p:blipFill>
          <a:blip r:embed="rId2"/>
          <a:stretch>
            <a:fillRect/>
          </a:stretch>
        </p:blipFill>
        <p:spPr>
          <a:xfrm>
            <a:off x="2314316" y="2783359"/>
            <a:ext cx="4762500" cy="3581400"/>
          </a:xfrm>
          <a:prstGeom prst="rect">
            <a:avLst/>
          </a:prstGeom>
        </p:spPr>
      </p:pic>
    </p:spTree>
    <p:extLst>
      <p:ext uri="{BB962C8B-B14F-4D97-AF65-F5344CB8AC3E}">
        <p14:creationId xmlns="" xmlns:p14="http://schemas.microsoft.com/office/powerpoint/2010/main" val="2862261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 y="0"/>
            <a:ext cx="9374659" cy="2862322"/>
          </a:xfrm>
          <a:prstGeom prst="rect">
            <a:avLst/>
          </a:prstGeom>
        </p:spPr>
        <p:txBody>
          <a:bodyPr wrap="square">
            <a:spAutoFit/>
          </a:bodyPr>
          <a:lstStyle/>
          <a:p>
            <a:pPr algn="just"/>
            <a:r>
              <a:rPr lang="ru-RU" b="1" dirty="0" smtClean="0">
                <a:latin typeface="Times New Roman" panose="02020603050405020304" pitchFamily="18" charset="0"/>
                <a:cs typeface="Times New Roman" panose="02020603050405020304" pitchFamily="18" charset="0"/>
              </a:rPr>
              <a:t>4. Читаем </a:t>
            </a:r>
            <a:r>
              <a:rPr lang="ru-RU" b="1" dirty="0">
                <a:latin typeface="Times New Roman" panose="02020603050405020304" pitchFamily="18" charset="0"/>
                <a:cs typeface="Times New Roman" panose="02020603050405020304" pitchFamily="18" charset="0"/>
              </a:rPr>
              <a:t>длинные, но очень интересные сказки. </a:t>
            </a:r>
            <a:r>
              <a:rPr lang="ru-RU" dirty="0">
                <a:latin typeface="Times New Roman" panose="02020603050405020304" pitchFamily="18" charset="0"/>
                <a:cs typeface="Times New Roman" panose="02020603050405020304" pitchFamily="18" charset="0"/>
              </a:rPr>
              <a:t>С четырех лет деткам предлагают длинные сказки, которые можно слушать несколько дней подряд. Когда произведение ну совсем скучно для ребенка, придется искать другое. А если маленький читатель одобрил, но все равно периодически отвлекается – самое время тренировать усидчивость. Только не окриками и ультиматумами вроде «Или ты сядешь спокойно, или я не буду больше читать». Лучше поработать над собственным голосом, интонацией, добавить, где уместно, смех или слезки – внимание детки будет приковано. В четыре года мальчики и девочки уже помнят содержание страницы, прочитанной вчера. Перед началом новой главы повторите вкратце вчерашнюю, чтобы освежить в памяти сюжет. Только не стоит читать несколько книжек параллельно: мы же учим доводить начатое до конца.</a:t>
            </a:r>
          </a:p>
        </p:txBody>
      </p:sp>
      <p:pic>
        <p:nvPicPr>
          <p:cNvPr id="3" name="Рисунок 2"/>
          <p:cNvPicPr>
            <a:picLocks noChangeAspect="1"/>
          </p:cNvPicPr>
          <p:nvPr/>
        </p:nvPicPr>
        <p:blipFill>
          <a:blip r:embed="rId2"/>
          <a:stretch>
            <a:fillRect/>
          </a:stretch>
        </p:blipFill>
        <p:spPr>
          <a:xfrm>
            <a:off x="2306078" y="3233093"/>
            <a:ext cx="4762500" cy="3143250"/>
          </a:xfrm>
          <a:prstGeom prst="rect">
            <a:avLst/>
          </a:prstGeom>
        </p:spPr>
      </p:pic>
    </p:spTree>
    <p:extLst>
      <p:ext uri="{BB962C8B-B14F-4D97-AF65-F5344CB8AC3E}">
        <p14:creationId xmlns="" xmlns:p14="http://schemas.microsoft.com/office/powerpoint/2010/main" val="20429046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 y="0"/>
            <a:ext cx="9382897" cy="1754326"/>
          </a:xfrm>
          <a:prstGeom prst="rect">
            <a:avLst/>
          </a:prstGeom>
        </p:spPr>
        <p:txBody>
          <a:bodyPr wrap="square">
            <a:spAutoFit/>
          </a:bodyPr>
          <a:lstStyle/>
          <a:p>
            <a:r>
              <a:rPr lang="ru-RU" b="1" dirty="0" smtClean="0">
                <a:latin typeface="Times New Roman" panose="02020603050405020304" pitchFamily="18" charset="0"/>
                <a:cs typeface="Times New Roman" panose="02020603050405020304" pitchFamily="18" charset="0"/>
              </a:rPr>
              <a:t>5. Не </a:t>
            </a:r>
            <a:r>
              <a:rPr lang="ru-RU" b="1" dirty="0">
                <a:latin typeface="Times New Roman" panose="02020603050405020304" pitchFamily="18" charset="0"/>
                <a:cs typeface="Times New Roman" panose="02020603050405020304" pitchFamily="18" charset="0"/>
              </a:rPr>
              <a:t>забываем о поделках из бумаги, пластилина, природных материалов. </a:t>
            </a:r>
            <a:r>
              <a:rPr lang="ru-RU" dirty="0">
                <a:latin typeface="Times New Roman" panose="02020603050405020304" pitchFamily="18" charset="0"/>
                <a:cs typeface="Times New Roman" panose="02020603050405020304" pitchFamily="18" charset="0"/>
              </a:rPr>
              <a:t>По собственному замыслу или образцу из журналов можно создавать интереснейшие поделки. Послужит результат семейного труда не только в качестве декорации, но и как игрушка. Например, городок из картона, который получится выстроить в детской комнате в буквальном смысле за один вечер. Если вместо цветного картона взять обычный белый, то здания сумеет раскрасить и сам юный архитектор.</a:t>
            </a:r>
          </a:p>
        </p:txBody>
      </p:sp>
      <p:pic>
        <p:nvPicPr>
          <p:cNvPr id="3" name="Рисунок 2"/>
          <p:cNvPicPr>
            <a:picLocks noChangeAspect="1"/>
          </p:cNvPicPr>
          <p:nvPr/>
        </p:nvPicPr>
        <p:blipFill>
          <a:blip r:embed="rId2"/>
          <a:stretch>
            <a:fillRect/>
          </a:stretch>
        </p:blipFill>
        <p:spPr>
          <a:xfrm>
            <a:off x="2111920" y="2677298"/>
            <a:ext cx="5159054" cy="3446248"/>
          </a:xfrm>
          <a:prstGeom prst="rect">
            <a:avLst/>
          </a:prstGeom>
        </p:spPr>
      </p:pic>
    </p:spTree>
    <p:extLst>
      <p:ext uri="{BB962C8B-B14F-4D97-AF65-F5344CB8AC3E}">
        <p14:creationId xmlns="" xmlns:p14="http://schemas.microsoft.com/office/powerpoint/2010/main" val="16524232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 y="1"/>
            <a:ext cx="9415849" cy="2585323"/>
          </a:xfrm>
          <a:prstGeom prst="rect">
            <a:avLst/>
          </a:prstGeom>
        </p:spPr>
        <p:txBody>
          <a:bodyPr wrap="square">
            <a:spAutoFit/>
          </a:bodyPr>
          <a:lstStyle/>
          <a:p>
            <a:pPr algn="just"/>
            <a:r>
              <a:rPr lang="ru-RU" b="1" dirty="0" smtClean="0">
                <a:latin typeface="Times New Roman" panose="02020603050405020304" pitchFamily="18" charset="0"/>
                <a:cs typeface="Times New Roman" panose="02020603050405020304" pitchFamily="18" charset="0"/>
              </a:rPr>
              <a:t>6. Ищем </a:t>
            </a:r>
            <a:r>
              <a:rPr lang="ru-RU" b="1" dirty="0">
                <a:latin typeface="Times New Roman" panose="02020603050405020304" pitchFamily="18" charset="0"/>
                <a:cs typeface="Times New Roman" panose="02020603050405020304" pitchFamily="18" charset="0"/>
              </a:rPr>
              <a:t>отличия между двумя картинками. </a:t>
            </a:r>
            <a:r>
              <a:rPr lang="ru-RU" dirty="0">
                <a:latin typeface="Times New Roman" panose="02020603050405020304" pitchFamily="18" charset="0"/>
                <a:cs typeface="Times New Roman" panose="02020603050405020304" pitchFamily="18" charset="0"/>
              </a:rPr>
              <a:t>Интереснейшее и полезнейшее занятие, которое можно выполнять с листа или на компьютере. Но недостаточно просто сказать: «Здесь пять отличий, давай отыщем их все». Чтобы цель была наглядна, а ребенок не отчаялся раньше времени, лучше написать цифры от одного до пяти и зачеркивать их или же загибать пальчики. При этом важно проговаривать найденные отличия, развернуто комментировать: «На правой картинке у лисенка хвостик поднят, а на левой опущен». Со временем ребенок тоже научится давать подробные объяснения. Если по каким-то причинам такие задания ребенок воспринимает холодно, попробуйте найти изображения по теме, ему интересной. Не так важно, машинки это будут, принцессы или здания.</a:t>
            </a:r>
          </a:p>
        </p:txBody>
      </p:sp>
      <p:pic>
        <p:nvPicPr>
          <p:cNvPr id="3" name="Рисунок 2"/>
          <p:cNvPicPr>
            <a:picLocks noChangeAspect="1"/>
          </p:cNvPicPr>
          <p:nvPr/>
        </p:nvPicPr>
        <p:blipFill>
          <a:blip r:embed="rId2"/>
          <a:stretch>
            <a:fillRect/>
          </a:stretch>
        </p:blipFill>
        <p:spPr>
          <a:xfrm>
            <a:off x="2326673" y="3226014"/>
            <a:ext cx="4762500" cy="2943225"/>
          </a:xfrm>
          <a:prstGeom prst="rect">
            <a:avLst/>
          </a:prstGeom>
        </p:spPr>
      </p:pic>
    </p:spTree>
    <p:extLst>
      <p:ext uri="{BB962C8B-B14F-4D97-AF65-F5344CB8AC3E}">
        <p14:creationId xmlns="" xmlns:p14="http://schemas.microsoft.com/office/powerpoint/2010/main" val="18993918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 y="0"/>
            <a:ext cx="9374659" cy="1754326"/>
          </a:xfrm>
          <a:prstGeom prst="rect">
            <a:avLst/>
          </a:prstGeom>
        </p:spPr>
        <p:txBody>
          <a:bodyPr wrap="square">
            <a:spAutoFit/>
          </a:bodyPr>
          <a:lstStyle/>
          <a:p>
            <a:pPr algn="just"/>
            <a:r>
              <a:rPr lang="ru-RU" b="1" dirty="0" smtClean="0">
                <a:latin typeface="Times New Roman" panose="02020603050405020304" pitchFamily="18" charset="0"/>
                <a:cs typeface="Times New Roman" panose="02020603050405020304" pitchFamily="18" charset="0"/>
              </a:rPr>
              <a:t>7. Собираем </a:t>
            </a:r>
            <a:r>
              <a:rPr lang="ru-RU" b="1" dirty="0">
                <a:latin typeface="Times New Roman" panose="02020603050405020304" pitchFamily="18" charset="0"/>
                <a:cs typeface="Times New Roman" panose="02020603050405020304" pitchFamily="18" charset="0"/>
              </a:rPr>
              <a:t>украшения своими руками. </a:t>
            </a:r>
            <a:r>
              <a:rPr lang="ru-RU" dirty="0">
                <a:latin typeface="Times New Roman" panose="02020603050405020304" pitchFamily="18" charset="0"/>
                <a:cs typeface="Times New Roman" panose="02020603050405020304" pitchFamily="18" charset="0"/>
              </a:rPr>
              <a:t>Работа с нитками, леской, бисером, застежками и прочими элементами бижутерии всегда кропотлива и обязывает к усидчивости, аккуратности. При помощи станка для бисероплетения ускорится создание браслетов и иных плоских украшений, что очень порадует девочку. Для пробных изделий подойдут крупные бусинки, потом постепенно мама будет приобретать более мелкие, усложняя процесс и развивая в любимой дочке дефицитную усидчивость.</a:t>
            </a:r>
          </a:p>
        </p:txBody>
      </p:sp>
      <p:pic>
        <p:nvPicPr>
          <p:cNvPr id="3" name="Рисунок 2"/>
          <p:cNvPicPr>
            <a:picLocks noChangeAspect="1"/>
          </p:cNvPicPr>
          <p:nvPr/>
        </p:nvPicPr>
        <p:blipFill>
          <a:blip r:embed="rId2"/>
          <a:stretch>
            <a:fillRect/>
          </a:stretch>
        </p:blipFill>
        <p:spPr>
          <a:xfrm>
            <a:off x="1952108" y="2327188"/>
            <a:ext cx="5470440" cy="3643313"/>
          </a:xfrm>
          <a:prstGeom prst="rect">
            <a:avLst/>
          </a:prstGeom>
        </p:spPr>
      </p:pic>
    </p:spTree>
    <p:extLst>
      <p:ext uri="{BB962C8B-B14F-4D97-AF65-F5344CB8AC3E}">
        <p14:creationId xmlns="" xmlns:p14="http://schemas.microsoft.com/office/powerpoint/2010/main" val="1109329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 y="0"/>
            <a:ext cx="9391135" cy="2308324"/>
          </a:xfrm>
          <a:prstGeom prst="rect">
            <a:avLst/>
          </a:prstGeom>
        </p:spPr>
        <p:txBody>
          <a:bodyPr wrap="square">
            <a:spAutoFit/>
          </a:bodyPr>
          <a:lstStyle/>
          <a:p>
            <a:pPr algn="just"/>
            <a:r>
              <a:rPr lang="ru-RU" b="1" dirty="0" smtClean="0">
                <a:latin typeface="Times New Roman" panose="02020603050405020304" pitchFamily="18" charset="0"/>
                <a:cs typeface="Times New Roman" panose="02020603050405020304" pitchFamily="18" charset="0"/>
              </a:rPr>
              <a:t>8. Конструируем </a:t>
            </a:r>
            <a:r>
              <a:rPr lang="ru-RU" b="1" dirty="0">
                <a:latin typeface="Times New Roman" panose="02020603050405020304" pitchFamily="18" charset="0"/>
                <a:cs typeface="Times New Roman" panose="02020603050405020304" pitchFamily="18" charset="0"/>
              </a:rPr>
              <a:t>вместе с ребенком по образцу или произвольно</a:t>
            </a:r>
            <a:r>
              <a:rPr lang="ru-RU" dirty="0">
                <a:latin typeface="Times New Roman" panose="02020603050405020304" pitchFamily="18" charset="0"/>
                <a:cs typeface="Times New Roman" panose="02020603050405020304" pitchFamily="18" charset="0"/>
              </a:rPr>
              <a:t>. Конструкторов сейчас тьма-тьмущая. Пластмассовые, деревянные, магнитные, мягкие – угодить при желании удастся любому ребенку. Готовые наборы от «</a:t>
            </a:r>
            <a:r>
              <a:rPr lang="ru-RU" dirty="0" err="1">
                <a:latin typeface="Times New Roman" panose="02020603050405020304" pitchFamily="18" charset="0"/>
                <a:cs typeface="Times New Roman" panose="02020603050405020304" pitchFamily="18" charset="0"/>
              </a:rPr>
              <a:t>Лего</a:t>
            </a:r>
            <a:r>
              <a:rPr lang="ru-RU" dirty="0">
                <a:latin typeface="Times New Roman" panose="02020603050405020304" pitchFamily="18" charset="0"/>
                <a:cs typeface="Times New Roman" panose="02020603050405020304" pitchFamily="18" charset="0"/>
              </a:rPr>
              <a:t>» и других брендов, с одной стороны, делают игру более увлекательной: получаются правдоподобные и эффектные композиции. Но с другой стороны, они ограничивают работу детского воображения. Чаще всего малыши обходятся собранными предметами и не выстраивают новые, несмотря на совместимость конструктивных элементов. Выбор за родителями, а мы напомним, что конструирование – великолепное занятие для тренировки усидчивости.</a:t>
            </a:r>
          </a:p>
        </p:txBody>
      </p:sp>
      <p:pic>
        <p:nvPicPr>
          <p:cNvPr id="3" name="Рисунок 2"/>
          <p:cNvPicPr>
            <a:picLocks noChangeAspect="1"/>
          </p:cNvPicPr>
          <p:nvPr/>
        </p:nvPicPr>
        <p:blipFill>
          <a:blip r:embed="rId2"/>
          <a:stretch>
            <a:fillRect/>
          </a:stretch>
        </p:blipFill>
        <p:spPr>
          <a:xfrm>
            <a:off x="2479074" y="2600067"/>
            <a:ext cx="4762500" cy="3733800"/>
          </a:xfrm>
          <a:prstGeom prst="rect">
            <a:avLst/>
          </a:prstGeom>
        </p:spPr>
      </p:pic>
    </p:spTree>
    <p:extLst>
      <p:ext uri="{BB962C8B-B14F-4D97-AF65-F5344CB8AC3E}">
        <p14:creationId xmlns="" xmlns:p14="http://schemas.microsoft.com/office/powerpoint/2010/main" val="1497734940"/>
      </p:ext>
    </p:extLst>
  </p:cSld>
  <p:clrMapOvr>
    <a:masterClrMapping/>
  </p:clrMapOvr>
</p:sld>
</file>

<file path=ppt/theme/theme1.xml><?xml version="1.0" encoding="utf-8"?>
<a:theme xmlns:a="http://schemas.openxmlformats.org/drawingml/2006/main" name="Грань">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24</TotalTime>
  <Words>1193</Words>
  <Application>Microsoft Office PowerPoint</Application>
  <PresentationFormat>Произвольный</PresentationFormat>
  <Paragraphs>13</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Грань</vt:lpstr>
      <vt:lpstr>10 эффективных упражнений для развития усидчивости у дошкольников с ОВЗ</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Dom</cp:lastModifiedBy>
  <cp:revision>4</cp:revision>
  <dcterms:created xsi:type="dcterms:W3CDTF">2017-12-18T19:37:30Z</dcterms:created>
  <dcterms:modified xsi:type="dcterms:W3CDTF">2019-05-23T12:13:37Z</dcterms:modified>
</cp:coreProperties>
</file>