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69" r:id="rId4"/>
    <p:sldId id="270" r:id="rId5"/>
    <p:sldId id="261" r:id="rId6"/>
    <p:sldId id="265" r:id="rId7"/>
    <p:sldId id="266" r:id="rId8"/>
    <p:sldId id="267" r:id="rId9"/>
    <p:sldId id="271" r:id="rId10"/>
    <p:sldId id="272" r:id="rId11"/>
    <p:sldId id="273" r:id="rId12"/>
    <p:sldId id="274" r:id="rId13"/>
    <p:sldId id="275" r:id="rId14"/>
    <p:sldId id="277" r:id="rId15"/>
    <p:sldId id="278" r:id="rId16"/>
    <p:sldId id="279" r:id="rId17"/>
    <p:sldId id="280" r:id="rId18"/>
    <p:sldId id="262" r:id="rId19"/>
    <p:sldId id="263" r:id="rId20"/>
    <p:sldId id="281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1-А класс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В.</c:v>
                </c:pt>
                <c:pt idx="1">
                  <c:v>С.</c:v>
                </c:pt>
                <c:pt idx="2">
                  <c:v>Н.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</c:v>
                </c:pt>
                <c:pt idx="1">
                  <c:v>6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1-Бкласс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В.</c:v>
                </c:pt>
                <c:pt idx="1">
                  <c:v>С.</c:v>
                </c:pt>
                <c:pt idx="2">
                  <c:v>Н.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20</c:v>
                </c:pt>
                <c:pt idx="1">
                  <c:v>5</c:v>
                </c:pt>
                <c:pt idx="2">
                  <c:v>0</c:v>
                </c:pt>
              </c:numCache>
            </c:numRef>
          </c:val>
        </c:ser>
        <c:shape val="box"/>
        <c:axId val="65448960"/>
        <c:axId val="66740992"/>
        <c:axId val="0"/>
      </c:bar3DChart>
      <c:catAx>
        <c:axId val="65448960"/>
        <c:scaling>
          <c:orientation val="minMax"/>
        </c:scaling>
        <c:axPos val="b"/>
        <c:tickLblPos val="nextTo"/>
        <c:crossAx val="66740992"/>
        <c:crosses val="autoZero"/>
        <c:auto val="1"/>
        <c:lblAlgn val="ctr"/>
        <c:lblOffset val="100"/>
      </c:catAx>
      <c:valAx>
        <c:axId val="66740992"/>
        <c:scaling>
          <c:orientation val="minMax"/>
        </c:scaling>
        <c:axPos val="l"/>
        <c:majorGridlines/>
        <c:numFmt formatCode="General" sourceLinked="1"/>
        <c:tickLblPos val="nextTo"/>
        <c:crossAx val="65448960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dPt>
            <c:idx val="0"/>
            <c:spPr>
              <a:ln>
                <a:solidFill>
                  <a:srgbClr val="92D050"/>
                </a:solidFill>
              </a:ln>
            </c:spPr>
          </c:dPt>
          <c:cat>
            <c:strRef>
              <c:f>Лист1!$A$2:$A$5</c:f>
              <c:strCache>
                <c:ptCount val="4"/>
                <c:pt idx="0">
                  <c:v>Тревожность</c:v>
                </c:pt>
                <c:pt idx="1">
                  <c:v>Фрустрация</c:v>
                </c:pt>
                <c:pt idx="2">
                  <c:v>Агресивность</c:v>
                </c:pt>
                <c:pt idx="3">
                  <c:v>Регидность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Тревожность</c:v>
                </c:pt>
                <c:pt idx="1">
                  <c:v>Фрустрация</c:v>
                </c:pt>
                <c:pt idx="2">
                  <c:v>Агресивность</c:v>
                </c:pt>
                <c:pt idx="3">
                  <c:v>Регидность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8</c:v>
                </c:pt>
                <c:pt idx="1">
                  <c:v>6</c:v>
                </c:pt>
                <c:pt idx="2">
                  <c:v>7</c:v>
                </c:pt>
                <c:pt idx="3">
                  <c:v>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Тревожность</c:v>
                </c:pt>
                <c:pt idx="1">
                  <c:v>Фрустрация</c:v>
                </c:pt>
                <c:pt idx="2">
                  <c:v>Агресивность</c:v>
                </c:pt>
                <c:pt idx="3">
                  <c:v>Регидность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7</c:v>
                </c:pt>
                <c:pt idx="1">
                  <c:v>9</c:v>
                </c:pt>
                <c:pt idx="2">
                  <c:v>9</c:v>
                </c:pt>
                <c:pt idx="3">
                  <c:v>6</c:v>
                </c:pt>
              </c:numCache>
            </c:numRef>
          </c:val>
        </c:ser>
        <c:axId val="89252992"/>
        <c:axId val="89254528"/>
      </c:barChart>
      <c:catAx>
        <c:axId val="89252992"/>
        <c:scaling>
          <c:orientation val="minMax"/>
        </c:scaling>
        <c:axPos val="b"/>
        <c:tickLblPos val="nextTo"/>
        <c:crossAx val="89254528"/>
        <c:crosses val="autoZero"/>
        <c:auto val="1"/>
        <c:lblAlgn val="ctr"/>
        <c:lblOffset val="100"/>
      </c:catAx>
      <c:valAx>
        <c:axId val="89254528"/>
        <c:scaling>
          <c:orientation val="minMax"/>
        </c:scaling>
        <c:axPos val="l"/>
        <c:majorGridlines/>
        <c:numFmt formatCode="General" sourceLinked="1"/>
        <c:tickLblPos val="nextTo"/>
        <c:crossAx val="892529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1.2422360248447213E-2"/>
          <c:y val="2.3867641031362283E-2"/>
          <c:w val="0.70019249767692082"/>
          <c:h val="0.9522647179372754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</c:v>
                </c:pt>
                <c:pt idx="1">
                  <c:v>5</c:v>
                </c:pt>
                <c:pt idx="2">
                  <c:v>1.4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3896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3993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740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6919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3525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201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33160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591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31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7437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0508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0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A96D-1094-446A-9CB3-4A2AB4BEDF17}" type="datetimeFigureOut">
              <a:rPr lang="ru-RU" smtClean="0"/>
              <a:pPr/>
              <a:t>15.11.2018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202AD-B3DB-4C2B-91CA-AC62AE8236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9582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0497" y="1641853"/>
            <a:ext cx="7269554" cy="230832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Зона адаптивности </a:t>
            </a:r>
            <a:b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1,5,10 класс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Подготовила педагог-психолог:</a:t>
            </a:r>
          </a:p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Харченко В.А.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3501008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443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</p:nvPr>
        </p:nvGraphicFramePr>
        <p:xfrm>
          <a:off x="827584" y="836712"/>
          <a:ext cx="7646639" cy="5112568"/>
        </p:xfrm>
        <a:graphic>
          <a:graphicData uri="http://schemas.openxmlformats.org/drawingml/2006/table">
            <a:tbl>
              <a:tblPr/>
              <a:tblGrid>
                <a:gridCol w="1060339"/>
                <a:gridCol w="1150473"/>
                <a:gridCol w="1143377"/>
                <a:gridCol w="1581280"/>
                <a:gridCol w="1302355"/>
                <a:gridCol w="1408815"/>
              </a:tblGrid>
              <a:tr h="7873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5класс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Высокий уровень школьной мотивации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Хорошая школьная мотивация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Положительное отношение к школе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Низкая школьная мотивация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Негативное отношение к школе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47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5 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 человека (8%)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9 человек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(50%)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4 человек (16%)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3 человек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(12%)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Рыжиков Дима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Салтыкова Настя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Слесарев Влад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dirty="0">
                          <a:latin typeface="Times New Roman"/>
                          <a:ea typeface="Calibri"/>
                          <a:cs typeface="Times New Roman"/>
                        </a:rPr>
                        <a:t>5 Б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 человек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(5%)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 человека (11%)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10 человек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(58%)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 человека (11%)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2человека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latin typeface="Times New Roman"/>
                          <a:ea typeface="Calibri"/>
                          <a:cs typeface="Times New Roman"/>
                        </a:rPr>
                        <a:t>(11%)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Романенкова Полина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Мухин Иван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632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1человек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(2%)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4человек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(11%)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19человек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(54%)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6 человека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>
                          <a:latin typeface="Times New Roman"/>
                          <a:ea typeface="Calibri"/>
                          <a:cs typeface="Times New Roman"/>
                        </a:rPr>
                        <a:t>(17%)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5человек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100" b="1" dirty="0">
                          <a:latin typeface="Times New Roman"/>
                          <a:ea typeface="Calibri"/>
                          <a:cs typeface="Times New Roman"/>
                        </a:rPr>
                        <a:t>(14%)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17" marR="55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МЕТОДИКА ДЛЯ ИЗУЧЕНИЯ СОЦИАЛИЗИРОВАННОСТИ  ЛИЧНОСТИ УЧАЩЕГОСЯ (разработана профессором М.И. Рожковым)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Цель: выявить уровень социальной </a:t>
            </a:r>
            <a:r>
              <a:rPr lang="ru-RU" dirty="0" err="1" smtClean="0"/>
              <a:t>адаптированности</a:t>
            </a:r>
            <a:r>
              <a:rPr lang="ru-RU" dirty="0" smtClean="0"/>
              <a:t>, активности, автономности и нравственной воспитанности учащихся.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Количество обследованных: </a:t>
            </a:r>
            <a:r>
              <a:rPr lang="ru-RU" dirty="0" smtClean="0"/>
              <a:t> 5 «А» класс: 18 человек</a:t>
            </a:r>
          </a:p>
          <a:p>
            <a:r>
              <a:rPr lang="ru-RU" dirty="0" smtClean="0"/>
              <a:t>                                                      5 «Б» класс:17 человек</a:t>
            </a:r>
          </a:p>
          <a:p>
            <a:r>
              <a:rPr lang="ru-RU" dirty="0" smtClean="0"/>
              <a:t>Высокую степень </a:t>
            </a:r>
            <a:r>
              <a:rPr lang="ru-RU" dirty="0" err="1" smtClean="0"/>
              <a:t>социализированности</a:t>
            </a:r>
            <a:r>
              <a:rPr lang="ru-RU" dirty="0" smtClean="0"/>
              <a:t> ребенка имеют:</a:t>
            </a:r>
          </a:p>
          <a:p>
            <a:r>
              <a:rPr lang="ru-RU" dirty="0" smtClean="0"/>
              <a:t>5 «А» класс:  -</a:t>
            </a:r>
          </a:p>
          <a:p>
            <a:r>
              <a:rPr lang="ru-RU" dirty="0" smtClean="0"/>
              <a:t>                                                      5 «Б» класс:5 ч.-30%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Среднюю степень развития социальных качеств имеют:</a:t>
            </a:r>
          </a:p>
          <a:p>
            <a:r>
              <a:rPr lang="ru-RU" dirty="0" smtClean="0"/>
              <a:t>5 «А» класс:  11ч.-44%</a:t>
            </a:r>
          </a:p>
          <a:p>
            <a:r>
              <a:rPr lang="ru-RU" dirty="0" smtClean="0"/>
              <a:t>                                                      5 «Б» класс:6 ч.-35%</a:t>
            </a:r>
          </a:p>
          <a:p>
            <a:r>
              <a:rPr lang="ru-RU" dirty="0" smtClean="0"/>
              <a:t>Низкий уровень социальной </a:t>
            </a:r>
            <a:r>
              <a:rPr lang="ru-RU" dirty="0" err="1" smtClean="0"/>
              <a:t>адаптированности</a:t>
            </a:r>
            <a:r>
              <a:rPr lang="ru-RU" dirty="0" smtClean="0"/>
              <a:t> имеют:</a:t>
            </a:r>
          </a:p>
          <a:p>
            <a:r>
              <a:rPr lang="ru-RU" dirty="0" smtClean="0"/>
              <a:t>5 «А» класс:  8ч.-32%</a:t>
            </a:r>
          </a:p>
          <a:p>
            <a:r>
              <a:rPr lang="ru-RU" dirty="0" smtClean="0"/>
              <a:t>                                                      5 «Б» класс:6 ч.-35%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Экспресс методика «Выявление тревожности у пятиклассников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 в период адаптации»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Цель: </a:t>
            </a:r>
            <a:r>
              <a:rPr lang="ru-RU" dirty="0" smtClean="0"/>
              <a:t>Выявить уровень тревожности у детей</a:t>
            </a:r>
          </a:p>
          <a:p>
            <a:r>
              <a:rPr lang="ru-RU" b="1" dirty="0" smtClean="0"/>
              <a:t>Количество обследованных:</a:t>
            </a:r>
          </a:p>
          <a:p>
            <a:r>
              <a:rPr lang="ru-RU" b="1" dirty="0" smtClean="0"/>
              <a:t> </a:t>
            </a:r>
            <a:r>
              <a:rPr lang="ru-RU" dirty="0" smtClean="0"/>
              <a:t> 5 «А» класс: 20 человек</a:t>
            </a:r>
          </a:p>
          <a:p>
            <a:r>
              <a:rPr lang="ru-RU" dirty="0" smtClean="0"/>
              <a:t>                                                      5 «Б» класс:21 человек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</p:nvPr>
        </p:nvGraphicFramePr>
        <p:xfrm>
          <a:off x="899592" y="692695"/>
          <a:ext cx="6912768" cy="4320480"/>
        </p:xfrm>
        <a:graphic>
          <a:graphicData uri="http://schemas.openxmlformats.org/drawingml/2006/table">
            <a:tbl>
              <a:tblPr/>
              <a:tblGrid>
                <a:gridCol w="870623"/>
                <a:gridCol w="1516041"/>
                <a:gridCol w="1599076"/>
                <a:gridCol w="1453134"/>
                <a:gridCol w="1473894"/>
              </a:tblGrid>
              <a:tr h="1080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b="1" i="1" dirty="0">
                          <a:latin typeface="Times New Roman"/>
                          <a:ea typeface="Calibri"/>
                          <a:cs typeface="Times New Roman"/>
                        </a:rPr>
                        <a:t>высокий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b="1" i="1">
                          <a:latin typeface="Times New Roman"/>
                          <a:ea typeface="Calibri"/>
                          <a:cs typeface="Times New Roman"/>
                        </a:rPr>
                        <a:t>повышенный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b="1" i="1">
                          <a:latin typeface="Times New Roman"/>
                          <a:ea typeface="Calibri"/>
                          <a:cs typeface="Times New Roman"/>
                        </a:rPr>
                        <a:t>средний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b="1" i="1">
                          <a:latin typeface="Times New Roman"/>
                          <a:ea typeface="Calibri"/>
                          <a:cs typeface="Times New Roman"/>
                        </a:rPr>
                        <a:t>низкий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5 А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4человек  20%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2человек   10%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8человека 40%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6человека 30%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5 Б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   1 человек  4%      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1 человек 4%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8 человек 38%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>
                          <a:latin typeface="Times New Roman"/>
                          <a:ea typeface="Calibri"/>
                          <a:cs typeface="Times New Roman"/>
                        </a:rPr>
                        <a:t>11 человек 54%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5ч.12%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b="1">
                          <a:latin typeface="Times New Roman"/>
                          <a:ea typeface="Calibri"/>
                          <a:cs typeface="Times New Roman"/>
                        </a:rPr>
                        <a:t>3ч.7%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16ч. 39%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Times New Roman"/>
                        </a:rPr>
                        <a:t>17ч. 41%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920" marR="5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15613" y="1378458"/>
          <a:ext cx="6408714" cy="5140284"/>
        </p:xfrm>
        <a:graphic>
          <a:graphicData uri="http://schemas.openxmlformats.org/drawingml/2006/table">
            <a:tbl>
              <a:tblPr/>
              <a:tblGrid>
                <a:gridCol w="1368155"/>
                <a:gridCol w="2248951"/>
                <a:gridCol w="1392411"/>
                <a:gridCol w="1399197"/>
              </a:tblGrid>
              <a:tr h="22577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№</a:t>
                      </a:r>
                    </a:p>
                  </a:txBody>
                  <a:tcPr marL="63106" marR="631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5 класс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5-А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5-Б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Предмет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Изучаю с интересом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5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Русский язык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5-20%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7-32%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Литература 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3048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34315" algn="l"/>
                        </a:tabLs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6-24%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12-54%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Математика 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15-60%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17-77%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История 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12-48%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13-59%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Обществознание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12-48%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13-59%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Биология 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10-40%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10-45%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География 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9-36%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9-41%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Немецкий язык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5-20%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13-60%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9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Физкультура 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15-60%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18-81%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ОБЖ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8-32%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9-40%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ИЗО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9-36%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16-72%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7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Технология 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13-52%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00B050"/>
                          </a:solidFill>
                          <a:latin typeface="Calibri"/>
                          <a:ea typeface="Calibri"/>
                          <a:cs typeface="Times New Roman"/>
                        </a:rPr>
                        <a:t>16-72%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1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14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Английский язык</a:t>
                      </a: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4-16%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3-13%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106" marR="631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-463897"/>
            <a:ext cx="646221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                      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Опросник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«Отношение к учебным предметам»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187624" y="320842"/>
            <a:ext cx="66967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800" b="1" dirty="0" smtClean="0"/>
              <a:t>ВЫВОД:</a:t>
            </a:r>
            <a:endParaRPr lang="ru-RU" sz="2800" dirty="0" smtClean="0"/>
          </a:p>
          <a:p>
            <a:pPr algn="ctr"/>
            <a:r>
              <a:rPr lang="ru-RU" sz="2800" b="1" i="1" dirty="0" smtClean="0"/>
              <a:t>Общий уровень адаптации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1124744"/>
          <a:ext cx="7344817" cy="4390589"/>
        </p:xfrm>
        <a:graphic>
          <a:graphicData uri="http://schemas.openxmlformats.org/drawingml/2006/table">
            <a:tbl>
              <a:tblPr/>
              <a:tblGrid>
                <a:gridCol w="1015398"/>
                <a:gridCol w="1916106"/>
                <a:gridCol w="2028503"/>
                <a:gridCol w="2384810"/>
              </a:tblGrid>
              <a:tr h="1209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800" b="1" i="1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Calibri"/>
                          <a:cs typeface="Times New Roman"/>
                        </a:rPr>
                        <a:t>Высокий уровень адаптации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Calibri"/>
                          <a:cs typeface="Times New Roman"/>
                        </a:rPr>
                        <a:t>Средний уровень адаптации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>
                          <a:latin typeface="Times New Roman"/>
                          <a:ea typeface="Calibri"/>
                          <a:cs typeface="Times New Roman"/>
                        </a:rPr>
                        <a:t>Низкий уровень адаптации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5 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9 человека  (25%)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13человек  (56%)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3человека (19%)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76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5 Б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14 человек  (56%) 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6 человек  (36%)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3человек а(8%)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77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23ч. 47%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19ч. 40%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6ч. 13%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141">
                <a:tc>
                  <a:txBody>
                    <a:bodyPr/>
                    <a:lstStyle/>
                    <a:p>
                      <a:endParaRPr lang="ru-RU" sz="1800">
                        <a:latin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latin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>
                        <a:latin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Calibri"/>
                        <a:cs typeface="Times New Roman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Рекомендации учителям-предметникам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2000" b="1" i="1" dirty="0" smtClean="0"/>
              <a:t> </a:t>
            </a:r>
            <a:endParaRPr lang="ru-RU" sz="2000" dirty="0" smtClean="0"/>
          </a:p>
          <a:p>
            <a:r>
              <a:rPr lang="ru-RU" sz="2000" b="1" i="1" dirty="0" smtClean="0"/>
              <a:t>1.	Учитывайте трудности адаптационного периода, возрастные особенности пятиклассников в выборе терминологии, подборе методических приемов.</a:t>
            </a:r>
            <a:endParaRPr lang="ru-RU" sz="2000" dirty="0" smtClean="0"/>
          </a:p>
          <a:p>
            <a:r>
              <a:rPr lang="ru-RU" sz="2000" b="1" i="1" dirty="0" smtClean="0"/>
              <a:t>2.	Не перегружайте учеников излишними по объему домашними заданиями, дозируйте их с учетом уровня подготовки ученика, гигиенических требований возраста.</a:t>
            </a:r>
            <a:endParaRPr lang="ru-RU" sz="2000" dirty="0" smtClean="0"/>
          </a:p>
          <a:p>
            <a:r>
              <a:rPr lang="ru-RU" sz="2000" b="1" i="1" dirty="0" smtClean="0"/>
              <a:t>3.	Следите за темпом урока – высокий темп мешает многим детям усваивать материал.</a:t>
            </a:r>
            <a:endParaRPr lang="ru-RU" sz="2000" dirty="0" smtClean="0"/>
          </a:p>
          <a:p>
            <a:r>
              <a:rPr lang="ru-RU" sz="2000" b="1" i="1" dirty="0" smtClean="0"/>
              <a:t>4.	Налаживайте эмоциональный контакт с классом.</a:t>
            </a:r>
            <a:endParaRPr lang="ru-RU" sz="2000" dirty="0" smtClean="0"/>
          </a:p>
          <a:p>
            <a:r>
              <a:rPr lang="ru-RU" sz="2000" b="1" i="1" dirty="0" smtClean="0"/>
              <a:t>5.	Развивайте </a:t>
            </a:r>
            <a:r>
              <a:rPr lang="ru-RU" sz="2000" b="1" i="1" dirty="0" err="1" smtClean="0"/>
              <a:t>общеучебные</a:t>
            </a:r>
            <a:r>
              <a:rPr lang="ru-RU" sz="2000" b="1" i="1" dirty="0" smtClean="0"/>
              <a:t> умения и навыки, учите ребят правильно учиться.</a:t>
            </a:r>
            <a:endParaRPr lang="ru-RU" sz="2000" dirty="0" smtClean="0"/>
          </a:p>
          <a:p>
            <a:r>
              <a:rPr lang="ru-RU" sz="2000" b="1" i="1" dirty="0" smtClean="0"/>
              <a:t>6.	Налаживайте эмоциональный контакт с родителями учащихся.</a:t>
            </a:r>
            <a:endParaRPr lang="ru-RU" sz="2000" dirty="0" smtClean="0"/>
          </a:p>
          <a:p>
            <a:r>
              <a:rPr lang="ru-RU" sz="2000" b="1" i="1" dirty="0" smtClean="0"/>
              <a:t>7.	Никогда не используйте оценку как средство наказания ученика. Оценка достижений должна быть ориентацией на успех, способствовать развитию мотивации к учению, а не ее снижению.</a:t>
            </a:r>
            <a:endParaRPr lang="ru-RU" sz="2000" dirty="0" smtClean="0"/>
          </a:p>
          <a:p>
            <a:r>
              <a:rPr lang="ru-RU" sz="2000" b="1" i="1" dirty="0" smtClean="0"/>
              <a:t>8.	Замечайте положительную динамику в развитии каждого отдельного ученика (нельзя сравнивать «Машу с Петей», можно – «Петю вчерашнего и сегодняшнего»).</a:t>
            </a:r>
            <a:endParaRPr lang="ru-RU" sz="2000" dirty="0" smtClean="0"/>
          </a:p>
          <a:p>
            <a:r>
              <a:rPr lang="ru-RU" sz="2000" b="1" i="1" dirty="0" smtClean="0"/>
              <a:t>9.	Развивайте навыки самоконтроля, умение оценивать свою работу и работу класса. Не бойтесь признать свои ошибки. Постоянно анализируйте все плюсы и минусы в своей работе.</a:t>
            </a:r>
            <a:endParaRPr lang="ru-RU" sz="2000" dirty="0" smtClean="0"/>
          </a:p>
          <a:p>
            <a:r>
              <a:rPr lang="ru-RU" sz="2000" b="1" i="1" dirty="0" smtClean="0"/>
              <a:t>10.	Разнообразьте методику работы в группах, в парах, индивидуально.</a:t>
            </a:r>
            <a:endParaRPr lang="ru-RU" sz="2000" dirty="0" smtClean="0"/>
          </a:p>
          <a:p>
            <a:r>
              <a:rPr lang="ru-RU" sz="2000" b="1" i="1" dirty="0" smtClean="0"/>
              <a:t>11.	Не создавайте психотравмирующих ситуаций при выставлении оценок за контрольные работы, за триместр и т.д., выставляйте оценки не формально, а с учетом личностных особенностей и достижений каждого ученика.</a:t>
            </a:r>
            <a:endParaRPr lang="ru-RU" sz="2000" dirty="0" smtClean="0"/>
          </a:p>
          <a:p>
            <a:r>
              <a:rPr lang="ru-RU" sz="2000" b="1" i="1" dirty="0" smtClean="0"/>
              <a:t> 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адаптации учащихся 10-х классов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Целью</a:t>
            </a:r>
            <a:r>
              <a:rPr lang="ru-RU" dirty="0" smtClean="0"/>
              <a:t> психологического сопровождения профильного обучения является формирование психологической готовности к выбору профессии, содействие в профессиональном и личностном самоопределении школьников.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Диагностический материал,</a:t>
            </a:r>
          </a:p>
          <a:p>
            <a:r>
              <a:rPr lang="ru-RU" dirty="0" smtClean="0"/>
              <a:t>используемый для изучения протекания процесса адаптации в 10 классе: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•	Методика </a:t>
            </a:r>
            <a:r>
              <a:rPr lang="ru-RU" dirty="0" err="1" smtClean="0"/>
              <a:t>Айзенка</a:t>
            </a:r>
            <a:r>
              <a:rPr lang="ru-RU" dirty="0" smtClean="0"/>
              <a:t> «Самооценка психических состояний»;</a:t>
            </a:r>
          </a:p>
          <a:p>
            <a:r>
              <a:rPr lang="ru-RU" dirty="0" smtClean="0"/>
              <a:t>•	Изучение направленности мотивов учебной деятельности;</a:t>
            </a:r>
          </a:p>
          <a:p>
            <a:r>
              <a:rPr lang="ru-RU" dirty="0" smtClean="0"/>
              <a:t>•	Тест «Состояние психологического климата в классе» </a:t>
            </a:r>
            <a:r>
              <a:rPr lang="ru-RU" dirty="0" err="1" smtClean="0"/>
              <a:t>Фархат</a:t>
            </a:r>
            <a:r>
              <a:rPr lang="ru-RU" dirty="0" smtClean="0"/>
              <a:t> Груда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Самооценка психических состояний </a:t>
            </a:r>
            <a:br>
              <a:rPr lang="ru-RU" dirty="0" smtClean="0"/>
            </a:br>
            <a:r>
              <a:rPr lang="ru-RU" dirty="0" smtClean="0"/>
              <a:t>(по </a:t>
            </a:r>
            <a:r>
              <a:rPr lang="ru-RU" dirty="0" err="1" smtClean="0"/>
              <a:t>Айзенку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491880" y="332656"/>
          <a:ext cx="5111750" cy="5853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I. Тревожность: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0-7 баллов - не тревожны; </a:t>
            </a:r>
            <a:br>
              <a:rPr lang="ru-RU" dirty="0" smtClean="0"/>
            </a:br>
            <a:r>
              <a:rPr lang="ru-RU" dirty="0" smtClean="0"/>
              <a:t>8-14 баллов - тревожность средняя, допустимого уровня; </a:t>
            </a:r>
            <a:br>
              <a:rPr lang="ru-RU" dirty="0" smtClean="0"/>
            </a:br>
            <a:r>
              <a:rPr lang="ru-RU" dirty="0" smtClean="0"/>
              <a:t>15-20 баллов - очень тревожный. </a:t>
            </a:r>
            <a:br>
              <a:rPr lang="ru-RU" dirty="0" smtClean="0"/>
            </a:br>
            <a:r>
              <a:rPr lang="ru-RU" b="1" dirty="0" smtClean="0"/>
              <a:t>II. Фрустрация: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0-7 баллов - не имеете высокой самооценки, устойчивы к неудачам, не боитесь трудностей; </a:t>
            </a:r>
            <a:br>
              <a:rPr lang="ru-RU" dirty="0" smtClean="0"/>
            </a:br>
            <a:r>
              <a:rPr lang="ru-RU" dirty="0" smtClean="0"/>
              <a:t>8-14 баллов - средний уровень, фрустрация имеет место; </a:t>
            </a:r>
            <a:br>
              <a:rPr lang="ru-RU" dirty="0" smtClean="0"/>
            </a:br>
            <a:r>
              <a:rPr lang="ru-RU" dirty="0" smtClean="0"/>
              <a:t>15-20 баллов - у вас низкая самооценка, вы избегаете трудностей, боитесь неудач, </a:t>
            </a:r>
            <a:r>
              <a:rPr lang="ru-RU" dirty="0" err="1" smtClean="0"/>
              <a:t>фрустрированы</a:t>
            </a:r>
            <a:r>
              <a:rPr lang="ru-RU" dirty="0" smtClean="0"/>
              <a:t>. </a:t>
            </a:r>
            <a:br>
              <a:rPr lang="ru-RU" dirty="0" smtClean="0"/>
            </a:br>
            <a:r>
              <a:rPr lang="ru-RU" b="1" dirty="0" smtClean="0"/>
              <a:t>III. Агрессивность: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0-7 баллов - вы спокойны, выдержаны; </a:t>
            </a:r>
            <a:br>
              <a:rPr lang="ru-RU" dirty="0" smtClean="0"/>
            </a:br>
            <a:r>
              <a:rPr lang="ru-RU" dirty="0" smtClean="0"/>
              <a:t>8-14 баллов - средний уровень агрессивности; </a:t>
            </a:r>
            <a:br>
              <a:rPr lang="ru-RU" dirty="0" smtClean="0"/>
            </a:br>
            <a:r>
              <a:rPr lang="ru-RU" dirty="0" smtClean="0"/>
              <a:t>15-20 баллов - вы агрессивны, не выдержаны, есть трудности при общении и работе с людьми. </a:t>
            </a:r>
            <a:br>
              <a:rPr lang="ru-RU" dirty="0" smtClean="0"/>
            </a:br>
            <a:r>
              <a:rPr lang="ru-RU" b="1" dirty="0" smtClean="0"/>
              <a:t>IV. Ригидность: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0-7 баллов – ригидности нет, легкая переключаемость, </a:t>
            </a:r>
            <a:br>
              <a:rPr lang="ru-RU" dirty="0" smtClean="0"/>
            </a:br>
            <a:r>
              <a:rPr lang="ru-RU" dirty="0" smtClean="0"/>
              <a:t>8-14 баллов - средний уровень; </a:t>
            </a:r>
            <a:br>
              <a:rPr lang="ru-RU" dirty="0" smtClean="0"/>
            </a:br>
            <a:r>
              <a:rPr lang="ru-RU" dirty="0" smtClean="0"/>
              <a:t>15-20 баллов - сильно выраженная ригидность, неизменность поведения, убеждений, взглядов, даже если они расходятся, не соответствуют реальной обстановке, жизни. Вам противопоказаны смена работы, перемены в личной жизни.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75240" cy="1162050"/>
          </a:xfrm>
        </p:spPr>
        <p:txBody>
          <a:bodyPr/>
          <a:lstStyle/>
          <a:p>
            <a:pPr algn="ctr"/>
            <a:r>
              <a:rPr lang="ru-RU" dirty="0" smtClean="0"/>
              <a:t>Методика «Изучения учебной мотивации»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853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Высокий -10 -62%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Средний -5-31%</a:t>
            </a:r>
          </a:p>
          <a:p>
            <a:r>
              <a:rPr lang="ru-RU" sz="3200" b="1" dirty="0" smtClean="0">
                <a:solidFill>
                  <a:srgbClr val="00B050"/>
                </a:solidFill>
              </a:rPr>
              <a:t>Низкий-1 -0,6% (</a:t>
            </a:r>
            <a:r>
              <a:rPr lang="ru-RU" sz="3200" b="1" dirty="0" err="1" smtClean="0">
                <a:solidFill>
                  <a:srgbClr val="00B050"/>
                </a:solidFill>
              </a:rPr>
              <a:t>Желудова</a:t>
            </a:r>
            <a:r>
              <a:rPr lang="ru-RU" sz="3200" b="1" dirty="0" smtClean="0">
                <a:solidFill>
                  <a:srgbClr val="00B050"/>
                </a:solidFill>
              </a:rPr>
              <a:t> Юлия)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Адаптация</a:t>
            </a:r>
            <a:r>
              <a:rPr lang="ru-RU" b="1" dirty="0" smtClean="0"/>
              <a:t> </a:t>
            </a:r>
            <a:r>
              <a:rPr lang="ru-RU" dirty="0" smtClean="0"/>
              <a:t>(</a:t>
            </a:r>
            <a:r>
              <a:rPr lang="ru-RU" dirty="0" err="1" smtClean="0"/>
              <a:t>биол</a:t>
            </a:r>
            <a:r>
              <a:rPr lang="ru-RU" dirty="0" smtClean="0"/>
              <a:t>) – процесс приспособления живого организма к окружающим условиям.</a:t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Социальная адаптация</a:t>
            </a:r>
            <a:r>
              <a:rPr lang="ru-RU" dirty="0" smtClean="0"/>
              <a:t> – процесс активного приспособления человека к изменившейся среде с помощью различных социальных средств. Различают активную и пассивную социальные адаптации.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0" y="737746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Тест «Состояние психологического климата в классе»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Фархат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Груда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576" y="1628800"/>
          <a:ext cx="6864425" cy="2529758"/>
        </p:xfrm>
        <a:graphic>
          <a:graphicData uri="http://schemas.openxmlformats.org/drawingml/2006/table">
            <a:tbl>
              <a:tblPr/>
              <a:tblGrid>
                <a:gridCol w="2287926"/>
                <a:gridCol w="2287926"/>
                <a:gridCol w="2288573"/>
              </a:tblGrid>
              <a:tr h="18722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Высоко оценивает психологический климат в классе. Ему нравятся люди, с которыми он учится.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005" marR="620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безразличен психологический климат класса, у него, вероятно, есть другая группа, где общение для него значимо.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005" marR="620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психологический климат в классе как очень плохой.</a:t>
                      </a:r>
                      <a:endParaRPr lang="ru-RU" sz="16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005" marR="620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5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12обуч.-75%</a:t>
                      </a:r>
                    </a:p>
                  </a:txBody>
                  <a:tcPr marL="62005" marR="620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4обуч.-25%</a:t>
                      </a:r>
                    </a:p>
                  </a:txBody>
                  <a:tcPr marL="62005" marR="620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005" marR="620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Рекомендации.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2900" b="1" dirty="0" smtClean="0"/>
              <a:t> </a:t>
            </a:r>
            <a:endParaRPr lang="ru-RU" sz="2900" dirty="0" smtClean="0"/>
          </a:p>
          <a:p>
            <a:r>
              <a:rPr lang="ru-RU" sz="2900" dirty="0" smtClean="0"/>
              <a:t>1.контролировать успеваемость и посещаемость;</a:t>
            </a:r>
          </a:p>
          <a:p>
            <a:r>
              <a:rPr lang="ru-RU" sz="2900" dirty="0" smtClean="0"/>
              <a:t> 2.способствовать повышению уровня эмоционального комфорта у обучающихся: проводить беседы, привлекать к групповым творческим занятиям, исследовательской деятельности;</a:t>
            </a:r>
          </a:p>
          <a:p>
            <a:r>
              <a:rPr lang="ru-RU" sz="2900" dirty="0" smtClean="0"/>
              <a:t> 3.обращать внимание на структуру мотивов обучения;</a:t>
            </a:r>
          </a:p>
          <a:p>
            <a:r>
              <a:rPr lang="ru-RU" sz="2900" dirty="0" smtClean="0"/>
              <a:t> 4.способствовать формированию у старшеклассника потребности в поисковой активности, самоопределении и построении жизненных перспектив;</a:t>
            </a:r>
          </a:p>
          <a:p>
            <a:r>
              <a:rPr lang="ru-RU" sz="2900" dirty="0" smtClean="0"/>
              <a:t> 5.способствовать проведению классных и школьных мероприятий совместно с родителями и детьми;</a:t>
            </a:r>
          </a:p>
          <a:p>
            <a:r>
              <a:rPr lang="ru-RU" sz="2900" dirty="0" smtClean="0"/>
              <a:t> 6.способствовать формированию чувства ответственности, уровня субъективного контроля, рефлексии;</a:t>
            </a:r>
          </a:p>
          <a:p>
            <a:r>
              <a:rPr lang="ru-RU" sz="2900" dirty="0" smtClean="0"/>
              <a:t> 7.организовывать совместную работу родителей с педагогом- психологом по проблема адаптации ребенка;</a:t>
            </a:r>
          </a:p>
          <a:p>
            <a:r>
              <a:rPr lang="ru-RU" sz="2900" dirty="0" smtClean="0"/>
              <a:t> 8.оказывать поддержку обучающимся, которые претендуют на аттестат особого образца, медаль.</a:t>
            </a:r>
          </a:p>
          <a:p>
            <a:r>
              <a:rPr lang="ru-RU" sz="2900" dirty="0" smtClean="0"/>
              <a:t> 9.важно увидеть, насколько значима для подростка проблема приобретения статуса среди сверстников, вхождения в новый коллектив;</a:t>
            </a:r>
          </a:p>
          <a:p>
            <a:r>
              <a:rPr lang="ru-RU" sz="2900" dirty="0" smtClean="0"/>
              <a:t> 10.необходимо учитывать резкую смену критериев оценки знаний обучающихся, понимать, поддерживать, поощрять;</a:t>
            </a:r>
          </a:p>
          <a:p>
            <a:r>
              <a:rPr lang="ru-RU" sz="2900" dirty="0" smtClean="0"/>
              <a:t> 11.правильно и своевременно реагировать на изменения в самооценке обучающихся, выявлять их причины;</a:t>
            </a:r>
          </a:p>
          <a:p>
            <a:r>
              <a:rPr lang="ru-RU" sz="2900" dirty="0" smtClean="0"/>
              <a:t> 12.видеть в старшекласснике соратника, консультировать, направлять, корректировать;</a:t>
            </a:r>
          </a:p>
          <a:p>
            <a:r>
              <a:rPr lang="ru-RU" sz="2900" dirty="0" smtClean="0"/>
              <a:t> 13.не перегружать интеллектуально, аргументировать требования, мотивировать обучающихся на построение профессионального будущего.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Высокая степень адаптации.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Дети адаптируется к школе в течение первых двух месяцев обучения. Эти дети относительно быстро вливаются в коллектив, осваиваются в школе, приобретают новых друзей в классе, у них почти всегда хорошее настроение, они доброжелательны, добросовестно и без видимого напряжения выполняют все требования учителя. Иногда у них отмечаются сложности либо в контактах с детьми, либо в отношениях с учителем. Эти качества позволяют им с первых дней ощутить свои успехи, что ещё больше повышает учебную мотивацию.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Средняя степень адаптации.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Эти дети имеют более длительный период адаптации, период несоответствия их поведения требованиям школы затягивается: дети не могут принять ситуацию обучения, общения с учителем, детьми. Как правило, эти дети испытывают небольшие трудности в усвоении учебной программы. Благодаря доброжелательному и тактичному отношению учителя к концу первого полугодия реакции этих детей становятся адекватными школьным требованиям.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76672"/>
            <a:ext cx="4040188" cy="16982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620688"/>
            <a:ext cx="4040188" cy="5505475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Низкая степень адаптации.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Социально-психологическая адаптация этих детей связана со значительными трудностями; кроме того, они не усваивают учебную программу, у них отмечаются негативные формы поведения, резкое проявление отрицательных эмоций. Постоянные неуспехи в учебе, отсутствие контакта с учителем создают отчуждение и отрицательное отношение сверстников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548680"/>
            <a:ext cx="4041775" cy="557748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Признаки успешной адаптации:</a:t>
            </a:r>
            <a:endParaRPr lang="ru-RU" dirty="0" smtClean="0">
              <a:solidFill>
                <a:srgbClr val="FF0000"/>
              </a:solidFill>
            </a:endParaRPr>
          </a:p>
          <a:p>
            <a:pPr lvl="0"/>
            <a:r>
              <a:rPr lang="ru-RU" dirty="0" smtClean="0"/>
              <a:t>Ребенку в школе нравится, он идет туда с удовольствием, охотно рассказывает о своих успехах и неудачах. Старается прийти в школу пораньше, чтобы пообщаться с друзьями. В то же время, он понимает, что главная цель его пребывания в школе – учение.</a:t>
            </a:r>
          </a:p>
          <a:p>
            <a:pPr lvl="0"/>
            <a:r>
              <a:rPr lang="ru-RU" dirty="0" smtClean="0"/>
              <a:t>Ребенок не слишком устает: он активен, жизнерадостен, любопытен, редко простужается, хорошо спит, почти никогда не жалуется на боль в животе, голове, горле.</a:t>
            </a:r>
          </a:p>
          <a:p>
            <a:pPr lvl="0"/>
            <a:r>
              <a:rPr lang="ru-RU" dirty="0" smtClean="0"/>
              <a:t>У него появились друзья-одноклассники.</a:t>
            </a:r>
          </a:p>
          <a:p>
            <a:pPr lvl="0"/>
            <a:r>
              <a:rPr lang="ru-RU" dirty="0" smtClean="0"/>
              <a:t>Ему нравится его классный руководитель и большинство учителей предметников.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Адаптация учащихся 1-х классов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787208" cy="427707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sz="2900" b="1" dirty="0" smtClean="0"/>
              <a:t>Основные задачи исследования:</a:t>
            </a:r>
            <a:r>
              <a:rPr lang="ru-RU" sz="2900" dirty="0" smtClean="0"/>
              <a:t> </a:t>
            </a:r>
          </a:p>
          <a:p>
            <a:r>
              <a:rPr lang="ru-RU" sz="2900" dirty="0" smtClean="0"/>
              <a:t>- определение оптимального набора показателей, позволяющего осуществлять надежный прогноз успешности обучения первоклассника в начальной школе;</a:t>
            </a:r>
          </a:p>
          <a:p>
            <a:r>
              <a:rPr lang="ru-RU" sz="2900" dirty="0" smtClean="0"/>
              <a:t> - выстраивание индивидуальной программы психолого-педагогической поддержки ребенка в начале обучения в школе.</a:t>
            </a:r>
          </a:p>
          <a:p>
            <a:r>
              <a:rPr lang="ru-RU" sz="2900" dirty="0" smtClean="0"/>
              <a:t>  </a:t>
            </a:r>
            <a:r>
              <a:rPr lang="ru-RU" sz="2900" b="1" dirty="0" smtClean="0"/>
              <a:t>Методики обследования:</a:t>
            </a: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1.Наблюдение.Посещение уроков, беседы с учителями.</a:t>
            </a:r>
          </a:p>
          <a:p>
            <a:pPr>
              <a:buNone/>
            </a:pPr>
            <a:r>
              <a:rPr lang="ru-RU" sz="2900" dirty="0" smtClean="0"/>
              <a:t>2.Методика «Домики»;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575050" y="273050"/>
          <a:ext cx="5111750" cy="5853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1.Проективный тест личностных отношений, социальных эмоций и ценностных ориентаций “Домики”. </a:t>
            </a:r>
            <a:endParaRPr lang="ru-RU" dirty="0" smtClean="0"/>
          </a:p>
          <a:p>
            <a:r>
              <a:rPr lang="ru-RU" dirty="0" smtClean="0"/>
              <a:t>Методической основой теста является </a:t>
            </a:r>
            <a:r>
              <a:rPr lang="ru-RU" dirty="0" err="1" smtClean="0"/>
              <a:t>цвето-ассоциативный</a:t>
            </a:r>
            <a:r>
              <a:rPr lang="ru-RU" dirty="0" smtClean="0"/>
              <a:t> эксперимент, известный по тесту отношений А.Эткинда. Тест разработан О.А.Ореховой [3] и позволяет провести диагностику эмоциональной сферы ребенка в части высших эмоций социального генеза, личностных предпочтений и </a:t>
            </a:r>
            <a:r>
              <a:rPr lang="ru-RU" dirty="0" err="1" smtClean="0"/>
              <a:t>деятельностных</a:t>
            </a:r>
            <a:r>
              <a:rPr lang="ru-RU" dirty="0" smtClean="0"/>
              <a:t> ориентаций, что делает его особенно ценным с точки зрения анализа эмоционального отношения ребенка к школе. </a:t>
            </a:r>
          </a:p>
          <a:p>
            <a:r>
              <a:rPr lang="ru-RU" dirty="0" smtClean="0"/>
              <a:t>•	с положительным отношением к школе 1-А-16-70%  1-Б-80-%</a:t>
            </a:r>
          </a:p>
          <a:p>
            <a:r>
              <a:rPr lang="ru-RU" dirty="0" smtClean="0"/>
              <a:t>•	с амбивалентным отношением 1-А-6-26%  1-Б-5-20%</a:t>
            </a:r>
          </a:p>
          <a:p>
            <a:r>
              <a:rPr lang="ru-RU" dirty="0" smtClean="0"/>
              <a:t>•	с негативным отношением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115616" y="1268760"/>
          <a:ext cx="5209837" cy="4755255"/>
        </p:xfrm>
        <a:graphic>
          <a:graphicData uri="http://schemas.openxmlformats.org/drawingml/2006/table">
            <a:tbl>
              <a:tblPr/>
              <a:tblGrid>
                <a:gridCol w="828076"/>
                <a:gridCol w="905416"/>
                <a:gridCol w="1466499"/>
                <a:gridCol w="828076"/>
                <a:gridCol w="1181770"/>
              </a:tblGrid>
              <a:tr h="4193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889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Первоклассники с недостаточным уровнем адаптации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9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728"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800100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Фамилия, имя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Классный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руководитель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604"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3500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Манонина</a:t>
                      </a: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Лиза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9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200">
                <a:tc>
                  <a:txBody>
                    <a:bodyPr/>
                    <a:lstStyle/>
                    <a:p>
                      <a:pPr 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 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Давыдов Ярослав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25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8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Баравикова</a:t>
                      </a:r>
                      <a:r>
                        <a:rPr lang="ru-RU" sz="1400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Е.В.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696">
                <a:tc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6350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Орехов Костя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200">
                <a:tc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Глебов Тимофей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200"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Шанин Тимофей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299"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dirty="0" err="1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Быченков</a:t>
                      </a:r>
                      <a:r>
                        <a:rPr lang="ru-RU" sz="1400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Сергей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1-А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200"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Северова Ирина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15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1Б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2200">
                <a:tc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Ларченко Кирилл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2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1Б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Харченко В.А.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</a:p>
                  </a:txBody>
                  <a:tcPr marL="58611" marR="58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Ведерников Иван</a:t>
                      </a:r>
                    </a:p>
                  </a:txBody>
                  <a:tcPr marL="58611" marR="58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1-Б</a:t>
                      </a:r>
                    </a:p>
                  </a:txBody>
                  <a:tcPr marL="58611" marR="58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10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1" marR="58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Белогурова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Кира</a:t>
                      </a:r>
                    </a:p>
                  </a:txBody>
                  <a:tcPr marL="58611" marR="58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1-Б</a:t>
                      </a:r>
                    </a:p>
                  </a:txBody>
                  <a:tcPr marL="58611" marR="58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793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11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1" marR="58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Тихомиров</a:t>
                      </a: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Никита</a:t>
                      </a:r>
                      <a:endParaRPr lang="ru-RU" sz="1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8611" marR="58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1-Б</a:t>
                      </a:r>
                    </a:p>
                  </a:txBody>
                  <a:tcPr marL="58611" marR="58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4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8611" marR="586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психолог Л. Е. </a:t>
            </a:r>
            <a:r>
              <a:rPr lang="ru-RU" dirty="0" err="1" smtClean="0"/>
              <a:t>Журова</a:t>
            </a:r>
            <a:r>
              <a:rPr lang="ru-RU" dirty="0" smtClean="0"/>
              <a:t>: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582341"/>
            <a:ext cx="698477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«Все, что раньше было можно и интересно, теперь нельзя и скучно. Раньше можно было играть, и, даже если мама сердилась, она говорила: 'Отстань, не мешай, иди поиграй'. А теперь мама говорит: 'Сколько можно играть? Занимайся, учи уроки!' Раньше взрослые всегда читали ему книжки. А теперь говорят: 'Читай сам!'» Вот и получается, что это школа плохая, даже на маму отрицательно повлияла.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https://pbs.twimg.com/media/C3u4V5PWAAA7ckX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861048"/>
            <a:ext cx="3168352" cy="2376264"/>
          </a:xfrm>
          <a:prstGeom prst="rect">
            <a:avLst/>
          </a:prstGeom>
          <a:noFill/>
        </p:spPr>
      </p:pic>
      <p:pic>
        <p:nvPicPr>
          <p:cNvPr id="6" name="Рисунок 5" descr="hello_html_m3ee573f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861048"/>
            <a:ext cx="4143859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Результаты  школьной адаптации  учащихся 5 классов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2018-2019 учебный год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Цель: Выявить уровень адаптации детей в пятом классе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Использовались следующие методики:</a:t>
            </a:r>
            <a:r>
              <a:rPr lang="ru-RU" dirty="0" smtClean="0"/>
              <a:t> </a:t>
            </a:r>
          </a:p>
          <a:p>
            <a:r>
              <a:rPr lang="ru-RU" dirty="0" smtClean="0"/>
              <a:t>Экспресс- методика «Выявление тревожности у пятиклассников в период адаптации», </a:t>
            </a:r>
          </a:p>
          <a:p>
            <a:r>
              <a:rPr lang="ru-RU" dirty="0" smtClean="0"/>
              <a:t>Анкета для оценки школьной мотивации (Г.Н. </a:t>
            </a:r>
            <a:r>
              <a:rPr lang="ru-RU" dirty="0" err="1" smtClean="0"/>
              <a:t>Лускановой</a:t>
            </a:r>
            <a:r>
              <a:rPr lang="ru-RU" dirty="0" smtClean="0"/>
              <a:t>); </a:t>
            </a:r>
          </a:p>
          <a:p>
            <a:r>
              <a:rPr lang="ru-RU" dirty="0" err="1" smtClean="0"/>
              <a:t>Опросник</a:t>
            </a:r>
            <a:r>
              <a:rPr lang="ru-RU" dirty="0" smtClean="0"/>
              <a:t>  «Отношение к учебным предметам». </a:t>
            </a:r>
          </a:p>
          <a:p>
            <a:r>
              <a:rPr lang="ru-RU" dirty="0" smtClean="0"/>
              <a:t>МЕТОДИКА ДЛЯ ИЗУЧЕНИЯ СОЦИАЛИЗИРОВАННОСТИ  ЛИЧНОСТИ УЧАЩЕГОСЯ (разработана профессором М.И. Рожковым)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Количество обследованных: 47 человек, 5 «А» класс: 25 ч., 5 «Б» класс: 22ч.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Результат:</a:t>
            </a:r>
            <a:endParaRPr lang="ru-RU" dirty="0" smtClean="0"/>
          </a:p>
          <a:p>
            <a:r>
              <a:rPr lang="ru-RU" b="1" dirty="0" smtClean="0"/>
              <a:t>Оценка уровня школьной мотивации (</a:t>
            </a:r>
            <a:r>
              <a:rPr lang="ru-RU" dirty="0" smtClean="0"/>
              <a:t>Г.Н </a:t>
            </a:r>
            <a:r>
              <a:rPr lang="ru-RU" dirty="0" err="1" smtClean="0"/>
              <a:t>Лусканова</a:t>
            </a:r>
            <a:r>
              <a:rPr lang="ru-RU" dirty="0" smtClean="0"/>
              <a:t>)</a:t>
            </a:r>
          </a:p>
          <a:p>
            <a:r>
              <a:rPr lang="ru-RU" b="1" dirty="0" smtClean="0"/>
              <a:t>Цель: </a:t>
            </a:r>
            <a:r>
              <a:rPr lang="ru-RU" dirty="0" smtClean="0"/>
              <a:t>Выявить уровень мотивации у детей</a:t>
            </a:r>
          </a:p>
          <a:p>
            <a:r>
              <a:rPr lang="ru-RU" b="1" dirty="0" smtClean="0"/>
              <a:t>Количество обследованных: </a:t>
            </a:r>
            <a:r>
              <a:rPr lang="ru-RU" dirty="0" smtClean="0"/>
              <a:t> 5 «А» класс: 18 человек</a:t>
            </a:r>
          </a:p>
          <a:p>
            <a:r>
              <a:rPr lang="ru-RU" dirty="0" smtClean="0"/>
              <a:t>                                                      5 «Б» класс:17 человек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1261</Words>
  <Application>Microsoft Office PowerPoint</Application>
  <PresentationFormat>Экран (4:3)</PresentationFormat>
  <Paragraphs>295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 Адаптация (биол) – процесс приспособления живого организма к окружающим условиям. Социальная адаптация – процесс активного приспособления человека к изменившейся среде с помощью различных социальных средств. Различают активную и пассивную социальные адаптации. </vt:lpstr>
      <vt:lpstr>Слайд 3</vt:lpstr>
      <vt:lpstr>Слайд 4</vt:lpstr>
      <vt:lpstr>Адаптация учащихся 1-х классов</vt:lpstr>
      <vt:lpstr>Слайд 6</vt:lpstr>
      <vt:lpstr>Слайд 7</vt:lpstr>
      <vt:lpstr>  психолог Л. Е. Журова:   </vt:lpstr>
      <vt:lpstr>Результаты  школьной адаптации  учащихся 5 классов  2018-2019 учебный год </vt:lpstr>
      <vt:lpstr>Слайд 10</vt:lpstr>
      <vt:lpstr>МЕТОДИКА ДЛЯ ИЗУЧЕНИЯ СОЦИАЛИЗИРОВАННОСТИ  ЛИЧНОСТИ УЧАЩЕГОСЯ (разработана профессором М.И. Рожковым) </vt:lpstr>
      <vt:lpstr>Экспресс методика «Выявление тревожности у пятиклассников  в период адаптации» </vt:lpstr>
      <vt:lpstr>Слайд 13</vt:lpstr>
      <vt:lpstr>Слайд 14</vt:lpstr>
      <vt:lpstr>Слайд 15</vt:lpstr>
      <vt:lpstr>Рекомендации учителям-предметникам </vt:lpstr>
      <vt:lpstr>адаптации учащихся 10-х классов  </vt:lpstr>
      <vt:lpstr>Самооценка психических состояний  (по Айзенку) </vt:lpstr>
      <vt:lpstr>Методика «Изучения учебной мотивации» </vt:lpstr>
      <vt:lpstr>Слайд 20</vt:lpstr>
      <vt:lpstr>Рекомендации.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BEBI</dc:creator>
  <cp:lastModifiedBy>пользователь</cp:lastModifiedBy>
  <cp:revision>28</cp:revision>
  <dcterms:created xsi:type="dcterms:W3CDTF">2014-07-23T18:01:28Z</dcterms:created>
  <dcterms:modified xsi:type="dcterms:W3CDTF">2018-11-15T09:09:34Z</dcterms:modified>
</cp:coreProperties>
</file>