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1" r:id="rId6"/>
    <p:sldId id="262" r:id="rId7"/>
    <p:sldId id="263" r:id="rId8"/>
    <p:sldId id="264" r:id="rId9"/>
    <p:sldId id="265" r:id="rId10"/>
    <p:sldId id="266" r:id="rId11"/>
    <p:sldId id="267" r:id="rId12"/>
    <p:sldId id="268"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062"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97FDC6F1-FD2F-4593-A91B-3213ADDDA613}" type="datetimeFigureOut">
              <a:rPr lang="ru-RU" smtClean="0"/>
              <a:t>23.05.2019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B122B0A-8B83-4CD7-B20E-2F7253454B2D}" type="slidenum">
              <a:rPr lang="ru-RU" smtClean="0"/>
              <a:t>‹#›</a:t>
            </a:fld>
            <a:endParaRPr lang="ru-RU"/>
          </a:p>
        </p:txBody>
      </p:sp>
    </p:spTree>
    <p:extLst>
      <p:ext uri="{BB962C8B-B14F-4D97-AF65-F5344CB8AC3E}">
        <p14:creationId xmlns:p14="http://schemas.microsoft.com/office/powerpoint/2010/main" val="21175816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7FDC6F1-FD2F-4593-A91B-3213ADDDA613}" type="datetimeFigureOut">
              <a:rPr lang="ru-RU" smtClean="0"/>
              <a:t>23.05.2019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B122B0A-8B83-4CD7-B20E-2F7253454B2D}" type="slidenum">
              <a:rPr lang="ru-RU" smtClean="0"/>
              <a:t>‹#›</a:t>
            </a:fld>
            <a:endParaRPr lang="ru-RU"/>
          </a:p>
        </p:txBody>
      </p:sp>
    </p:spTree>
    <p:extLst>
      <p:ext uri="{BB962C8B-B14F-4D97-AF65-F5344CB8AC3E}">
        <p14:creationId xmlns:p14="http://schemas.microsoft.com/office/powerpoint/2010/main" val="42847258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7FDC6F1-FD2F-4593-A91B-3213ADDDA613}" type="datetimeFigureOut">
              <a:rPr lang="ru-RU" smtClean="0"/>
              <a:t>23.05.2019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B122B0A-8B83-4CD7-B20E-2F7253454B2D}" type="slidenum">
              <a:rPr lang="ru-RU" smtClean="0"/>
              <a:t>‹#›</a:t>
            </a:fld>
            <a:endParaRPr lang="ru-RU"/>
          </a:p>
        </p:txBody>
      </p:sp>
    </p:spTree>
    <p:extLst>
      <p:ext uri="{BB962C8B-B14F-4D97-AF65-F5344CB8AC3E}">
        <p14:creationId xmlns:p14="http://schemas.microsoft.com/office/powerpoint/2010/main" val="30847422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7FDC6F1-FD2F-4593-A91B-3213ADDDA613}" type="datetimeFigureOut">
              <a:rPr lang="ru-RU" smtClean="0"/>
              <a:t>23.05.2019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B122B0A-8B83-4CD7-B20E-2F7253454B2D}" type="slidenum">
              <a:rPr lang="ru-RU" smtClean="0"/>
              <a:t>‹#›</a:t>
            </a:fld>
            <a:endParaRPr lang="ru-RU"/>
          </a:p>
        </p:txBody>
      </p:sp>
    </p:spTree>
    <p:extLst>
      <p:ext uri="{BB962C8B-B14F-4D97-AF65-F5344CB8AC3E}">
        <p14:creationId xmlns:p14="http://schemas.microsoft.com/office/powerpoint/2010/main" val="31726672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97FDC6F1-FD2F-4593-A91B-3213ADDDA613}" type="datetimeFigureOut">
              <a:rPr lang="ru-RU" smtClean="0"/>
              <a:t>23.05.2019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B122B0A-8B83-4CD7-B20E-2F7253454B2D}" type="slidenum">
              <a:rPr lang="ru-RU" smtClean="0"/>
              <a:t>‹#›</a:t>
            </a:fld>
            <a:endParaRPr lang="ru-RU"/>
          </a:p>
        </p:txBody>
      </p:sp>
    </p:spTree>
    <p:extLst>
      <p:ext uri="{BB962C8B-B14F-4D97-AF65-F5344CB8AC3E}">
        <p14:creationId xmlns:p14="http://schemas.microsoft.com/office/powerpoint/2010/main" val="41947209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97FDC6F1-FD2F-4593-A91B-3213ADDDA613}" type="datetimeFigureOut">
              <a:rPr lang="ru-RU" smtClean="0"/>
              <a:t>23.05.2019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B122B0A-8B83-4CD7-B20E-2F7253454B2D}" type="slidenum">
              <a:rPr lang="ru-RU" smtClean="0"/>
              <a:t>‹#›</a:t>
            </a:fld>
            <a:endParaRPr lang="ru-RU"/>
          </a:p>
        </p:txBody>
      </p:sp>
    </p:spTree>
    <p:extLst>
      <p:ext uri="{BB962C8B-B14F-4D97-AF65-F5344CB8AC3E}">
        <p14:creationId xmlns:p14="http://schemas.microsoft.com/office/powerpoint/2010/main" val="22217816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97FDC6F1-FD2F-4593-A91B-3213ADDDA613}" type="datetimeFigureOut">
              <a:rPr lang="ru-RU" smtClean="0"/>
              <a:t>23.05.2019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FB122B0A-8B83-4CD7-B20E-2F7253454B2D}" type="slidenum">
              <a:rPr lang="ru-RU" smtClean="0"/>
              <a:t>‹#›</a:t>
            </a:fld>
            <a:endParaRPr lang="ru-RU"/>
          </a:p>
        </p:txBody>
      </p:sp>
    </p:spTree>
    <p:extLst>
      <p:ext uri="{BB962C8B-B14F-4D97-AF65-F5344CB8AC3E}">
        <p14:creationId xmlns:p14="http://schemas.microsoft.com/office/powerpoint/2010/main" val="18519786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97FDC6F1-FD2F-4593-A91B-3213ADDDA613}" type="datetimeFigureOut">
              <a:rPr lang="ru-RU" smtClean="0"/>
              <a:t>23.05.2019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FB122B0A-8B83-4CD7-B20E-2F7253454B2D}" type="slidenum">
              <a:rPr lang="ru-RU" smtClean="0"/>
              <a:t>‹#›</a:t>
            </a:fld>
            <a:endParaRPr lang="ru-RU"/>
          </a:p>
        </p:txBody>
      </p:sp>
    </p:spTree>
    <p:extLst>
      <p:ext uri="{BB962C8B-B14F-4D97-AF65-F5344CB8AC3E}">
        <p14:creationId xmlns:p14="http://schemas.microsoft.com/office/powerpoint/2010/main" val="37149828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97FDC6F1-FD2F-4593-A91B-3213ADDDA613}" type="datetimeFigureOut">
              <a:rPr lang="ru-RU" smtClean="0"/>
              <a:t>23.05.2019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FB122B0A-8B83-4CD7-B20E-2F7253454B2D}" type="slidenum">
              <a:rPr lang="ru-RU" smtClean="0"/>
              <a:t>‹#›</a:t>
            </a:fld>
            <a:endParaRPr lang="ru-RU"/>
          </a:p>
        </p:txBody>
      </p:sp>
    </p:spTree>
    <p:extLst>
      <p:ext uri="{BB962C8B-B14F-4D97-AF65-F5344CB8AC3E}">
        <p14:creationId xmlns:p14="http://schemas.microsoft.com/office/powerpoint/2010/main" val="27443542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97FDC6F1-FD2F-4593-A91B-3213ADDDA613}" type="datetimeFigureOut">
              <a:rPr lang="ru-RU" smtClean="0"/>
              <a:t>23.05.2019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B122B0A-8B83-4CD7-B20E-2F7253454B2D}" type="slidenum">
              <a:rPr lang="ru-RU" smtClean="0"/>
              <a:t>‹#›</a:t>
            </a:fld>
            <a:endParaRPr lang="ru-RU"/>
          </a:p>
        </p:txBody>
      </p:sp>
    </p:spTree>
    <p:extLst>
      <p:ext uri="{BB962C8B-B14F-4D97-AF65-F5344CB8AC3E}">
        <p14:creationId xmlns:p14="http://schemas.microsoft.com/office/powerpoint/2010/main" val="8433286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97FDC6F1-FD2F-4593-A91B-3213ADDDA613}" type="datetimeFigureOut">
              <a:rPr lang="ru-RU" smtClean="0"/>
              <a:t>23.05.2019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B122B0A-8B83-4CD7-B20E-2F7253454B2D}" type="slidenum">
              <a:rPr lang="ru-RU" smtClean="0"/>
              <a:t>‹#›</a:t>
            </a:fld>
            <a:endParaRPr lang="ru-RU"/>
          </a:p>
        </p:txBody>
      </p:sp>
    </p:spTree>
    <p:extLst>
      <p:ext uri="{BB962C8B-B14F-4D97-AF65-F5344CB8AC3E}">
        <p14:creationId xmlns:p14="http://schemas.microsoft.com/office/powerpoint/2010/main" val="27121314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7FDC6F1-FD2F-4593-A91B-3213ADDDA613}" type="datetimeFigureOut">
              <a:rPr lang="ru-RU" smtClean="0"/>
              <a:t>23.05.2019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B122B0A-8B83-4CD7-B20E-2F7253454B2D}" type="slidenum">
              <a:rPr lang="ru-RU" smtClean="0"/>
              <a:t>‹#›</a:t>
            </a:fld>
            <a:endParaRPr lang="ru-RU"/>
          </a:p>
        </p:txBody>
      </p:sp>
    </p:spTree>
    <p:extLst>
      <p:ext uri="{BB962C8B-B14F-4D97-AF65-F5344CB8AC3E}">
        <p14:creationId xmlns:p14="http://schemas.microsoft.com/office/powerpoint/2010/main" val="4894002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13.jpeg"/></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2.jpeg"/><Relationship Id="rId1" Type="http://schemas.openxmlformats.org/officeDocument/2006/relationships/slideLayout" Target="../slideLayouts/slideLayout7.xml"/><Relationship Id="rId5" Type="http://schemas.openxmlformats.org/officeDocument/2006/relationships/image" Target="../media/image11.jpe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Наташечка\Desktop\img1_10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228600"/>
            <a:ext cx="9753600" cy="73152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15516" y="2420888"/>
            <a:ext cx="8712968" cy="3754874"/>
          </a:xfrm>
          <a:prstGeom prst="rect">
            <a:avLst/>
          </a:prstGeom>
          <a:noFill/>
        </p:spPr>
        <p:txBody>
          <a:bodyPr wrap="square" rtlCol="0">
            <a:spAutoFit/>
          </a:bodyPr>
          <a:lstStyle/>
          <a:p>
            <a:pPr algn="ctr"/>
            <a:r>
              <a:rPr lang="ru-RU" sz="3600" dirty="0" smtClean="0"/>
              <a:t> </a:t>
            </a:r>
            <a:r>
              <a:rPr lang="ru-RU" sz="3600" b="1" dirty="0" smtClean="0">
                <a:solidFill>
                  <a:srgbClr val="FF0000"/>
                </a:solidFill>
                <a:latin typeface="Times New Roman" pitchFamily="18" charset="0"/>
                <a:cs typeface="Times New Roman" pitchFamily="18" charset="0"/>
              </a:rPr>
              <a:t>«ДЕТИ  ВЕЛИКОЙ  ОТЕЧЕСТВЕННОЙ  ВОЙНЫ»</a:t>
            </a:r>
          </a:p>
          <a:p>
            <a:pPr algn="ctr"/>
            <a:endParaRPr lang="ru-RU" sz="3600" b="1" dirty="0">
              <a:solidFill>
                <a:srgbClr val="FF0000"/>
              </a:solidFill>
              <a:latin typeface="Times New Roman" pitchFamily="18" charset="0"/>
              <a:cs typeface="Times New Roman" pitchFamily="18" charset="0"/>
            </a:endParaRPr>
          </a:p>
          <a:p>
            <a:pPr algn="ctr"/>
            <a:r>
              <a:rPr lang="ru-RU" sz="2800" b="1" dirty="0" smtClean="0">
                <a:latin typeface="Times New Roman" pitchFamily="18" charset="0"/>
                <a:cs typeface="Times New Roman" pitchFamily="18" charset="0"/>
              </a:rPr>
              <a:t>Краткосрочный проект </a:t>
            </a:r>
          </a:p>
          <a:p>
            <a:pPr algn="ctr"/>
            <a:r>
              <a:rPr lang="ru-RU" sz="2800" b="1" dirty="0" smtClean="0">
                <a:latin typeface="Times New Roman" pitchFamily="18" charset="0"/>
                <a:cs typeface="Times New Roman" pitchFamily="18" charset="0"/>
              </a:rPr>
              <a:t>в старшей группе «Ромашка»</a:t>
            </a:r>
          </a:p>
          <a:p>
            <a:pPr algn="ctr"/>
            <a:endParaRPr lang="ru-RU" sz="2800" b="1" dirty="0" smtClean="0">
              <a:latin typeface="Times New Roman" pitchFamily="18" charset="0"/>
              <a:cs typeface="Times New Roman" pitchFamily="18" charset="0"/>
            </a:endParaRPr>
          </a:p>
          <a:p>
            <a:pPr algn="ctr"/>
            <a:r>
              <a:rPr lang="ru-RU" sz="2800" b="1" dirty="0" smtClean="0">
                <a:latin typeface="Times New Roman" pitchFamily="18" charset="0"/>
                <a:cs typeface="Times New Roman" pitchFamily="18" charset="0"/>
              </a:rPr>
              <a:t>Руководитель проекта: Щербакова Н.Н.</a:t>
            </a:r>
            <a:endParaRPr lang="ru-RU" sz="2800" b="1" dirty="0" smtClean="0">
              <a:solidFill>
                <a:srgbClr val="FF0000"/>
              </a:solidFill>
              <a:latin typeface="Times New Roman" pitchFamily="18" charset="0"/>
              <a:cs typeface="Times New Roman" pitchFamily="18" charset="0"/>
            </a:endParaRPr>
          </a:p>
          <a:p>
            <a:endParaRPr lang="ru-RU" dirty="0"/>
          </a:p>
        </p:txBody>
      </p:sp>
    </p:spTree>
    <p:extLst>
      <p:ext uri="{BB962C8B-B14F-4D97-AF65-F5344CB8AC3E}">
        <p14:creationId xmlns:p14="http://schemas.microsoft.com/office/powerpoint/2010/main" val="314544873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descr="C:\Users\Наташечка\Desktop\img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3995936" y="1484784"/>
            <a:ext cx="4176464" cy="4247317"/>
          </a:xfrm>
          <a:prstGeom prst="rect">
            <a:avLst/>
          </a:prstGeom>
          <a:noFill/>
        </p:spPr>
        <p:txBody>
          <a:bodyPr wrap="square" rtlCol="0">
            <a:spAutoFit/>
          </a:bodyPr>
          <a:lstStyle/>
          <a:p>
            <a:pPr algn="just"/>
            <a:r>
              <a:rPr lang="ru-RU" b="1" dirty="0" smtClean="0">
                <a:latin typeface="Times New Roman" pitchFamily="18" charset="0"/>
                <a:cs typeface="Times New Roman" pitchFamily="18" charset="0"/>
              </a:rPr>
              <a:t>«Кто быстрее»</a:t>
            </a:r>
          </a:p>
          <a:p>
            <a:pPr algn="just"/>
            <a:r>
              <a:rPr lang="ru-RU" dirty="0" smtClean="0">
                <a:latin typeface="Times New Roman" pitchFamily="18" charset="0"/>
                <a:cs typeface="Times New Roman" pitchFamily="18" charset="0"/>
              </a:rPr>
              <a:t>На стульчиках, расставленных в нескольких рядов, как в армии, лежат гимнастёрка, комбинезон, плащ – накидка, будёновка, </a:t>
            </a:r>
            <a:r>
              <a:rPr lang="ru-RU" dirty="0" err="1" smtClean="0">
                <a:latin typeface="Times New Roman" pitchFamily="18" charset="0"/>
                <a:cs typeface="Times New Roman" pitchFamily="18" charset="0"/>
              </a:rPr>
              <a:t>безкозырка</a:t>
            </a:r>
            <a:r>
              <a:rPr lang="ru-RU" dirty="0" smtClean="0">
                <a:latin typeface="Times New Roman" pitchFamily="18" charset="0"/>
                <a:cs typeface="Times New Roman" pitchFamily="18" charset="0"/>
              </a:rPr>
              <a:t>. По команде дети должны как можно быстрее одеться или одеть кукол.</a:t>
            </a:r>
          </a:p>
          <a:p>
            <a:pPr algn="just"/>
            <a:r>
              <a:rPr lang="ru-RU" dirty="0" smtClean="0">
                <a:latin typeface="Times New Roman" pitchFamily="18" charset="0"/>
                <a:cs typeface="Times New Roman" pitchFamily="18" charset="0"/>
              </a:rPr>
              <a:t>Выигрывает тот, кто все действия проделает быстрее других и правильно. Победитель назначается командиром.</a:t>
            </a:r>
          </a:p>
          <a:p>
            <a:pPr algn="just"/>
            <a:endParaRPr lang="ru-RU" b="1" dirty="0" smtClean="0">
              <a:latin typeface="Times New Roman" pitchFamily="18" charset="0"/>
              <a:cs typeface="Times New Roman" pitchFamily="18" charset="0"/>
            </a:endParaRPr>
          </a:p>
          <a:p>
            <a:pPr algn="just"/>
            <a:r>
              <a:rPr lang="ru-RU" b="1" dirty="0" smtClean="0">
                <a:latin typeface="Times New Roman" pitchFamily="18" charset="0"/>
                <a:cs typeface="Times New Roman" pitchFamily="18" charset="0"/>
              </a:rPr>
              <a:t>«Сапёры»</a:t>
            </a:r>
          </a:p>
          <a:p>
            <a:pPr algn="just"/>
            <a:r>
              <a:rPr lang="ru-RU" dirty="0" smtClean="0">
                <a:latin typeface="Times New Roman" pitchFamily="18" charset="0"/>
                <a:cs typeface="Times New Roman" pitchFamily="18" charset="0"/>
              </a:rPr>
              <a:t>Две команды перебираются с одной стороны на другую, наступают только на дощечки.</a:t>
            </a:r>
            <a:endParaRPr lang="ru-RU" b="1" dirty="0">
              <a:latin typeface="Times New Roman" pitchFamily="18" charset="0"/>
              <a:cs typeface="Times New Roman" pitchFamily="18" charset="0"/>
            </a:endParaRPr>
          </a:p>
        </p:txBody>
      </p:sp>
      <p:pic>
        <p:nvPicPr>
          <p:cNvPr id="4" name="Рисунок 3" descr="C:\Users\Наташечка\Desktop\дети\IMG_20190520_095015.jpg"/>
          <p:cNvPicPr/>
          <p:nvPr/>
        </p:nvPicPr>
        <p:blipFill>
          <a:blip r:embed="rId3" cstate="screen">
            <a:extLst>
              <a:ext uri="{28A0092B-C50C-407E-A947-70E740481C1C}">
                <a14:useLocalDpi xmlns:a14="http://schemas.microsoft.com/office/drawing/2010/main"/>
              </a:ext>
            </a:extLst>
          </a:blip>
          <a:srcRect/>
          <a:stretch>
            <a:fillRect/>
          </a:stretch>
        </p:blipFill>
        <p:spPr bwMode="auto">
          <a:xfrm>
            <a:off x="459492" y="3608442"/>
            <a:ext cx="3536444" cy="2682994"/>
          </a:xfrm>
          <a:prstGeom prst="rect">
            <a:avLst/>
          </a:prstGeom>
          <a:noFill/>
          <a:ln>
            <a:noFill/>
          </a:ln>
        </p:spPr>
      </p:pic>
      <p:sp>
        <p:nvSpPr>
          <p:cNvPr id="5" name="TextBox 4"/>
          <p:cNvSpPr txBox="1"/>
          <p:nvPr/>
        </p:nvSpPr>
        <p:spPr>
          <a:xfrm>
            <a:off x="1259632" y="476672"/>
            <a:ext cx="6624736" cy="923330"/>
          </a:xfrm>
          <a:prstGeom prst="rect">
            <a:avLst/>
          </a:prstGeom>
          <a:noFill/>
        </p:spPr>
        <p:txBody>
          <a:bodyPr wrap="square" rtlCol="0">
            <a:spAutoFit/>
          </a:bodyPr>
          <a:lstStyle/>
          <a:p>
            <a:r>
              <a:rPr lang="ru-RU" b="1" dirty="0">
                <a:latin typeface="Times New Roman" pitchFamily="18" charset="0"/>
                <a:cs typeface="Times New Roman" pitchFamily="18" charset="0"/>
              </a:rPr>
              <a:t>Сюжетно – ролевая игра: «Санитары».</a:t>
            </a:r>
          </a:p>
          <a:p>
            <a:pPr algn="just"/>
            <a:r>
              <a:rPr lang="ru-RU" b="1" dirty="0">
                <a:latin typeface="Times New Roman" pitchFamily="18" charset="0"/>
                <a:cs typeface="Times New Roman" pitchFamily="18" charset="0"/>
              </a:rPr>
              <a:t>Подвижные игры: «Кто быстрее»; «</a:t>
            </a:r>
            <a:r>
              <a:rPr lang="ru-RU" b="1" dirty="0" err="1">
                <a:latin typeface="Times New Roman" pitchFamily="18" charset="0"/>
                <a:cs typeface="Times New Roman" pitchFamily="18" charset="0"/>
              </a:rPr>
              <a:t>Перетягушки</a:t>
            </a:r>
            <a:r>
              <a:rPr lang="ru-RU" b="1" dirty="0">
                <a:latin typeface="Times New Roman" pitchFamily="18" charset="0"/>
                <a:cs typeface="Times New Roman" pitchFamily="18" charset="0"/>
              </a:rPr>
              <a:t>»; «Снайперы</a:t>
            </a:r>
            <a:r>
              <a:rPr lang="ru-RU" b="1" dirty="0" smtClean="0">
                <a:latin typeface="Times New Roman" pitchFamily="18" charset="0"/>
                <a:cs typeface="Times New Roman" pitchFamily="18" charset="0"/>
              </a:rPr>
              <a:t>».</a:t>
            </a:r>
            <a:endParaRPr lang="ru-RU" dirty="0"/>
          </a:p>
        </p:txBody>
      </p:sp>
      <p:pic>
        <p:nvPicPr>
          <p:cNvPr id="6" name="Рисунок 5" descr="C:\Users\Наташечка\Desktop\дети\IMG_20190520_093924.jpg"/>
          <p:cNvPicPr/>
          <p:nvPr/>
        </p:nvPicPr>
        <p:blipFill>
          <a:blip r:embed="rId4" cstate="screen">
            <a:extLst>
              <a:ext uri="{28A0092B-C50C-407E-A947-70E740481C1C}">
                <a14:useLocalDpi xmlns:a14="http://schemas.microsoft.com/office/drawing/2010/main"/>
              </a:ext>
            </a:extLst>
          </a:blip>
          <a:srcRect/>
          <a:stretch>
            <a:fillRect/>
          </a:stretch>
        </p:blipFill>
        <p:spPr bwMode="auto">
          <a:xfrm>
            <a:off x="459492" y="1400002"/>
            <a:ext cx="3536444" cy="2389038"/>
          </a:xfrm>
          <a:prstGeom prst="rect">
            <a:avLst/>
          </a:prstGeom>
          <a:noFill/>
          <a:ln>
            <a:noFill/>
          </a:ln>
        </p:spPr>
      </p:pic>
    </p:spTree>
    <p:extLst>
      <p:ext uri="{BB962C8B-B14F-4D97-AF65-F5344CB8AC3E}">
        <p14:creationId xmlns:p14="http://schemas.microsoft.com/office/powerpoint/2010/main" val="183784958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descr="C:\Users\Наташечка\Desktop\img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4788024" y="260648"/>
            <a:ext cx="3816424" cy="2585323"/>
          </a:xfrm>
          <a:prstGeom prst="rect">
            <a:avLst/>
          </a:prstGeom>
          <a:noFill/>
        </p:spPr>
        <p:txBody>
          <a:bodyPr wrap="square" rtlCol="0">
            <a:spAutoFit/>
          </a:bodyPr>
          <a:lstStyle/>
          <a:p>
            <a:pPr algn="just"/>
            <a:r>
              <a:rPr lang="ru-RU" b="1" dirty="0" smtClean="0">
                <a:latin typeface="Times New Roman" pitchFamily="18" charset="0"/>
                <a:cs typeface="Times New Roman" pitchFamily="18" charset="0"/>
              </a:rPr>
              <a:t>«Перетяжки»</a:t>
            </a:r>
          </a:p>
          <a:p>
            <a:pPr algn="just"/>
            <a:r>
              <a:rPr lang="ru-RU" dirty="0" smtClean="0">
                <a:latin typeface="Times New Roman" pitchFamily="18" charset="0"/>
                <a:cs typeface="Times New Roman" pitchFamily="18" charset="0"/>
              </a:rPr>
              <a:t>Дети обеих команд делятся по парам. Каждой паре даётся гимнастическая палка. Участники одной команды стоят по одну сторону от обозначенной линии. По сигналу ведущего участники команд стараются перетянуть противника на свою сторону.</a:t>
            </a:r>
            <a:endParaRPr lang="ru-RU" dirty="0"/>
          </a:p>
        </p:txBody>
      </p:sp>
      <p:sp>
        <p:nvSpPr>
          <p:cNvPr id="4" name="TextBox 3"/>
          <p:cNvSpPr txBox="1"/>
          <p:nvPr/>
        </p:nvSpPr>
        <p:spPr>
          <a:xfrm>
            <a:off x="251520" y="2859358"/>
            <a:ext cx="8568952" cy="3693319"/>
          </a:xfrm>
          <a:prstGeom prst="rect">
            <a:avLst/>
          </a:prstGeom>
          <a:noFill/>
        </p:spPr>
        <p:txBody>
          <a:bodyPr wrap="square" rtlCol="0">
            <a:spAutoFit/>
          </a:bodyPr>
          <a:lstStyle/>
          <a:p>
            <a:pPr algn="just"/>
            <a:r>
              <a:rPr lang="ru-RU" b="1" dirty="0" smtClean="0">
                <a:latin typeface="Times New Roman" pitchFamily="18" charset="0"/>
                <a:cs typeface="Times New Roman" pitchFamily="18" charset="0"/>
              </a:rPr>
              <a:t>Дидактическая игра: «Назови пословицу»</a:t>
            </a:r>
          </a:p>
          <a:p>
            <a:pPr algn="just"/>
            <a:r>
              <a:rPr lang="ru-RU" b="1" dirty="0" smtClean="0">
                <a:latin typeface="Times New Roman" pitchFamily="18" charset="0"/>
                <a:cs typeface="Times New Roman" pitchFamily="18" charset="0"/>
              </a:rPr>
              <a:t>Цель: </a:t>
            </a:r>
            <a:r>
              <a:rPr lang="ru-RU" dirty="0" smtClean="0">
                <a:latin typeface="Times New Roman" pitchFamily="18" charset="0"/>
                <a:cs typeface="Times New Roman" pitchFamily="18" charset="0"/>
              </a:rPr>
              <a:t>закрепить знание пословиц о солдатах, военном долге, о Родине, воспитывать интерес к русскому фольклору.</a:t>
            </a:r>
          </a:p>
          <a:p>
            <a:pPr algn="just"/>
            <a:r>
              <a:rPr lang="ru-RU" dirty="0" smtClean="0">
                <a:latin typeface="Times New Roman" pitchFamily="18" charset="0"/>
                <a:cs typeface="Times New Roman" pitchFamily="18" charset="0"/>
              </a:rPr>
              <a:t>Каждый ребёнок, к которому в руки попадает мяч, вспоминает и проговаривает пословицу о смелости, силе, отваге, объясняет её назначение.</a:t>
            </a:r>
          </a:p>
          <a:p>
            <a:pPr marL="285750" indent="-285750" algn="ctr">
              <a:buFont typeface="Wingdings" pitchFamily="2" charset="2"/>
              <a:buChar char="§"/>
            </a:pPr>
            <a:r>
              <a:rPr lang="ru-RU" dirty="0" smtClean="0">
                <a:latin typeface="Times New Roman" pitchFamily="18" charset="0"/>
                <a:cs typeface="Times New Roman" pitchFamily="18" charset="0"/>
              </a:rPr>
              <a:t>«Сам погибай, а товарища выручай»,</a:t>
            </a:r>
          </a:p>
          <a:p>
            <a:pPr marL="285750" indent="-285750" algn="ctr">
              <a:buFont typeface="Wingdings" pitchFamily="2" charset="2"/>
              <a:buChar char="§"/>
            </a:pPr>
            <a:r>
              <a:rPr lang="ru-RU" dirty="0" smtClean="0">
                <a:latin typeface="Times New Roman" pitchFamily="18" charset="0"/>
                <a:cs typeface="Times New Roman" pitchFamily="18" charset="0"/>
              </a:rPr>
              <a:t>«За край свой насмерть стой»,</a:t>
            </a:r>
          </a:p>
          <a:p>
            <a:pPr marL="285750" indent="-285750" algn="ctr">
              <a:buFont typeface="Wingdings" pitchFamily="2" charset="2"/>
              <a:buChar char="§"/>
            </a:pPr>
            <a:r>
              <a:rPr lang="ru-RU" dirty="0" smtClean="0">
                <a:latin typeface="Times New Roman" pitchFamily="18" charset="0"/>
                <a:cs typeface="Times New Roman" pitchFamily="18" charset="0"/>
              </a:rPr>
              <a:t>«За правое дело стой смело»,</a:t>
            </a:r>
          </a:p>
          <a:p>
            <a:pPr marL="285750" indent="-285750" algn="ctr">
              <a:buFont typeface="Wingdings" pitchFamily="2" charset="2"/>
              <a:buChar char="§"/>
            </a:pPr>
            <a:r>
              <a:rPr lang="ru-RU" dirty="0" smtClean="0">
                <a:latin typeface="Times New Roman" pitchFamily="18" charset="0"/>
                <a:cs typeface="Times New Roman" pitchFamily="18" charset="0"/>
              </a:rPr>
              <a:t>«Жить – Родине служить»,</a:t>
            </a:r>
          </a:p>
          <a:p>
            <a:pPr marL="285750" indent="-285750" algn="ctr">
              <a:buFont typeface="Wingdings" pitchFamily="2" charset="2"/>
              <a:buChar char="§"/>
            </a:pPr>
            <a:r>
              <a:rPr lang="ru-RU" dirty="0" smtClean="0">
                <a:latin typeface="Times New Roman" pitchFamily="18" charset="0"/>
                <a:cs typeface="Times New Roman" pitchFamily="18" charset="0"/>
              </a:rPr>
              <a:t>«Не тот герой, кто награду ждёт, а тот, кто за народ идёт».</a:t>
            </a:r>
          </a:p>
          <a:p>
            <a:pPr algn="ctr"/>
            <a:r>
              <a:rPr lang="ru-RU" b="1" u="sng" dirty="0" smtClean="0">
                <a:latin typeface="Times New Roman" pitchFamily="18" charset="0"/>
                <a:cs typeface="Times New Roman" pitchFamily="18" charset="0"/>
              </a:rPr>
              <a:t>Взаимодействие с родителями</a:t>
            </a:r>
          </a:p>
          <a:p>
            <a:pPr algn="ctr"/>
            <a:r>
              <a:rPr lang="ru-RU" dirty="0" smtClean="0">
                <a:latin typeface="Times New Roman" pitchFamily="18" charset="0"/>
                <a:cs typeface="Times New Roman" pitchFamily="18" charset="0"/>
              </a:rPr>
              <a:t>Беседы с детьми о родных и знакомых, которые пережили </a:t>
            </a:r>
          </a:p>
          <a:p>
            <a:pPr algn="ctr"/>
            <a:r>
              <a:rPr lang="ru-RU" dirty="0" smtClean="0">
                <a:latin typeface="Times New Roman" pitchFamily="18" charset="0"/>
                <a:cs typeface="Times New Roman" pitchFamily="18" charset="0"/>
              </a:rPr>
              <a:t>Великую Отечественную войну в детстве.</a:t>
            </a:r>
            <a:endParaRPr lang="ru-RU" dirty="0">
              <a:latin typeface="Times New Roman" pitchFamily="18" charset="0"/>
              <a:cs typeface="Times New Roman" pitchFamily="18" charset="0"/>
            </a:endParaRPr>
          </a:p>
        </p:txBody>
      </p:sp>
      <p:pic>
        <p:nvPicPr>
          <p:cNvPr id="5" name="Рисунок 4" descr="C:\Users\Наташечка\Desktop\дети\IMG_20190520_105900.jpg"/>
          <p:cNvPicPr/>
          <p:nvPr/>
        </p:nvPicPr>
        <p:blipFill>
          <a:blip r:embed="rId3" cstate="screen">
            <a:extLst>
              <a:ext uri="{28A0092B-C50C-407E-A947-70E740481C1C}">
                <a14:useLocalDpi xmlns:a14="http://schemas.microsoft.com/office/drawing/2010/main"/>
              </a:ext>
            </a:extLst>
          </a:blip>
          <a:srcRect/>
          <a:stretch>
            <a:fillRect/>
          </a:stretch>
        </p:blipFill>
        <p:spPr bwMode="auto">
          <a:xfrm>
            <a:off x="827584" y="332656"/>
            <a:ext cx="3600400" cy="2513315"/>
          </a:xfrm>
          <a:prstGeom prst="rect">
            <a:avLst/>
          </a:prstGeom>
          <a:noFill/>
          <a:ln>
            <a:noFill/>
          </a:ln>
        </p:spPr>
      </p:pic>
    </p:spTree>
    <p:extLst>
      <p:ext uri="{BB962C8B-B14F-4D97-AF65-F5344CB8AC3E}">
        <p14:creationId xmlns:p14="http://schemas.microsoft.com/office/powerpoint/2010/main" val="100815849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C:\Users\Наташечка\Desktop\дети герои.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9662893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4" descr="http://mypresentation.ru/documents/77709f4c34268995cf08361dc1cd9879/img2.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2053" name="Picture 5" descr="C:\Users\Наташечка\Desktop\img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7937"/>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611560" y="404664"/>
            <a:ext cx="8064896" cy="5632311"/>
          </a:xfrm>
          <a:prstGeom prst="rect">
            <a:avLst/>
          </a:prstGeom>
          <a:noFill/>
        </p:spPr>
        <p:txBody>
          <a:bodyPr wrap="square" rtlCol="0">
            <a:spAutoFit/>
          </a:bodyPr>
          <a:lstStyle/>
          <a:p>
            <a:pPr algn="just"/>
            <a:r>
              <a:rPr lang="ru-RU" b="1" dirty="0" smtClean="0">
                <a:latin typeface="Times New Roman" pitchFamily="18" charset="0"/>
                <a:cs typeface="Times New Roman" pitchFamily="18" charset="0"/>
              </a:rPr>
              <a:t>Продолжительность: </a:t>
            </a:r>
            <a:r>
              <a:rPr lang="ru-RU" dirty="0" smtClean="0">
                <a:latin typeface="Times New Roman" pitchFamily="18" charset="0"/>
                <a:cs typeface="Times New Roman" pitchFamily="18" charset="0"/>
              </a:rPr>
              <a:t>краткосрочный.</a:t>
            </a:r>
          </a:p>
          <a:p>
            <a:pPr algn="just"/>
            <a:r>
              <a:rPr lang="ru-RU" b="1" dirty="0" smtClean="0">
                <a:latin typeface="Times New Roman" pitchFamily="18" charset="0"/>
                <a:cs typeface="Times New Roman" pitchFamily="18" charset="0"/>
              </a:rPr>
              <a:t>Участники проекта: </a:t>
            </a:r>
            <a:r>
              <a:rPr lang="ru-RU" dirty="0" smtClean="0">
                <a:latin typeface="Times New Roman" pitchFamily="18" charset="0"/>
                <a:cs typeface="Times New Roman" pitchFamily="18" charset="0"/>
              </a:rPr>
              <a:t>воспитатель, дети, родители.</a:t>
            </a:r>
          </a:p>
          <a:p>
            <a:pPr algn="just"/>
            <a:r>
              <a:rPr lang="ru-RU" b="1" dirty="0" smtClean="0">
                <a:latin typeface="Times New Roman" pitchFamily="18" charset="0"/>
                <a:cs typeface="Times New Roman" pitchFamily="18" charset="0"/>
              </a:rPr>
              <a:t>Актуальность проблемы: </a:t>
            </a:r>
            <a:r>
              <a:rPr lang="ru-RU" dirty="0" smtClean="0">
                <a:latin typeface="Times New Roman" pitchFamily="18" charset="0"/>
                <a:cs typeface="Times New Roman" pitchFamily="18" charset="0"/>
              </a:rPr>
              <a:t>Ребёнок не рождается злым или добрым, нравственным или безнравственным. То, какие нравственные качества разовьются у ребёнка, зависит, прежде всего от нас: от родителей, педагога и окружающих его взрослых. От того, как мы его воспитаем, какими впечатлениями обогатим. Сегодня дети страдают дефицитом знаний о героическом прошлом нашей страны в годы Великой отечественной войны, участии членов семьи старшего поколения в Великой отечественной войне. Таким образом, было принято решение разработать и реализовать проект «Дети Великой Отечественной войны».</a:t>
            </a:r>
          </a:p>
          <a:p>
            <a:pPr algn="just"/>
            <a:r>
              <a:rPr lang="ru-RU" dirty="0" smtClean="0">
                <a:latin typeface="Times New Roman" pitchFamily="18" charset="0"/>
                <a:cs typeface="Times New Roman" pitchFamily="18" charset="0"/>
              </a:rPr>
              <a:t>Современные дети знают о звёздных войнах и суперменах из мультфильмов, кинобоевиков и компьютерных игр. Война для них забавное шоу, приключение, игра. Однако о войне нужно говорить серьезно, с позиции гуманистических ценностей. Ребёнок по своей природе обладает чуткость, чтобы понять и разделить страдания другого, его восприятие эмоционально, непосредственно и образно. А тема Великой Отечественной войны может стать понятной детям дошкольного возраста, потому что реализует достаточно простую, ясную идею, известную им по сказкам, - идею противостояния добра и зла и финальной победы добра.</a:t>
            </a: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9766638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7" name="Picture 1" descr="C:\Users\Наташечка\Desktop\img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8" y="-1"/>
            <a:ext cx="9141431" cy="6856073"/>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539552" y="620688"/>
            <a:ext cx="8064896" cy="4801314"/>
          </a:xfrm>
          <a:prstGeom prst="rect">
            <a:avLst/>
          </a:prstGeom>
          <a:noFill/>
        </p:spPr>
        <p:txBody>
          <a:bodyPr wrap="square" rtlCol="0">
            <a:spAutoFit/>
          </a:bodyPr>
          <a:lstStyle/>
          <a:p>
            <a:pPr algn="just"/>
            <a:r>
              <a:rPr lang="ru-RU" b="1" dirty="0" smtClean="0">
                <a:latin typeface="Times New Roman" pitchFamily="18" charset="0"/>
                <a:cs typeface="Times New Roman" pitchFamily="18" charset="0"/>
              </a:rPr>
              <a:t>Цель: </a:t>
            </a:r>
            <a:r>
              <a:rPr lang="ru-RU" dirty="0" smtClean="0">
                <a:latin typeface="Times New Roman" pitchFamily="18" charset="0"/>
                <a:cs typeface="Times New Roman" pitchFamily="18" charset="0"/>
              </a:rPr>
              <a:t>состояла в воспитании патриотических чувств у старших дошкольников на основе изучения истории своей семьи и своей страны, формировании у детей осознанного отношения к празднику Победы как результату героического подвига народа Великой Отечественной войне.</a:t>
            </a:r>
          </a:p>
          <a:p>
            <a:pPr algn="just"/>
            <a:endParaRPr lang="ru-RU" b="1" dirty="0" smtClean="0">
              <a:latin typeface="Times New Roman" pitchFamily="18" charset="0"/>
              <a:cs typeface="Times New Roman" pitchFamily="18" charset="0"/>
            </a:endParaRPr>
          </a:p>
          <a:p>
            <a:pPr algn="just"/>
            <a:r>
              <a:rPr lang="ru-RU" b="1" dirty="0" smtClean="0">
                <a:latin typeface="Times New Roman" pitchFamily="18" charset="0"/>
                <a:cs typeface="Times New Roman" pitchFamily="18" charset="0"/>
              </a:rPr>
              <a:t>Задачи:</a:t>
            </a:r>
          </a:p>
          <a:p>
            <a:pPr marL="342900" indent="-342900" algn="just">
              <a:buAutoNum type="arabicPeriod"/>
            </a:pPr>
            <a:r>
              <a:rPr lang="ru-RU" dirty="0" smtClean="0">
                <a:latin typeface="Times New Roman" pitchFamily="18" charset="0"/>
                <a:cs typeface="Times New Roman" pitchFamily="18" charset="0"/>
              </a:rPr>
              <a:t>Обобщить и систематизировать знания детей о событиях Великой Отечественной войны, формировать элементарные знания на основе ярких представлений, конкретных исторических фактов, доступных детям и вызывающих у них эмоциональные переживания.</a:t>
            </a:r>
          </a:p>
          <a:p>
            <a:pPr algn="just"/>
            <a:r>
              <a:rPr lang="ru-RU" dirty="0" smtClean="0">
                <a:latin typeface="Times New Roman" pitchFamily="18" charset="0"/>
                <a:cs typeface="Times New Roman" pitchFamily="18" charset="0"/>
              </a:rPr>
              <a:t>2. Развитие интереса к историческому прошлому страны своей семьи.</a:t>
            </a:r>
          </a:p>
          <a:p>
            <a:pPr algn="just"/>
            <a:r>
              <a:rPr lang="ru-RU" dirty="0" smtClean="0">
                <a:latin typeface="Times New Roman" pitchFamily="18" charset="0"/>
                <a:cs typeface="Times New Roman" pitchFamily="18" charset="0"/>
              </a:rPr>
              <a:t>3. Воспитывать в детях такие нравственные качества, как близким, чувство гордости за членов семьи, переживших Великую Отечественную войну или погибших на полях сражений.</a:t>
            </a:r>
          </a:p>
          <a:p>
            <a:pPr algn="just"/>
            <a:r>
              <a:rPr lang="ru-RU" dirty="0" smtClean="0">
                <a:latin typeface="Times New Roman" pitchFamily="18" charset="0"/>
                <a:cs typeface="Times New Roman" pitchFamily="18" charset="0"/>
              </a:rPr>
              <a:t>4. Вызвать эмоциональный отклик на жизнь детей во время войны.</a:t>
            </a:r>
          </a:p>
          <a:p>
            <a:pPr algn="just"/>
            <a:r>
              <a:rPr lang="ru-RU" dirty="0" smtClean="0">
                <a:latin typeface="Times New Roman" pitchFamily="18" charset="0"/>
                <a:cs typeface="Times New Roman" pitchFamily="18" charset="0"/>
              </a:rPr>
              <a:t>5. Способствовать активному вовлечению родителей в совместную деятельность с ребёнком в условиях семьи и детского сада.</a:t>
            </a: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321026119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5" descr="C:\Users\Наташечка\Desktop\img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539552" y="620688"/>
            <a:ext cx="7992888" cy="5632311"/>
          </a:xfrm>
          <a:prstGeom prst="rect">
            <a:avLst/>
          </a:prstGeom>
          <a:noFill/>
        </p:spPr>
        <p:txBody>
          <a:bodyPr wrap="square" rtlCol="0">
            <a:spAutoFit/>
          </a:bodyPr>
          <a:lstStyle/>
          <a:p>
            <a:pPr algn="just"/>
            <a:r>
              <a:rPr lang="ru-RU" b="1" dirty="0" smtClean="0">
                <a:latin typeface="Times New Roman" pitchFamily="18" charset="0"/>
                <a:cs typeface="Times New Roman" pitchFamily="18" charset="0"/>
              </a:rPr>
              <a:t>Мотивационный этап.</a:t>
            </a:r>
          </a:p>
          <a:p>
            <a:pPr algn="just"/>
            <a:r>
              <a:rPr lang="ru-RU" dirty="0" smtClean="0">
                <a:latin typeface="Times New Roman" pitchFamily="18" charset="0"/>
                <a:cs typeface="Times New Roman" pitchFamily="18" charset="0"/>
              </a:rPr>
              <a:t>Рассматривание иллюстраций о Великой Отечественной войне.</a:t>
            </a:r>
          </a:p>
          <a:p>
            <a:pPr algn="just"/>
            <a:r>
              <a:rPr lang="ru-RU" dirty="0" smtClean="0">
                <a:latin typeface="Times New Roman" pitchFamily="18" charset="0"/>
                <a:cs typeface="Times New Roman" pitchFamily="18" charset="0"/>
              </a:rPr>
              <a:t>Воспитатель спрашивает у детей, что они знают о войне</a:t>
            </a:r>
            <a:r>
              <a:rPr lang="en-US" dirty="0" smtClean="0">
                <a:latin typeface="Times New Roman" pitchFamily="18" charset="0"/>
                <a:cs typeface="Times New Roman" pitchFamily="18" charset="0"/>
              </a:rPr>
              <a:t>?</a:t>
            </a:r>
            <a:endParaRPr lang="ru-RU" dirty="0" smtClean="0">
              <a:latin typeface="Times New Roman" pitchFamily="18" charset="0"/>
              <a:cs typeface="Times New Roman" pitchFamily="18" charset="0"/>
            </a:endParaRPr>
          </a:p>
          <a:p>
            <a:pPr algn="just"/>
            <a:r>
              <a:rPr lang="ru-RU" dirty="0" smtClean="0">
                <a:latin typeface="Times New Roman" pitchFamily="18" charset="0"/>
                <a:cs typeface="Times New Roman" pitchFamily="18" charset="0"/>
              </a:rPr>
              <a:t>Для чего нужно помнить о событиях Великой Отечественной войны</a:t>
            </a:r>
            <a:r>
              <a:rPr lang="en-US" dirty="0" smtClean="0">
                <a:latin typeface="Times New Roman" pitchFamily="18" charset="0"/>
                <a:cs typeface="Times New Roman" pitchFamily="18" charset="0"/>
              </a:rPr>
              <a:t>?</a:t>
            </a:r>
            <a:endParaRPr lang="ru-RU" dirty="0" smtClean="0">
              <a:latin typeface="Times New Roman" pitchFamily="18" charset="0"/>
              <a:cs typeface="Times New Roman" pitchFamily="18" charset="0"/>
            </a:endParaRPr>
          </a:p>
          <a:p>
            <a:pPr algn="just"/>
            <a:r>
              <a:rPr lang="ru-RU" dirty="0" smtClean="0">
                <a:latin typeface="Times New Roman" pitchFamily="18" charset="0"/>
                <a:cs typeface="Times New Roman" pitchFamily="18" charset="0"/>
              </a:rPr>
              <a:t>Педагог предлагает детям больше узнать о жизни детей во время Великой Отечественной войны.</a:t>
            </a:r>
          </a:p>
          <a:p>
            <a:pPr algn="ctr"/>
            <a:r>
              <a:rPr lang="ru-RU" b="1" dirty="0" smtClean="0">
                <a:latin typeface="Times New Roman" pitchFamily="18" charset="0"/>
                <a:cs typeface="Times New Roman" pitchFamily="18" charset="0"/>
              </a:rPr>
              <a:t>Этапы проектной деятельности:</a:t>
            </a:r>
          </a:p>
          <a:p>
            <a:pPr algn="just"/>
            <a:r>
              <a:rPr lang="ru-RU" b="1" dirty="0" smtClean="0">
                <a:latin typeface="Times New Roman" pitchFamily="18" charset="0"/>
                <a:cs typeface="Times New Roman" pitchFamily="18" charset="0"/>
              </a:rPr>
              <a:t>1 этап</a:t>
            </a:r>
          </a:p>
          <a:p>
            <a:pPr marL="342900" indent="-342900" algn="just">
              <a:buAutoNum type="arabicPeriod"/>
            </a:pPr>
            <a:r>
              <a:rPr lang="ru-RU" dirty="0" smtClean="0">
                <a:latin typeface="Times New Roman" pitchFamily="18" charset="0"/>
                <a:cs typeface="Times New Roman" pitchFamily="18" charset="0"/>
              </a:rPr>
              <a:t>Выбирается тема, формируется цель проекта.</a:t>
            </a:r>
          </a:p>
          <a:p>
            <a:pPr algn="just"/>
            <a:r>
              <a:rPr lang="ru-RU" dirty="0" smtClean="0">
                <a:latin typeface="Times New Roman" pitchFamily="18" charset="0"/>
                <a:cs typeface="Times New Roman" pitchFamily="18" charset="0"/>
              </a:rPr>
              <a:t>2. Выявление первоначальных знаний детей о войне, о празднике победы.</a:t>
            </a:r>
          </a:p>
          <a:p>
            <a:pPr algn="just"/>
            <a:r>
              <a:rPr lang="ru-RU" dirty="0" smtClean="0">
                <a:latin typeface="Times New Roman" pitchFamily="18" charset="0"/>
                <a:cs typeface="Times New Roman" pitchFamily="18" charset="0"/>
              </a:rPr>
              <a:t>3. Информация родителей о предстоящем проекте.</a:t>
            </a:r>
          </a:p>
          <a:p>
            <a:pPr algn="just"/>
            <a:r>
              <a:rPr lang="ru-RU" dirty="0" smtClean="0">
                <a:latin typeface="Times New Roman" pitchFamily="18" charset="0"/>
                <a:cs typeface="Times New Roman" pitchFamily="18" charset="0"/>
              </a:rPr>
              <a:t>4. Подбор литературы, презентаций, фотографий, плакатов.</a:t>
            </a:r>
          </a:p>
          <a:p>
            <a:pPr algn="just"/>
            <a:r>
              <a:rPr lang="ru-RU" b="1" dirty="0" smtClean="0">
                <a:latin typeface="Times New Roman" pitchFamily="18" charset="0"/>
                <a:cs typeface="Times New Roman" pitchFamily="18" charset="0"/>
              </a:rPr>
              <a:t>2 этап</a:t>
            </a:r>
          </a:p>
          <a:p>
            <a:pPr marL="342900" indent="-342900" algn="just">
              <a:buAutoNum type="arabicPeriod"/>
            </a:pPr>
            <a:r>
              <a:rPr lang="ru-RU" dirty="0" smtClean="0">
                <a:latin typeface="Times New Roman" pitchFamily="18" charset="0"/>
                <a:cs typeface="Times New Roman" pitchFamily="18" charset="0"/>
              </a:rPr>
              <a:t>Проведение НОД, бесед о ВОВ, победе в войне.</a:t>
            </a:r>
          </a:p>
          <a:p>
            <a:pPr algn="just"/>
            <a:r>
              <a:rPr lang="ru-RU" dirty="0" smtClean="0">
                <a:latin typeface="Times New Roman" pitchFamily="18" charset="0"/>
                <a:cs typeface="Times New Roman" pitchFamily="18" charset="0"/>
              </a:rPr>
              <a:t>2. Привлечение родителей к участию в проекте.</a:t>
            </a:r>
          </a:p>
          <a:p>
            <a:pPr algn="just"/>
            <a:r>
              <a:rPr lang="ru-RU" dirty="0" smtClean="0">
                <a:latin typeface="Times New Roman" pitchFamily="18" charset="0"/>
                <a:cs typeface="Times New Roman" pitchFamily="18" charset="0"/>
              </a:rPr>
              <a:t>3. Организация сюжетно – ролевых, дидактических и подвижных игр.</a:t>
            </a:r>
          </a:p>
          <a:p>
            <a:pPr algn="just"/>
            <a:r>
              <a:rPr lang="ru-RU" b="1" dirty="0" smtClean="0">
                <a:latin typeface="Times New Roman" pitchFamily="18" charset="0"/>
                <a:cs typeface="Times New Roman" pitchFamily="18" charset="0"/>
              </a:rPr>
              <a:t>3 этап</a:t>
            </a:r>
          </a:p>
          <a:p>
            <a:pPr marL="342900" indent="-342900" algn="just">
              <a:buAutoNum type="arabicPeriod"/>
            </a:pPr>
            <a:r>
              <a:rPr lang="ru-RU" dirty="0" smtClean="0">
                <a:latin typeface="Times New Roman" pitchFamily="18" charset="0"/>
                <a:cs typeface="Times New Roman" pitchFamily="18" charset="0"/>
              </a:rPr>
              <a:t>Организация выставки работ и поделок.</a:t>
            </a:r>
          </a:p>
          <a:p>
            <a:pPr algn="ctr"/>
            <a:r>
              <a:rPr lang="ru-RU" b="1" dirty="0" smtClean="0">
                <a:latin typeface="Times New Roman" pitchFamily="18" charset="0"/>
                <a:cs typeface="Times New Roman" pitchFamily="18" charset="0"/>
              </a:rPr>
              <a:t>По итогам работы была проведена беседа с детьми </a:t>
            </a:r>
          </a:p>
          <a:p>
            <a:pPr algn="ctr"/>
            <a:r>
              <a:rPr lang="ru-RU" b="1" dirty="0" smtClean="0">
                <a:latin typeface="Times New Roman" pitchFamily="18" charset="0"/>
                <a:cs typeface="Times New Roman" pitchFamily="18" charset="0"/>
              </a:rPr>
              <a:t>«Дети Великой Отечественной войны»</a:t>
            </a:r>
            <a:endParaRPr lang="ru-RU" b="1" dirty="0">
              <a:latin typeface="Times New Roman" pitchFamily="18" charset="0"/>
              <a:cs typeface="Times New Roman" pitchFamily="18" charset="0"/>
            </a:endParaRPr>
          </a:p>
        </p:txBody>
      </p:sp>
    </p:spTree>
    <p:extLst>
      <p:ext uri="{BB962C8B-B14F-4D97-AF65-F5344CB8AC3E}">
        <p14:creationId xmlns:p14="http://schemas.microsoft.com/office/powerpoint/2010/main" val="376427495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5" descr="C:\Users\Наташечка\Desktop\img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539552" y="476672"/>
            <a:ext cx="7920880" cy="646331"/>
          </a:xfrm>
          <a:prstGeom prst="rect">
            <a:avLst/>
          </a:prstGeom>
          <a:noFill/>
        </p:spPr>
        <p:txBody>
          <a:bodyPr wrap="square" rtlCol="0">
            <a:spAutoFit/>
          </a:bodyPr>
          <a:lstStyle/>
          <a:p>
            <a:pPr algn="ctr"/>
            <a:r>
              <a:rPr lang="ru-RU" b="1" dirty="0" smtClean="0">
                <a:latin typeface="Times New Roman" pitchFamily="18" charset="0"/>
                <a:cs typeface="Times New Roman" pitchFamily="18" charset="0"/>
              </a:rPr>
              <a:t>Поставленные задачи решались в разных видах деятельности.</a:t>
            </a:r>
          </a:p>
          <a:p>
            <a:pPr algn="ctr"/>
            <a:r>
              <a:rPr lang="ru-RU" b="1" dirty="0" smtClean="0">
                <a:latin typeface="Times New Roman" pitchFamily="18" charset="0"/>
                <a:cs typeface="Times New Roman" pitchFamily="18" charset="0"/>
              </a:rPr>
              <a:t>Рассказы воспитателя о войне, о жизни детей во время войны.</a:t>
            </a:r>
          </a:p>
        </p:txBody>
      </p:sp>
      <p:pic>
        <p:nvPicPr>
          <p:cNvPr id="6" name="Рисунок 5" descr="D:\разный материал\Pictures\IMG_20190520_091604.jpg"/>
          <p:cNvPicPr/>
          <p:nvPr/>
        </p:nvPicPr>
        <p:blipFill>
          <a:blip r:embed="rId3" cstate="screen">
            <a:extLst>
              <a:ext uri="{28A0092B-C50C-407E-A947-70E740481C1C}">
                <a14:useLocalDpi xmlns:a14="http://schemas.microsoft.com/office/drawing/2010/main"/>
              </a:ext>
            </a:extLst>
          </a:blip>
          <a:srcRect/>
          <a:stretch>
            <a:fillRect/>
          </a:stretch>
        </p:blipFill>
        <p:spPr bwMode="auto">
          <a:xfrm>
            <a:off x="539552" y="1362074"/>
            <a:ext cx="8167251" cy="4947246"/>
          </a:xfrm>
          <a:prstGeom prst="rect">
            <a:avLst/>
          </a:prstGeom>
          <a:noFill/>
          <a:ln>
            <a:noFill/>
          </a:ln>
        </p:spPr>
      </p:pic>
    </p:spTree>
    <p:extLst>
      <p:ext uri="{BB962C8B-B14F-4D97-AF65-F5344CB8AC3E}">
        <p14:creationId xmlns:p14="http://schemas.microsoft.com/office/powerpoint/2010/main" val="93603839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5" descr="C:\Users\Наташечка\Desktop\img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858040" y="404664"/>
            <a:ext cx="3802191" cy="1477328"/>
          </a:xfrm>
          <a:prstGeom prst="rect">
            <a:avLst/>
          </a:prstGeom>
          <a:noFill/>
        </p:spPr>
        <p:txBody>
          <a:bodyPr wrap="square" rtlCol="0">
            <a:spAutoFit/>
          </a:bodyPr>
          <a:lstStyle/>
          <a:p>
            <a:r>
              <a:rPr lang="ru-RU" b="1" dirty="0" smtClean="0">
                <a:latin typeface="Times New Roman" pitchFamily="18" charset="0"/>
                <a:cs typeface="Times New Roman" pitchFamily="18" charset="0"/>
              </a:rPr>
              <a:t>Чтение произведений о войне</a:t>
            </a:r>
            <a:r>
              <a:rPr lang="ru-RU" b="1" dirty="0">
                <a:latin typeface="Times New Roman" pitchFamily="18" charset="0"/>
                <a:cs typeface="Times New Roman" pitchFamily="18" charset="0"/>
              </a:rPr>
              <a:t>:</a:t>
            </a:r>
            <a:endParaRPr lang="ru-RU" b="1" dirty="0" smtClean="0">
              <a:latin typeface="Times New Roman" pitchFamily="18" charset="0"/>
              <a:cs typeface="Times New Roman" pitchFamily="18" charset="0"/>
            </a:endParaRPr>
          </a:p>
          <a:p>
            <a:pPr marL="285750" indent="-285750">
              <a:buFont typeface="Wingdings" pitchFamily="2" charset="2"/>
              <a:buChar char="§"/>
            </a:pPr>
            <a:r>
              <a:rPr lang="ru-RU" b="1" dirty="0" smtClean="0">
                <a:latin typeface="Times New Roman" pitchFamily="18" charset="0"/>
                <a:cs typeface="Times New Roman" pitchFamily="18" charset="0"/>
              </a:rPr>
              <a:t>Агния </a:t>
            </a:r>
            <a:r>
              <a:rPr lang="ru-RU" b="1" dirty="0" err="1" smtClean="0">
                <a:latin typeface="Times New Roman" pitchFamily="18" charset="0"/>
                <a:cs typeface="Times New Roman" pitchFamily="18" charset="0"/>
              </a:rPr>
              <a:t>Барто</a:t>
            </a:r>
            <a:r>
              <a:rPr lang="ru-RU" b="1" dirty="0" smtClean="0">
                <a:latin typeface="Times New Roman" pitchFamily="18" charset="0"/>
                <a:cs typeface="Times New Roman" pitchFamily="18" charset="0"/>
              </a:rPr>
              <a:t> «На заставе»</a:t>
            </a:r>
          </a:p>
          <a:p>
            <a:pPr marL="285750" indent="-285750">
              <a:buFont typeface="Wingdings" pitchFamily="2" charset="2"/>
              <a:buChar char="§"/>
            </a:pPr>
            <a:r>
              <a:rPr lang="ru-RU" b="1" dirty="0" smtClean="0">
                <a:latin typeface="Times New Roman" pitchFamily="18" charset="0"/>
                <a:cs typeface="Times New Roman" pitchFamily="18" charset="0"/>
              </a:rPr>
              <a:t>М. Исаковский «Родина»</a:t>
            </a:r>
          </a:p>
          <a:p>
            <a:pPr marL="285750" indent="-285750">
              <a:buFont typeface="Wingdings" pitchFamily="2" charset="2"/>
              <a:buChar char="§"/>
            </a:pPr>
            <a:r>
              <a:rPr lang="ru-RU" b="1" dirty="0" smtClean="0">
                <a:latin typeface="Times New Roman" pitchFamily="18" charset="0"/>
                <a:cs typeface="Times New Roman" pitchFamily="18" charset="0"/>
              </a:rPr>
              <a:t>Рассказы о войне</a:t>
            </a:r>
          </a:p>
          <a:p>
            <a:pPr marL="285750" indent="-285750">
              <a:buFont typeface="Wingdings" pitchFamily="2" charset="2"/>
              <a:buChar char="§"/>
            </a:pPr>
            <a:r>
              <a:rPr lang="ru-RU" b="1" dirty="0" smtClean="0">
                <a:latin typeface="Times New Roman" pitchFamily="18" charset="0"/>
                <a:cs typeface="Times New Roman" pitchFamily="18" charset="0"/>
              </a:rPr>
              <a:t>Лев Кассиль «Главное войско»</a:t>
            </a:r>
            <a:endParaRPr lang="ru-RU" b="1" dirty="0">
              <a:latin typeface="Times New Roman" pitchFamily="18" charset="0"/>
              <a:cs typeface="Times New Roman" pitchFamily="18" charset="0"/>
            </a:endParaRPr>
          </a:p>
        </p:txBody>
      </p:sp>
      <p:pic>
        <p:nvPicPr>
          <p:cNvPr id="5" name="Рисунок 4" descr="C:\Users\Наташечка\Desktop\19293.jpg"/>
          <p:cNvPicPr/>
          <p:nvPr/>
        </p:nvPicPr>
        <p:blipFill>
          <a:blip r:embed="rId3" cstate="screen">
            <a:extLst>
              <a:ext uri="{28A0092B-C50C-407E-A947-70E740481C1C}">
                <a14:useLocalDpi xmlns:a14="http://schemas.microsoft.com/office/drawing/2010/main"/>
              </a:ext>
            </a:extLst>
          </a:blip>
          <a:srcRect/>
          <a:stretch>
            <a:fillRect/>
          </a:stretch>
        </p:blipFill>
        <p:spPr bwMode="auto">
          <a:xfrm>
            <a:off x="5796136" y="2348880"/>
            <a:ext cx="2880320" cy="4056586"/>
          </a:xfrm>
          <a:prstGeom prst="rect">
            <a:avLst/>
          </a:prstGeom>
          <a:noFill/>
          <a:ln>
            <a:noFill/>
          </a:ln>
        </p:spPr>
      </p:pic>
      <p:pic>
        <p:nvPicPr>
          <p:cNvPr id="6" name="Рисунок 5" descr="C:\Users\Наташечка\Desktop\Новая папка\IMG_20190518_182923.jpg"/>
          <p:cNvPicPr/>
          <p:nvPr/>
        </p:nvPicPr>
        <p:blipFill>
          <a:blip r:embed="rId4" cstate="screen">
            <a:extLst>
              <a:ext uri="{28A0092B-C50C-407E-A947-70E740481C1C}">
                <a14:useLocalDpi xmlns:a14="http://schemas.microsoft.com/office/drawing/2010/main"/>
              </a:ext>
            </a:extLst>
          </a:blip>
          <a:srcRect/>
          <a:stretch>
            <a:fillRect/>
          </a:stretch>
        </p:blipFill>
        <p:spPr bwMode="auto">
          <a:xfrm>
            <a:off x="323528" y="1952108"/>
            <a:ext cx="5472608" cy="4141188"/>
          </a:xfrm>
          <a:prstGeom prst="rect">
            <a:avLst/>
          </a:prstGeom>
          <a:noFill/>
          <a:ln>
            <a:noFill/>
          </a:ln>
        </p:spPr>
      </p:pic>
    </p:spTree>
    <p:extLst>
      <p:ext uri="{BB962C8B-B14F-4D97-AF65-F5344CB8AC3E}">
        <p14:creationId xmlns:p14="http://schemas.microsoft.com/office/powerpoint/2010/main" val="383078187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5" descr="C:\Users\Наташечка\Desktop\img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539552" y="404664"/>
            <a:ext cx="7920880" cy="646331"/>
          </a:xfrm>
          <a:prstGeom prst="rect">
            <a:avLst/>
          </a:prstGeom>
          <a:noFill/>
        </p:spPr>
        <p:txBody>
          <a:bodyPr wrap="square" rtlCol="0">
            <a:spAutoFit/>
          </a:bodyPr>
          <a:lstStyle/>
          <a:p>
            <a:pPr algn="ctr"/>
            <a:r>
              <a:rPr lang="ru-RU" b="1" dirty="0" smtClean="0">
                <a:latin typeface="Times New Roman" pitchFamily="18" charset="0"/>
                <a:cs typeface="Times New Roman" pitchFamily="18" charset="0"/>
              </a:rPr>
              <a:t>Рассматривание картин, иллюстраций, фотографий о войне, </a:t>
            </a:r>
          </a:p>
          <a:p>
            <a:pPr algn="ctr"/>
            <a:r>
              <a:rPr lang="ru-RU" b="1" dirty="0" smtClean="0">
                <a:latin typeface="Times New Roman" pitchFamily="18" charset="0"/>
                <a:cs typeface="Times New Roman" pitchFamily="18" charset="0"/>
              </a:rPr>
              <a:t>о Дне Победы.</a:t>
            </a:r>
            <a:endParaRPr lang="ru-RU" b="1" dirty="0">
              <a:latin typeface="Times New Roman" pitchFamily="18" charset="0"/>
              <a:cs typeface="Times New Roman" pitchFamily="18" charset="0"/>
            </a:endParaRPr>
          </a:p>
        </p:txBody>
      </p:sp>
      <p:pic>
        <p:nvPicPr>
          <p:cNvPr id="5" name="Рисунок 4" descr="C:\Users\Наташечка\Desktop\дети\IMG_20190520_092237.jpg"/>
          <p:cNvPicPr/>
          <p:nvPr/>
        </p:nvPicPr>
        <p:blipFill>
          <a:blip r:embed="rId3" cstate="screen">
            <a:extLst>
              <a:ext uri="{28A0092B-C50C-407E-A947-70E740481C1C}">
                <a14:useLocalDpi xmlns:a14="http://schemas.microsoft.com/office/drawing/2010/main"/>
              </a:ext>
            </a:extLst>
          </a:blip>
          <a:srcRect/>
          <a:stretch>
            <a:fillRect/>
          </a:stretch>
        </p:blipFill>
        <p:spPr bwMode="auto">
          <a:xfrm>
            <a:off x="395536" y="2420888"/>
            <a:ext cx="4824536" cy="3600400"/>
          </a:xfrm>
          <a:prstGeom prst="rect">
            <a:avLst/>
          </a:prstGeom>
          <a:noFill/>
          <a:ln>
            <a:noFill/>
          </a:ln>
        </p:spPr>
      </p:pic>
      <p:pic>
        <p:nvPicPr>
          <p:cNvPr id="6" name="Рисунок 5" descr="C:\Users\Наташечка\Desktop\дети\IMG_20190520_093056.jpg"/>
          <p:cNvPicPr/>
          <p:nvPr/>
        </p:nvPicPr>
        <p:blipFill>
          <a:blip r:embed="rId4" cstate="screen">
            <a:extLst>
              <a:ext uri="{28A0092B-C50C-407E-A947-70E740481C1C}">
                <a14:useLocalDpi xmlns:a14="http://schemas.microsoft.com/office/drawing/2010/main"/>
              </a:ext>
            </a:extLst>
          </a:blip>
          <a:srcRect/>
          <a:stretch>
            <a:fillRect/>
          </a:stretch>
        </p:blipFill>
        <p:spPr bwMode="auto">
          <a:xfrm>
            <a:off x="4499992" y="1022664"/>
            <a:ext cx="4355197" cy="3558463"/>
          </a:xfrm>
          <a:prstGeom prst="rect">
            <a:avLst/>
          </a:prstGeom>
          <a:noFill/>
          <a:ln>
            <a:noFill/>
          </a:ln>
        </p:spPr>
      </p:pic>
    </p:spTree>
    <p:extLst>
      <p:ext uri="{BB962C8B-B14F-4D97-AF65-F5344CB8AC3E}">
        <p14:creationId xmlns:p14="http://schemas.microsoft.com/office/powerpoint/2010/main" val="409524956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5" descr="C:\Users\Наташечка\Desktop\img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827584" y="153506"/>
            <a:ext cx="7488832" cy="646331"/>
          </a:xfrm>
          <a:prstGeom prst="rect">
            <a:avLst/>
          </a:prstGeom>
          <a:noFill/>
        </p:spPr>
        <p:txBody>
          <a:bodyPr wrap="square" rtlCol="0">
            <a:spAutoFit/>
          </a:bodyPr>
          <a:lstStyle/>
          <a:p>
            <a:pPr algn="ctr"/>
            <a:r>
              <a:rPr lang="ru-RU" b="1" dirty="0" smtClean="0">
                <a:latin typeface="Times New Roman" pitchFamily="18" charset="0"/>
                <a:cs typeface="Times New Roman" pitchFamily="18" charset="0"/>
              </a:rPr>
              <a:t>Разучивание стихотворений.</a:t>
            </a:r>
          </a:p>
          <a:p>
            <a:pPr algn="ctr"/>
            <a:r>
              <a:rPr lang="ru-RU" b="1" dirty="0" smtClean="0">
                <a:latin typeface="Times New Roman" pitchFamily="18" charset="0"/>
                <a:cs typeface="Times New Roman" pitchFamily="18" charset="0"/>
              </a:rPr>
              <a:t>Прослушивание песен военных лет.</a:t>
            </a:r>
            <a:endParaRPr lang="ru-RU" b="1" dirty="0">
              <a:latin typeface="Times New Roman" pitchFamily="18" charset="0"/>
              <a:cs typeface="Times New Roman" pitchFamily="18" charset="0"/>
            </a:endParaRPr>
          </a:p>
        </p:txBody>
      </p:sp>
      <p:pic>
        <p:nvPicPr>
          <p:cNvPr id="5" name="Рисунок 4" descr="C:\Users\Наташечка\Desktop\дети\IMG_20190520_100023.jpg"/>
          <p:cNvPicPr/>
          <p:nvPr/>
        </p:nvPicPr>
        <p:blipFill>
          <a:blip r:embed="rId3" cstate="screen">
            <a:extLst>
              <a:ext uri="{28A0092B-C50C-407E-A947-70E740481C1C}">
                <a14:useLocalDpi xmlns:a14="http://schemas.microsoft.com/office/drawing/2010/main"/>
              </a:ext>
            </a:extLst>
          </a:blip>
          <a:srcRect/>
          <a:stretch>
            <a:fillRect/>
          </a:stretch>
        </p:blipFill>
        <p:spPr bwMode="auto">
          <a:xfrm>
            <a:off x="4114733" y="2636912"/>
            <a:ext cx="4749631" cy="3530133"/>
          </a:xfrm>
          <a:prstGeom prst="rect">
            <a:avLst/>
          </a:prstGeom>
          <a:noFill/>
          <a:ln>
            <a:noFill/>
          </a:ln>
        </p:spPr>
      </p:pic>
      <p:sp>
        <p:nvSpPr>
          <p:cNvPr id="6" name="TextBox 5"/>
          <p:cNvSpPr txBox="1"/>
          <p:nvPr/>
        </p:nvSpPr>
        <p:spPr>
          <a:xfrm>
            <a:off x="337996" y="794157"/>
            <a:ext cx="3657939" cy="5909310"/>
          </a:xfrm>
          <a:prstGeom prst="rect">
            <a:avLst/>
          </a:prstGeom>
          <a:noFill/>
        </p:spPr>
        <p:txBody>
          <a:bodyPr wrap="square" rtlCol="0">
            <a:spAutoFit/>
          </a:bodyPr>
          <a:lstStyle/>
          <a:p>
            <a:pPr algn="ctr"/>
            <a:r>
              <a:rPr lang="ru-RU" b="1" dirty="0" smtClean="0">
                <a:latin typeface="Times New Roman" pitchFamily="18" charset="0"/>
                <a:cs typeface="Times New Roman" pitchFamily="18" charset="0"/>
              </a:rPr>
              <a:t>«Нужен мир»</a:t>
            </a:r>
          </a:p>
          <a:p>
            <a:pPr algn="ctr"/>
            <a:r>
              <a:rPr lang="ru-RU" dirty="0" smtClean="0">
                <a:latin typeface="Times New Roman" pitchFamily="18" charset="0"/>
                <a:cs typeface="Times New Roman" pitchFamily="18" charset="0"/>
              </a:rPr>
              <a:t>Мир и дружба всем нужны!</a:t>
            </a:r>
          </a:p>
          <a:p>
            <a:pPr algn="ctr"/>
            <a:r>
              <a:rPr lang="ru-RU" dirty="0" smtClean="0">
                <a:latin typeface="Times New Roman" pitchFamily="18" charset="0"/>
                <a:cs typeface="Times New Roman" pitchFamily="18" charset="0"/>
              </a:rPr>
              <a:t>Мир важней всего на свете!</a:t>
            </a:r>
          </a:p>
          <a:p>
            <a:pPr algn="ctr"/>
            <a:r>
              <a:rPr lang="ru-RU" dirty="0" smtClean="0">
                <a:latin typeface="Times New Roman" pitchFamily="18" charset="0"/>
                <a:cs typeface="Times New Roman" pitchFamily="18" charset="0"/>
              </a:rPr>
              <a:t>На земле, где нет войны,</a:t>
            </a:r>
          </a:p>
          <a:p>
            <a:pPr algn="ctr"/>
            <a:r>
              <a:rPr lang="ru-RU" dirty="0" smtClean="0">
                <a:latin typeface="Times New Roman" pitchFamily="18" charset="0"/>
                <a:cs typeface="Times New Roman" pitchFamily="18" charset="0"/>
              </a:rPr>
              <a:t>Ночью спят спокойно дети.</a:t>
            </a:r>
          </a:p>
          <a:p>
            <a:pPr algn="ctr"/>
            <a:r>
              <a:rPr lang="ru-RU" dirty="0" smtClean="0">
                <a:latin typeface="Times New Roman" pitchFamily="18" charset="0"/>
                <a:cs typeface="Times New Roman" pitchFamily="18" charset="0"/>
              </a:rPr>
              <a:t>Там, где пушки не гремят, </a:t>
            </a:r>
          </a:p>
          <a:p>
            <a:pPr algn="ctr"/>
            <a:r>
              <a:rPr lang="ru-RU" dirty="0" smtClean="0">
                <a:latin typeface="Times New Roman" pitchFamily="18" charset="0"/>
                <a:cs typeface="Times New Roman" pitchFamily="18" charset="0"/>
              </a:rPr>
              <a:t>В небе солнце ярко светит,</a:t>
            </a:r>
          </a:p>
          <a:p>
            <a:pPr algn="ctr"/>
            <a:r>
              <a:rPr lang="ru-RU" dirty="0" smtClean="0">
                <a:latin typeface="Times New Roman" pitchFamily="18" charset="0"/>
                <a:cs typeface="Times New Roman" pitchFamily="18" charset="0"/>
              </a:rPr>
              <a:t>Нужен мир для всех ребят!</a:t>
            </a:r>
          </a:p>
          <a:p>
            <a:pPr algn="ctr"/>
            <a:r>
              <a:rPr lang="ru-RU" dirty="0" smtClean="0">
                <a:latin typeface="Times New Roman" pitchFamily="18" charset="0"/>
                <a:cs typeface="Times New Roman" pitchFamily="18" charset="0"/>
              </a:rPr>
              <a:t>Нужен мир на всей планете!</a:t>
            </a:r>
          </a:p>
          <a:p>
            <a:pPr algn="ctr"/>
            <a:endParaRPr lang="ru-RU" b="1" dirty="0" smtClean="0">
              <a:latin typeface="Times New Roman" pitchFamily="18" charset="0"/>
              <a:cs typeface="Times New Roman" pitchFamily="18" charset="0"/>
            </a:endParaRPr>
          </a:p>
          <a:p>
            <a:pPr algn="ctr"/>
            <a:r>
              <a:rPr lang="ru-RU" b="1" dirty="0" smtClean="0">
                <a:latin typeface="Times New Roman" pitchFamily="18" charset="0"/>
                <a:cs typeface="Times New Roman" pitchFamily="18" charset="0"/>
              </a:rPr>
              <a:t>«В кинотеатре» (</a:t>
            </a:r>
            <a:r>
              <a:rPr lang="ru-RU" b="1" dirty="0" err="1" smtClean="0">
                <a:latin typeface="Times New Roman" pitchFamily="18" charset="0"/>
                <a:cs typeface="Times New Roman" pitchFamily="18" charset="0"/>
              </a:rPr>
              <a:t>В.Туров</a:t>
            </a:r>
            <a:r>
              <a:rPr lang="ru-RU" b="1" dirty="0" smtClean="0">
                <a:latin typeface="Times New Roman" pitchFamily="18" charset="0"/>
                <a:cs typeface="Times New Roman" pitchFamily="18" charset="0"/>
              </a:rPr>
              <a:t>)</a:t>
            </a:r>
          </a:p>
          <a:p>
            <a:pPr algn="ctr"/>
            <a:r>
              <a:rPr lang="ru-RU" dirty="0" smtClean="0">
                <a:latin typeface="Times New Roman" pitchFamily="18" charset="0"/>
                <a:cs typeface="Times New Roman" pitchFamily="18" charset="0"/>
              </a:rPr>
              <a:t>Я фильм смотрела о войне,</a:t>
            </a:r>
          </a:p>
          <a:p>
            <a:pPr algn="ctr"/>
            <a:r>
              <a:rPr lang="ru-RU" dirty="0" smtClean="0">
                <a:latin typeface="Times New Roman" pitchFamily="18" charset="0"/>
                <a:cs typeface="Times New Roman" pitchFamily="18" charset="0"/>
              </a:rPr>
              <a:t>И было очень страшно мне.</a:t>
            </a:r>
          </a:p>
          <a:p>
            <a:pPr algn="ctr"/>
            <a:r>
              <a:rPr lang="ru-RU" dirty="0" smtClean="0">
                <a:latin typeface="Times New Roman" pitchFamily="18" charset="0"/>
                <a:cs typeface="Times New Roman" pitchFamily="18" charset="0"/>
              </a:rPr>
              <a:t>Рвались снаряды, бой гремел,</a:t>
            </a:r>
          </a:p>
          <a:p>
            <a:pPr algn="ctr"/>
            <a:r>
              <a:rPr lang="ru-RU" dirty="0" smtClean="0">
                <a:latin typeface="Times New Roman" pitchFamily="18" charset="0"/>
                <a:cs typeface="Times New Roman" pitchFamily="18" charset="0"/>
              </a:rPr>
              <a:t>И люди погибали.</a:t>
            </a:r>
          </a:p>
          <a:p>
            <a:pPr algn="ctr"/>
            <a:r>
              <a:rPr lang="ru-RU" dirty="0" smtClean="0">
                <a:latin typeface="Times New Roman" pitchFamily="18" charset="0"/>
                <a:cs typeface="Times New Roman" pitchFamily="18" charset="0"/>
              </a:rPr>
              <a:t>А рядом дедушка сидел,</a:t>
            </a:r>
          </a:p>
          <a:p>
            <a:pPr algn="ctr"/>
            <a:r>
              <a:rPr lang="ru-RU" dirty="0" smtClean="0">
                <a:latin typeface="Times New Roman" pitchFamily="18" charset="0"/>
                <a:cs typeface="Times New Roman" pitchFamily="18" charset="0"/>
              </a:rPr>
              <a:t>И на груди медали.</a:t>
            </a:r>
          </a:p>
          <a:p>
            <a:pPr algn="ctr"/>
            <a:r>
              <a:rPr lang="ru-RU" dirty="0" smtClean="0">
                <a:latin typeface="Times New Roman" pitchFamily="18" charset="0"/>
                <a:cs typeface="Times New Roman" pitchFamily="18" charset="0"/>
              </a:rPr>
              <a:t>За то, что вместе со страной</a:t>
            </a:r>
          </a:p>
          <a:p>
            <a:pPr algn="ctr"/>
            <a:r>
              <a:rPr lang="ru-RU" dirty="0" smtClean="0">
                <a:latin typeface="Times New Roman" pitchFamily="18" charset="0"/>
                <a:cs typeface="Times New Roman" pitchFamily="18" charset="0"/>
              </a:rPr>
              <a:t>Сломил он силу злую…</a:t>
            </a:r>
          </a:p>
          <a:p>
            <a:pPr algn="ctr"/>
            <a:r>
              <a:rPr lang="ru-RU" dirty="0" smtClean="0">
                <a:latin typeface="Times New Roman" pitchFamily="18" charset="0"/>
                <a:cs typeface="Times New Roman" pitchFamily="18" charset="0"/>
              </a:rPr>
              <a:t>Медали глажу я рукой </a:t>
            </a:r>
          </a:p>
          <a:p>
            <a:pPr algn="ctr"/>
            <a:r>
              <a:rPr lang="ru-RU" dirty="0">
                <a:latin typeface="Times New Roman" pitchFamily="18" charset="0"/>
                <a:cs typeface="Times New Roman" pitchFamily="18" charset="0"/>
              </a:rPr>
              <a:t>И</a:t>
            </a:r>
            <a:r>
              <a:rPr lang="ru-RU" dirty="0" smtClean="0">
                <a:latin typeface="Times New Roman" pitchFamily="18" charset="0"/>
                <a:cs typeface="Times New Roman" pitchFamily="18" charset="0"/>
              </a:rPr>
              <a:t> дедушку целую.</a:t>
            </a:r>
          </a:p>
        </p:txBody>
      </p:sp>
      <p:sp>
        <p:nvSpPr>
          <p:cNvPr id="9" name="TextBox 8"/>
          <p:cNvSpPr txBox="1"/>
          <p:nvPr/>
        </p:nvSpPr>
        <p:spPr>
          <a:xfrm>
            <a:off x="4355976" y="908720"/>
            <a:ext cx="4248472" cy="1477328"/>
          </a:xfrm>
          <a:prstGeom prst="rect">
            <a:avLst/>
          </a:prstGeom>
          <a:noFill/>
        </p:spPr>
        <p:txBody>
          <a:bodyPr wrap="square" rtlCol="0">
            <a:spAutoFit/>
          </a:bodyPr>
          <a:lstStyle/>
          <a:p>
            <a:pPr algn="ctr"/>
            <a:r>
              <a:rPr lang="ru-RU" b="1" dirty="0">
                <a:latin typeface="Times New Roman" pitchFamily="18" charset="0"/>
                <a:cs typeface="Times New Roman" pitchFamily="18" charset="0"/>
              </a:rPr>
              <a:t>«Ещё тогда нас не было на свете»</a:t>
            </a:r>
          </a:p>
          <a:p>
            <a:pPr algn="ctr"/>
            <a:r>
              <a:rPr lang="ru-RU" dirty="0">
                <a:latin typeface="Times New Roman" pitchFamily="18" charset="0"/>
                <a:cs typeface="Times New Roman" pitchFamily="18" charset="0"/>
              </a:rPr>
              <a:t>Ещё тогда нас не было на свете,</a:t>
            </a:r>
          </a:p>
          <a:p>
            <a:pPr algn="ctr"/>
            <a:r>
              <a:rPr lang="ru-RU" dirty="0">
                <a:latin typeface="Times New Roman" pitchFamily="18" charset="0"/>
                <a:cs typeface="Times New Roman" pitchFamily="18" charset="0"/>
              </a:rPr>
              <a:t>Когда гремел салют из края в край</a:t>
            </a:r>
          </a:p>
          <a:p>
            <a:pPr algn="ctr"/>
            <a:r>
              <a:rPr lang="ru-RU" dirty="0">
                <a:latin typeface="Times New Roman" pitchFamily="18" charset="0"/>
                <a:cs typeface="Times New Roman" pitchFamily="18" charset="0"/>
              </a:rPr>
              <a:t>Солдаты, подарили вы планете</a:t>
            </a:r>
          </a:p>
          <a:p>
            <a:pPr algn="ctr"/>
            <a:r>
              <a:rPr lang="ru-RU" dirty="0">
                <a:latin typeface="Times New Roman" pitchFamily="18" charset="0"/>
                <a:cs typeface="Times New Roman" pitchFamily="18" charset="0"/>
              </a:rPr>
              <a:t>Великий Май, победный Май</a:t>
            </a:r>
            <a:r>
              <a:rPr lang="ru-RU" dirty="0" smtClean="0">
                <a:latin typeface="Times New Roman" pitchFamily="18" charset="0"/>
                <a:cs typeface="Times New Roman" pitchFamily="18" charset="0"/>
              </a:rPr>
              <a:t>!</a:t>
            </a:r>
            <a:endParaRPr lang="ru-RU" dirty="0"/>
          </a:p>
        </p:txBody>
      </p:sp>
    </p:spTree>
    <p:extLst>
      <p:ext uri="{BB962C8B-B14F-4D97-AF65-F5344CB8AC3E}">
        <p14:creationId xmlns:p14="http://schemas.microsoft.com/office/powerpoint/2010/main" val="37090463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descr="C:\Users\Наташечка\Desktop\img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683568" y="188640"/>
            <a:ext cx="7488832" cy="923330"/>
          </a:xfrm>
          <a:prstGeom prst="rect">
            <a:avLst/>
          </a:prstGeom>
          <a:noFill/>
        </p:spPr>
        <p:txBody>
          <a:bodyPr wrap="square" rtlCol="0">
            <a:spAutoFit/>
          </a:bodyPr>
          <a:lstStyle/>
          <a:p>
            <a:pPr algn="ctr"/>
            <a:r>
              <a:rPr lang="ru-RU" b="1" dirty="0" smtClean="0">
                <a:latin typeface="Times New Roman" pitchFamily="18" charset="0"/>
                <a:cs typeface="Times New Roman" pitchFamily="18" charset="0"/>
              </a:rPr>
              <a:t>Рисование на тему: «Этот день мы приближали как могли…»;</a:t>
            </a:r>
          </a:p>
          <a:p>
            <a:pPr algn="ctr"/>
            <a:r>
              <a:rPr lang="ru-RU" b="1" dirty="0" smtClean="0">
                <a:latin typeface="Times New Roman" pitchFamily="18" charset="0"/>
                <a:cs typeface="Times New Roman" pitchFamily="18" charset="0"/>
              </a:rPr>
              <a:t>Лепка «Медаль героя»;</a:t>
            </a:r>
          </a:p>
          <a:p>
            <a:pPr algn="ctr"/>
            <a:r>
              <a:rPr lang="ru-RU" b="1" dirty="0" smtClean="0">
                <a:latin typeface="Times New Roman" pitchFamily="18" charset="0"/>
                <a:cs typeface="Times New Roman" pitchFamily="18" charset="0"/>
              </a:rPr>
              <a:t>Кружок дополнительных услуг «Пластилиновая фантазия». </a:t>
            </a:r>
            <a:endParaRPr lang="ru-RU" b="1" dirty="0">
              <a:latin typeface="Times New Roman" pitchFamily="18" charset="0"/>
              <a:cs typeface="Times New Roman" pitchFamily="18" charset="0"/>
            </a:endParaRPr>
          </a:p>
        </p:txBody>
      </p:sp>
      <p:pic>
        <p:nvPicPr>
          <p:cNvPr id="4" name="Рисунок 3" descr="C:\Users\Наташечка\Desktop\Новая папка\IMG_20190507_163935.jpg"/>
          <p:cNvPicPr/>
          <p:nvPr/>
        </p:nvPicPr>
        <p:blipFill>
          <a:blip r:embed="rId3" cstate="screen">
            <a:extLst>
              <a:ext uri="{28A0092B-C50C-407E-A947-70E740481C1C}">
                <a14:useLocalDpi xmlns:a14="http://schemas.microsoft.com/office/drawing/2010/main"/>
              </a:ext>
            </a:extLst>
          </a:blip>
          <a:srcRect/>
          <a:stretch>
            <a:fillRect/>
          </a:stretch>
        </p:blipFill>
        <p:spPr bwMode="auto">
          <a:xfrm>
            <a:off x="5417254" y="1916832"/>
            <a:ext cx="3331210" cy="4441825"/>
          </a:xfrm>
          <a:prstGeom prst="rect">
            <a:avLst/>
          </a:prstGeom>
          <a:noFill/>
          <a:ln>
            <a:noFill/>
          </a:ln>
        </p:spPr>
      </p:pic>
      <p:pic>
        <p:nvPicPr>
          <p:cNvPr id="5" name="Рисунок 4"/>
          <p:cNvPicPr/>
          <p:nvPr/>
        </p:nvPicPr>
        <p:blipFill>
          <a:blip r:embed="rId4" cstate="screen">
            <a:extLst>
              <a:ext uri="{28A0092B-C50C-407E-A947-70E740481C1C}">
                <a14:useLocalDpi xmlns:a14="http://schemas.microsoft.com/office/drawing/2010/main"/>
              </a:ext>
            </a:extLst>
          </a:blip>
          <a:stretch>
            <a:fillRect/>
          </a:stretch>
        </p:blipFill>
        <p:spPr>
          <a:xfrm>
            <a:off x="323528" y="1111970"/>
            <a:ext cx="5093726" cy="2893094"/>
          </a:xfrm>
          <a:prstGeom prst="rect">
            <a:avLst/>
          </a:prstGeom>
        </p:spPr>
      </p:pic>
      <p:pic>
        <p:nvPicPr>
          <p:cNvPr id="6" name="Рисунок 5" descr="C:\Users\Наташечка\Desktop\Новая папка\IMG_20190518_182753.jpg"/>
          <p:cNvPicPr/>
          <p:nvPr/>
        </p:nvPicPr>
        <p:blipFill>
          <a:blip r:embed="rId5" cstate="screen">
            <a:extLst>
              <a:ext uri="{28A0092B-C50C-407E-A947-70E740481C1C}">
                <a14:useLocalDpi xmlns:a14="http://schemas.microsoft.com/office/drawing/2010/main"/>
              </a:ext>
            </a:extLst>
          </a:blip>
          <a:srcRect/>
          <a:stretch>
            <a:fillRect/>
          </a:stretch>
        </p:blipFill>
        <p:spPr bwMode="auto">
          <a:xfrm>
            <a:off x="1049811" y="3861048"/>
            <a:ext cx="3694843" cy="2713633"/>
          </a:xfrm>
          <a:prstGeom prst="rect">
            <a:avLst/>
          </a:prstGeom>
          <a:noFill/>
          <a:ln>
            <a:noFill/>
          </a:ln>
        </p:spPr>
      </p:pic>
    </p:spTree>
    <p:extLst>
      <p:ext uri="{BB962C8B-B14F-4D97-AF65-F5344CB8AC3E}">
        <p14:creationId xmlns:p14="http://schemas.microsoft.com/office/powerpoint/2010/main" val="3044777844"/>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2496</TotalTime>
  <Words>998</Words>
  <Application>Microsoft Office PowerPoint</Application>
  <PresentationFormat>Экран (4:3)</PresentationFormat>
  <Paragraphs>98</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Наташечка</dc:creator>
  <cp:lastModifiedBy>Наташечка</cp:lastModifiedBy>
  <cp:revision>34</cp:revision>
  <dcterms:created xsi:type="dcterms:W3CDTF">2019-05-17T02:23:09Z</dcterms:created>
  <dcterms:modified xsi:type="dcterms:W3CDTF">2019-05-23T12:04:30Z</dcterms:modified>
</cp:coreProperties>
</file>