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4B4BEC-0174-43A0-A340-E18B26BED272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831105-EB6E-4D63-AFC4-3BAE6ED665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4B4BEC-0174-43A0-A340-E18B26BED272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831105-EB6E-4D63-AFC4-3BAE6ED665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4B4BEC-0174-43A0-A340-E18B26BED272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831105-EB6E-4D63-AFC4-3BAE6ED665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4B4BEC-0174-43A0-A340-E18B26BED272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831105-EB6E-4D63-AFC4-3BAE6ED665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4B4BEC-0174-43A0-A340-E18B26BED272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831105-EB6E-4D63-AFC4-3BAE6ED665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4B4BEC-0174-43A0-A340-E18B26BED272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831105-EB6E-4D63-AFC4-3BAE6ED665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4B4BEC-0174-43A0-A340-E18B26BED272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831105-EB6E-4D63-AFC4-3BAE6ED665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4B4BEC-0174-43A0-A340-E18B26BED272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831105-EB6E-4D63-AFC4-3BAE6ED665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4B4BEC-0174-43A0-A340-E18B26BED272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831105-EB6E-4D63-AFC4-3BAE6ED665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4B4BEC-0174-43A0-A340-E18B26BED272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831105-EB6E-4D63-AFC4-3BAE6ED665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4B4BEC-0174-43A0-A340-E18B26BED272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831105-EB6E-4D63-AFC4-3BAE6ED665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C4B4BEC-0174-43A0-A340-E18B26BED272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6831105-EB6E-4D63-AFC4-3BAE6ED665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2348880"/>
            <a:ext cx="7406640" cy="147218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Грамматические ошибки.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Их  классификация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Выполните задания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i="1" dirty="0" smtClean="0">
                <a:solidFill>
                  <a:schemeClr val="tx1"/>
                </a:solidFill>
              </a:rPr>
              <a:t>1.В одном из выделенных слов допущена ошибка в образовании формы слова. Исправьте ошибку и запишите слово правильно.</a:t>
            </a:r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i="1" dirty="0" smtClean="0">
                <a:solidFill>
                  <a:schemeClr val="tx1"/>
                </a:solidFill>
              </a:rPr>
              <a:t> 1</a:t>
            </a:r>
            <a:r>
              <a:rPr lang="ru-RU" sz="2800" dirty="0" smtClean="0">
                <a:solidFill>
                  <a:schemeClr val="tx1"/>
                </a:solidFill>
              </a:rPr>
              <a:t>) бдительные </a:t>
            </a:r>
            <a:r>
              <a:rPr lang="ru-RU" sz="2800" b="1" dirty="0" smtClean="0">
                <a:solidFill>
                  <a:schemeClr val="tx1"/>
                </a:solidFill>
              </a:rPr>
              <a:t>сторожа</a:t>
            </a:r>
            <a:r>
              <a:rPr lang="ru-RU" sz="2800" dirty="0" smtClean="0">
                <a:solidFill>
                  <a:schemeClr val="tx1"/>
                </a:solidFill>
              </a:rPr>
              <a:t>     2) </a:t>
            </a:r>
            <a:r>
              <a:rPr lang="ru-RU" sz="2800" b="1" dirty="0" smtClean="0">
                <a:solidFill>
                  <a:schemeClr val="tx1"/>
                </a:solidFill>
              </a:rPr>
              <a:t>прилягте</a:t>
            </a:r>
            <a:r>
              <a:rPr lang="ru-RU" sz="2800" dirty="0" smtClean="0">
                <a:solidFill>
                  <a:schemeClr val="tx1"/>
                </a:solidFill>
              </a:rPr>
              <a:t> на диван     3) более </a:t>
            </a:r>
            <a:r>
              <a:rPr lang="ru-RU" sz="2800" b="1" dirty="0" smtClean="0">
                <a:solidFill>
                  <a:schemeClr val="tx1"/>
                </a:solidFill>
              </a:rPr>
              <a:t>пятисот</a:t>
            </a:r>
            <a:r>
              <a:rPr lang="ru-RU" sz="2800" dirty="0" smtClean="0">
                <a:solidFill>
                  <a:schemeClr val="tx1"/>
                </a:solidFill>
              </a:rPr>
              <a:t> рублей   4) на ширине </a:t>
            </a:r>
            <a:r>
              <a:rPr lang="ru-RU" sz="2800" b="1" dirty="0" err="1" smtClean="0">
                <a:solidFill>
                  <a:schemeClr val="tx1"/>
                </a:solidFill>
              </a:rPr>
              <a:t>плечей</a:t>
            </a:r>
            <a:endParaRPr lang="ru-RU" sz="2800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Ответ: </a:t>
            </a:r>
            <a:r>
              <a:rPr lang="ru-RU" b="1" dirty="0" smtClean="0">
                <a:solidFill>
                  <a:srgbClr val="C00000"/>
                </a:solidFill>
              </a:rPr>
              <a:t>плеч</a:t>
            </a:r>
            <a:endParaRPr lang="ru-RU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i="1" dirty="0" smtClean="0">
                <a:solidFill>
                  <a:schemeClr val="tx1"/>
                </a:solidFill>
              </a:rPr>
              <a:t>2. В каком предложении допущено неправильное употребление падежной формы существительного с предлогом.</a:t>
            </a:r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1) Согласно приказа директора на экскурсию поедут только лучшие ученики школы.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2) Я люблю и серьёзно занимаюсь математикой.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3) Миллион писем пришли на адрес редакции.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Ответ: </a:t>
            </a:r>
            <a:r>
              <a:rPr lang="ru-RU" b="1" dirty="0" err="1" smtClean="0">
                <a:solidFill>
                  <a:schemeClr val="tx1"/>
                </a:solidFill>
              </a:rPr>
              <a:t>предл.№</a:t>
            </a:r>
            <a:r>
              <a:rPr lang="ru-RU" b="1" dirty="0" smtClean="0">
                <a:solidFill>
                  <a:schemeClr val="tx1"/>
                </a:solidFill>
              </a:rPr>
              <a:t> 1( </a:t>
            </a:r>
            <a:r>
              <a:rPr lang="ru-RU" b="1" dirty="0" smtClean="0">
                <a:solidFill>
                  <a:srgbClr val="C00000"/>
                </a:solidFill>
              </a:rPr>
              <a:t>согласно приказу</a:t>
            </a:r>
            <a:r>
              <a:rPr lang="ru-RU" b="1" dirty="0" smtClean="0">
                <a:solidFill>
                  <a:schemeClr val="tx1"/>
                </a:solidFill>
              </a:rPr>
              <a:t>…)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i="1" dirty="0" smtClean="0">
                <a:solidFill>
                  <a:schemeClr val="tx1"/>
                </a:solidFill>
              </a:rPr>
              <a:t>3.В каком предложении допущено нарушение связи между подлежащим и сказуемым?</a:t>
            </a:r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1) Согласно приказа директора на экскурсию поедут только лучшие ученики школы.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2) Я люблю и серьёзно занимаюсь математикой.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3) Миллион писем пришли на адрес редакции.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Ответ: </a:t>
            </a:r>
            <a:r>
              <a:rPr lang="ru-RU" b="1" dirty="0" err="1" smtClean="0">
                <a:solidFill>
                  <a:schemeClr val="tx1"/>
                </a:solidFill>
              </a:rPr>
              <a:t>предл.№</a:t>
            </a:r>
            <a:r>
              <a:rPr lang="ru-RU" b="1" dirty="0" smtClean="0">
                <a:solidFill>
                  <a:schemeClr val="tx1"/>
                </a:solidFill>
              </a:rPr>
              <a:t> 3( </a:t>
            </a:r>
            <a:r>
              <a:rPr lang="ru-RU" b="1" dirty="0" smtClean="0">
                <a:solidFill>
                  <a:srgbClr val="C00000"/>
                </a:solidFill>
              </a:rPr>
              <a:t>миллион писем при-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шёл</a:t>
            </a:r>
            <a:r>
              <a:rPr lang="ru-RU" b="1" dirty="0" smtClean="0">
                <a:solidFill>
                  <a:schemeClr val="tx1"/>
                </a:solidFill>
              </a:rPr>
              <a:t>…)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800" i="1" dirty="0" smtClean="0">
                <a:solidFill>
                  <a:schemeClr val="tx1"/>
                </a:solidFill>
              </a:rPr>
              <a:t>4.В каком примере допущена ошибка в построении предложения с деепричастным оборотом?</a:t>
            </a:r>
          </a:p>
          <a:p>
            <a:r>
              <a:rPr lang="ru-RU" sz="3000" dirty="0" smtClean="0">
                <a:solidFill>
                  <a:schemeClr val="tx1"/>
                </a:solidFill>
              </a:rPr>
              <a:t>1) Работая на кораблестроительных верфях Голландии, Петру легко далось чертежное искусство.</a:t>
            </a:r>
          </a:p>
          <a:p>
            <a:r>
              <a:rPr lang="ru-RU" sz="3000" dirty="0" smtClean="0">
                <a:solidFill>
                  <a:schemeClr val="tx1"/>
                </a:solidFill>
              </a:rPr>
              <a:t>2) Бабушка посоветовала мне, чтобы ты сходил к доктору.</a:t>
            </a:r>
          </a:p>
          <a:p>
            <a:r>
              <a:rPr lang="ru-RU" sz="3000" dirty="0" smtClean="0">
                <a:solidFill>
                  <a:schemeClr val="tx1"/>
                </a:solidFill>
              </a:rPr>
              <a:t>3)На фабрике «Трехгорной мануфактуре» устроили праздник бывшим работникам этого предприятия.</a:t>
            </a:r>
          </a:p>
          <a:p>
            <a:r>
              <a:rPr lang="ru-RU" sz="3000" b="1" dirty="0" smtClean="0">
                <a:solidFill>
                  <a:schemeClr val="tx1"/>
                </a:solidFill>
              </a:rPr>
              <a:t>Ответ: </a:t>
            </a:r>
            <a:r>
              <a:rPr lang="ru-RU" sz="3000" b="1" dirty="0" err="1" smtClean="0">
                <a:solidFill>
                  <a:schemeClr val="tx1"/>
                </a:solidFill>
              </a:rPr>
              <a:t>предл</a:t>
            </a:r>
            <a:r>
              <a:rPr lang="ru-RU" sz="3000" b="1" dirty="0" smtClean="0">
                <a:solidFill>
                  <a:schemeClr val="tx1"/>
                </a:solidFill>
              </a:rPr>
              <a:t>. </a:t>
            </a:r>
            <a:r>
              <a:rPr lang="ru-RU" sz="3000" b="1" dirty="0" smtClean="0">
                <a:solidFill>
                  <a:srgbClr val="C00000"/>
                </a:solidFill>
              </a:rPr>
              <a:t>№ 1</a:t>
            </a: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i="1" dirty="0" smtClean="0">
                <a:solidFill>
                  <a:schemeClr val="tx1"/>
                </a:solidFill>
              </a:rPr>
              <a:t>5.В каком примере допущено нарушение в построении предложения с несогласованным приложением?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1) Миллион писем пришли на адрес редакции.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2) Бабушка посоветовала мне, чтобы ты сходил к доктору.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3)На фабрике «Трехгорной мануфактуре» устроили праздник бывшим работникам этого предприятия.</a:t>
            </a:r>
          </a:p>
          <a:p>
            <a:r>
              <a:rPr lang="ru-RU" sz="2800" b="1" dirty="0" smtClean="0">
                <a:solidFill>
                  <a:schemeClr val="tx1"/>
                </a:solidFill>
              </a:rPr>
              <a:t>Ответ: </a:t>
            </a:r>
            <a:r>
              <a:rPr lang="ru-RU" sz="2800" b="1" dirty="0" err="1" smtClean="0">
                <a:solidFill>
                  <a:srgbClr val="C00000"/>
                </a:solidFill>
              </a:rPr>
              <a:t>предл</a:t>
            </a:r>
            <a:r>
              <a:rPr lang="ru-RU" sz="2800" b="1" dirty="0" smtClean="0">
                <a:solidFill>
                  <a:srgbClr val="C00000"/>
                </a:solidFill>
              </a:rPr>
              <a:t>. № 3</a:t>
            </a: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Используемая литература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1.Г.Т.Егораева. Тематический сборник за-</a:t>
            </a:r>
          </a:p>
          <a:p>
            <a:r>
              <a:rPr lang="ru-RU" sz="2800" dirty="0" err="1" smtClean="0">
                <a:solidFill>
                  <a:schemeClr val="tx1"/>
                </a:solidFill>
              </a:rPr>
              <a:t>даний</a:t>
            </a:r>
            <a:r>
              <a:rPr lang="ru-RU" sz="2800" dirty="0" smtClean="0">
                <a:solidFill>
                  <a:schemeClr val="tx1"/>
                </a:solidFill>
              </a:rPr>
              <a:t> и методических  рекомендаций. «Экзамен».М., 2014.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2.В.В.Петрова.Русский язык. ЕГЭ. Теоретический курс. Задания для </a:t>
            </a:r>
            <a:r>
              <a:rPr lang="ru-RU" sz="2800" dirty="0" err="1" smtClean="0">
                <a:solidFill>
                  <a:schemeClr val="tx1"/>
                </a:solidFill>
              </a:rPr>
              <a:t>самосто</a:t>
            </a:r>
            <a:r>
              <a:rPr lang="ru-RU" sz="2800" dirty="0" smtClean="0">
                <a:solidFill>
                  <a:schemeClr val="tx1"/>
                </a:solidFill>
              </a:rPr>
              <a:t>- </a:t>
            </a:r>
            <a:r>
              <a:rPr lang="ru-RU" sz="2800" dirty="0" err="1" smtClean="0">
                <a:solidFill>
                  <a:schemeClr val="tx1"/>
                </a:solidFill>
              </a:rPr>
              <a:t>ятельной</a:t>
            </a:r>
            <a:r>
              <a:rPr lang="ru-RU" sz="2800" dirty="0" smtClean="0">
                <a:solidFill>
                  <a:schemeClr val="tx1"/>
                </a:solidFill>
              </a:rPr>
              <a:t>  подготовки. «Экзамен». М.,2007.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3.В.В.Львов. Русский язык. ЕГЭ. Типовые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тестовые задания. «Экзамен».М., 2014.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Грамматические ошибки </a:t>
            </a:r>
            <a:r>
              <a:rPr lang="ru-RU" b="1" dirty="0" smtClean="0">
                <a:solidFill>
                  <a:schemeClr val="tx1"/>
                </a:solidFill>
              </a:rPr>
              <a:t>бывают трех видов: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-словообразовательные (нарушена структура слова);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-морфологические, или формообразовательные ( ошибки в образовании формы слова);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-синтаксические (нарушена структура словосочетания или предложения).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1052736"/>
          <a:ext cx="8496945" cy="5504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2316"/>
                <a:gridCol w="2083273"/>
                <a:gridCol w="3581356"/>
              </a:tblGrid>
              <a:tr h="1023394">
                <a:tc gridSpan="2"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chemeClr val="tx1"/>
                          </a:solidFill>
                        </a:rPr>
                        <a:t>Разновидности грамматических  ошибок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         </a:t>
                      </a:r>
                      <a:r>
                        <a:rPr lang="ru-RU" sz="2800" b="0" dirty="0" smtClean="0">
                          <a:solidFill>
                            <a:schemeClr val="tx1"/>
                          </a:solidFill>
                        </a:rPr>
                        <a:t>Примеры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670017">
                <a:tc>
                  <a:txBody>
                    <a:bodyPr/>
                    <a:lstStyle/>
                    <a:p>
                      <a:r>
                        <a:rPr lang="ru-RU" sz="2800" b="0" dirty="0" err="1" smtClean="0">
                          <a:solidFill>
                            <a:srgbClr val="002060"/>
                          </a:solidFill>
                        </a:rPr>
                        <a:t>Словообразова-тельные</a:t>
                      </a:r>
                      <a:endParaRPr lang="ru-RU" sz="2800" b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Ошибоч</a:t>
                      </a:r>
                      <a:r>
                        <a:rPr lang="ru-RU" sz="2800" dirty="0" smtClean="0"/>
                        <a:t> -</a:t>
                      </a:r>
                    </a:p>
                    <a:p>
                      <a:r>
                        <a:rPr lang="ru-RU" sz="2800" dirty="0" err="1" smtClean="0"/>
                        <a:t>ное</a:t>
                      </a:r>
                      <a:r>
                        <a:rPr lang="ru-RU" sz="2800" dirty="0" smtClean="0"/>
                        <a:t> слово-</a:t>
                      </a:r>
                    </a:p>
                    <a:p>
                      <a:r>
                        <a:rPr lang="ru-RU" sz="2800" dirty="0" err="1" smtClean="0"/>
                        <a:t>образова-ние</a:t>
                      </a:r>
                      <a:r>
                        <a:rPr lang="ru-RU" sz="2800" dirty="0" smtClean="0"/>
                        <a:t>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b="0" i="1" kern="1200" dirty="0" err="1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Под</a:t>
                      </a:r>
                      <a:r>
                        <a:rPr kumimoji="0" lang="ru-RU" sz="2800" b="0" i="1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скользнуться</a:t>
                      </a:r>
                      <a:r>
                        <a:rPr kumimoji="0" lang="ru-RU" sz="2800" b="0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2800" b="0" i="1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за</a:t>
                      </a:r>
                      <a:r>
                        <a:rPr kumimoji="0" lang="ru-RU" sz="2800" b="0" i="1" kern="1200" dirty="0" err="1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в</a:t>
                      </a:r>
                      <a:r>
                        <a:rPr kumimoji="0" lang="ru-RU" sz="2800" b="0" i="1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печатлеть</a:t>
                      </a:r>
                      <a:r>
                        <a:rPr kumimoji="0" lang="ru-RU" sz="2800" b="0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2800" b="0" i="1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трудолюб</a:t>
                      </a:r>
                      <a:r>
                        <a:rPr kumimoji="0" lang="ru-RU" sz="2800" b="0" i="1" kern="1200" dirty="0" err="1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им</a:t>
                      </a:r>
                      <a:r>
                        <a:rPr kumimoji="0" lang="ru-RU" sz="2800" b="0" i="1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ый</a:t>
                      </a:r>
                      <a:r>
                        <a:rPr kumimoji="0" lang="ru-RU" sz="2800" b="0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2800" b="0" i="1" kern="1200" dirty="0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над</a:t>
                      </a:r>
                      <a:r>
                        <a:rPr kumimoji="0" lang="ru-RU" sz="2800" b="0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смехаться, нача</a:t>
                      </a:r>
                      <a:r>
                        <a:rPr kumimoji="0" lang="ru-RU" sz="2800" b="0" i="1" kern="1200" dirty="0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т</a:t>
                      </a:r>
                      <a:r>
                        <a:rPr kumimoji="0" lang="ru-RU" sz="2800" b="0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ие, </a:t>
                      </a:r>
                      <a:r>
                        <a:rPr kumimoji="0" lang="ru-RU" sz="2800" b="0" i="1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власт</a:t>
                      </a:r>
                      <a:r>
                        <a:rPr kumimoji="0" lang="ru-RU" sz="2800" b="0" i="1" kern="1200" dirty="0" err="1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ве</a:t>
                      </a:r>
                      <a:r>
                        <a:rPr kumimoji="0" lang="ru-RU" sz="2800" b="0" i="1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нный</a:t>
                      </a:r>
                      <a:endParaRPr lang="ru-RU" sz="2800" b="0" i="1" dirty="0">
                        <a:latin typeface="+mj-lt"/>
                      </a:endParaRPr>
                    </a:p>
                  </a:txBody>
                  <a:tcPr/>
                </a:tc>
              </a:tr>
              <a:tr h="1810701">
                <a:tc>
                  <a:txBody>
                    <a:bodyPr/>
                    <a:lstStyle/>
                    <a:p>
                      <a:r>
                        <a:rPr kumimoji="0" lang="ru-RU" sz="2800" kern="120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Морфологиче-ские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Ошибка в </a:t>
                      </a:r>
                      <a:r>
                        <a:rPr kumimoji="0" lang="ru-RU" sz="2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образова-нии</a:t>
                      </a:r>
                      <a:r>
                        <a:rPr kumimoji="0" lang="ru-RU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форм </a:t>
                      </a:r>
                    </a:p>
                    <a:p>
                      <a:r>
                        <a:rPr kumimoji="0" lang="ru-RU" sz="2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сущест-го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i="1" dirty="0" smtClean="0">
                          <a:latin typeface="+mj-lt"/>
                        </a:rPr>
                        <a:t>Пять килограмм(</a:t>
                      </a:r>
                      <a:r>
                        <a:rPr lang="ru-RU" sz="2800" i="1" dirty="0" err="1" smtClean="0">
                          <a:solidFill>
                            <a:srgbClr val="C00000"/>
                          </a:solidFill>
                          <a:latin typeface="+mj-lt"/>
                        </a:rPr>
                        <a:t>ов</a:t>
                      </a:r>
                      <a:r>
                        <a:rPr lang="ru-RU" sz="2800" i="1" dirty="0" smtClean="0">
                          <a:latin typeface="+mj-lt"/>
                        </a:rPr>
                        <a:t>)</a:t>
                      </a:r>
                    </a:p>
                    <a:p>
                      <a:r>
                        <a:rPr lang="ru-RU" sz="2800" i="1" dirty="0" smtClean="0">
                          <a:latin typeface="+mj-lt"/>
                        </a:rPr>
                        <a:t>апельсин(</a:t>
                      </a:r>
                      <a:r>
                        <a:rPr lang="ru-RU" sz="2800" i="1" dirty="0" err="1" smtClean="0">
                          <a:solidFill>
                            <a:srgbClr val="C00000"/>
                          </a:solidFill>
                          <a:latin typeface="+mj-lt"/>
                        </a:rPr>
                        <a:t>ов</a:t>
                      </a:r>
                      <a:r>
                        <a:rPr lang="ru-RU" sz="2800" i="1" dirty="0" smtClean="0">
                          <a:latin typeface="+mj-lt"/>
                        </a:rPr>
                        <a:t>), </a:t>
                      </a:r>
                      <a:r>
                        <a:rPr lang="ru-RU" sz="2800" i="1" dirty="0" smtClean="0">
                          <a:solidFill>
                            <a:srgbClr val="C00000"/>
                          </a:solidFill>
                          <a:latin typeface="+mj-lt"/>
                        </a:rPr>
                        <a:t>моё </a:t>
                      </a:r>
                      <a:r>
                        <a:rPr lang="ru-RU" sz="2800" i="1" dirty="0" smtClean="0">
                          <a:latin typeface="+mj-lt"/>
                        </a:rPr>
                        <a:t>день рождень</a:t>
                      </a:r>
                      <a:r>
                        <a:rPr lang="ru-RU" sz="2800" i="1" dirty="0" smtClean="0">
                          <a:solidFill>
                            <a:srgbClr val="C00000"/>
                          </a:solidFill>
                          <a:latin typeface="+mj-lt"/>
                        </a:rPr>
                        <a:t>е, </a:t>
                      </a:r>
                      <a:r>
                        <a:rPr lang="ru-RU" sz="2800" i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в</a:t>
                      </a:r>
                    </a:p>
                    <a:p>
                      <a:r>
                        <a:rPr lang="ru-RU" sz="2800" i="1" dirty="0" err="1" smtClean="0">
                          <a:solidFill>
                            <a:schemeClr val="tx1"/>
                          </a:solidFill>
                          <a:latin typeface="+mj-lt"/>
                        </a:rPr>
                        <a:t>пальт</a:t>
                      </a:r>
                      <a:r>
                        <a:rPr lang="ru-RU" sz="2800" i="1" dirty="0" err="1" smtClean="0">
                          <a:solidFill>
                            <a:srgbClr val="C00000"/>
                          </a:solidFill>
                          <a:latin typeface="+mj-lt"/>
                        </a:rPr>
                        <a:t>е</a:t>
                      </a:r>
                      <a:endParaRPr lang="ru-RU" sz="2800" i="1" dirty="0" smtClean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052737"/>
          <a:ext cx="8712968" cy="5620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3717"/>
                <a:gridCol w="2913717"/>
                <a:gridCol w="2885534"/>
              </a:tblGrid>
              <a:tr h="2369056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Ошибки в образовании форм </a:t>
                      </a:r>
                      <a:r>
                        <a:rPr kumimoji="0" lang="ru-RU" sz="28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прилагательно</a:t>
                      </a:r>
                      <a:r>
                        <a:rPr kumimoji="0" lang="ru-RU" sz="2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-</a:t>
                      </a:r>
                    </a:p>
                    <a:p>
                      <a:r>
                        <a:rPr kumimoji="0" lang="ru-RU" sz="2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го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b="0" i="1" kern="1200" dirty="0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Более</a:t>
                      </a:r>
                      <a:r>
                        <a:rPr kumimoji="0" lang="ru-RU" sz="2800" b="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 грамотн</a:t>
                      </a:r>
                      <a:r>
                        <a:rPr kumimoji="0" lang="ru-RU" sz="2800" b="0" i="1" kern="1200" dirty="0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ее</a:t>
                      </a:r>
                      <a:r>
                        <a:rPr kumimoji="0" lang="ru-RU" sz="2800" b="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2800" b="0" i="1" kern="1200" dirty="0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самый </a:t>
                      </a:r>
                      <a:r>
                        <a:rPr kumimoji="0" lang="ru-RU" sz="2800" b="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интересн</a:t>
                      </a:r>
                      <a:r>
                        <a:rPr kumimoji="0" lang="ru-RU" sz="2800" b="0" i="1" kern="1200" dirty="0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ейш</a:t>
                      </a:r>
                      <a:r>
                        <a:rPr kumimoji="0" lang="ru-RU" sz="2800" b="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ий</a:t>
                      </a:r>
                      <a:endParaRPr lang="ru-RU" sz="2800" b="0" i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187949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Ошибки в образовании форм местоимений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i="1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Их</a:t>
                      </a:r>
                      <a:r>
                        <a:rPr kumimoji="0" lang="ru-RU" sz="2800" i="1" kern="1200" dirty="0" err="1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ний</a:t>
                      </a:r>
                      <a:r>
                        <a:rPr kumimoji="0" lang="ru-RU" sz="2800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2800" i="1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е</a:t>
                      </a:r>
                      <a:r>
                        <a:rPr kumimoji="0" lang="ru-RU" sz="2800" i="1" kern="1200" dirty="0" err="1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вонный</a:t>
                      </a:r>
                      <a:r>
                        <a:rPr kumimoji="0" lang="ru-RU" sz="2800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2800" i="1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е</a:t>
                      </a:r>
                      <a:r>
                        <a:rPr kumimoji="0" lang="ru-RU" sz="2800" i="1" kern="1200" dirty="0" err="1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йный</a:t>
                      </a:r>
                      <a:endParaRPr kumimoji="0" lang="ru-RU" sz="2800" i="1" kern="1200" dirty="0" smtClean="0">
                        <a:solidFill>
                          <a:srgbClr val="C0000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  <a:p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Ошибки в образовании форм глагола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i="1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Побе</a:t>
                      </a:r>
                      <a:r>
                        <a:rPr kumimoji="0" lang="ru-RU" sz="2800" i="1" kern="1200" dirty="0" err="1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дю</a:t>
                      </a:r>
                      <a:r>
                        <a:rPr kumimoji="0" lang="ru-RU" sz="2800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, мах</a:t>
                      </a:r>
                      <a:r>
                        <a:rPr kumimoji="0" lang="ru-RU" sz="2800" i="1" kern="1200" dirty="0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аю</a:t>
                      </a:r>
                      <a:r>
                        <a:rPr kumimoji="0" lang="ru-RU" sz="2800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2800" i="1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наги</a:t>
                      </a:r>
                      <a:r>
                        <a:rPr kumimoji="0" lang="ru-RU" sz="2800" i="1" kern="1200" dirty="0" err="1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на</a:t>
                      </a:r>
                      <a:r>
                        <a:rPr kumimoji="0" lang="ru-RU" sz="2800" i="1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юсь</a:t>
                      </a:r>
                      <a:r>
                        <a:rPr kumimoji="0" lang="ru-RU" sz="2800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2800" i="1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приказ</a:t>
                      </a:r>
                      <a:r>
                        <a:rPr kumimoji="0" lang="ru-RU" sz="2800" i="1" kern="1200" dirty="0" err="1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ова</a:t>
                      </a:r>
                      <a:r>
                        <a:rPr kumimoji="0" lang="ru-RU" sz="2800" i="1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ть</a:t>
                      </a:r>
                      <a:endParaRPr lang="ru-RU" sz="2800" i="1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7" y="980728"/>
          <a:ext cx="8496946" cy="57828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0888"/>
                <a:gridCol w="2938029"/>
                <a:gridCol w="2938029"/>
              </a:tblGrid>
              <a:tr h="5782817">
                <a:tc>
                  <a:txBody>
                    <a:bodyPr/>
                    <a:lstStyle/>
                    <a:p>
                      <a:r>
                        <a:rPr kumimoji="0" lang="ru-RU" sz="2800" b="0" kern="120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Синтаксиче-ские</a:t>
                      </a:r>
                      <a:endParaRPr lang="ru-RU" sz="2800" b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Нарушение согласования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b="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По словам историка Ключевского, называвшем Петра 1 «работником на троне», царь был необыкновенно трудолюбивым </a:t>
                      </a:r>
                      <a:r>
                        <a:rPr kumimoji="0" lang="ru-RU" sz="2800" b="0" i="1" kern="1200" dirty="0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человеком</a:t>
                      </a:r>
                      <a:r>
                        <a:rPr kumimoji="0" lang="ru-RU" sz="2800" b="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, в совершенстве </a:t>
                      </a:r>
                      <a:r>
                        <a:rPr kumimoji="0" lang="ru-RU" sz="2800" b="0" i="1" kern="1200" dirty="0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освоивший </a:t>
                      </a:r>
                      <a:r>
                        <a:rPr kumimoji="0" lang="ru-RU" sz="2800" b="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14 ремёсел.</a:t>
                      </a:r>
                      <a:endParaRPr lang="ru-RU" sz="2800" b="0" i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052736"/>
          <a:ext cx="8686800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5600"/>
                <a:gridCol w="2895600"/>
                <a:gridCol w="28956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Нарушение управления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b="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Желание узнавать новое заложено </a:t>
                      </a:r>
                      <a:r>
                        <a:rPr kumimoji="0" lang="ru-RU" sz="2800" b="0" i="1" kern="1200" dirty="0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у</a:t>
                      </a:r>
                      <a:r>
                        <a:rPr kumimoji="0" lang="ru-RU" sz="2800" b="0" i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800" b="0" i="1" kern="1200" dirty="0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человека</a:t>
                      </a:r>
                      <a:r>
                        <a:rPr kumimoji="0" lang="ru-RU" sz="2800" b="0" i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ru-RU" sz="2800" b="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с детства</a:t>
                      </a:r>
                      <a:endParaRPr lang="ru-RU" sz="2800" b="0" i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Нарушение связи между подлежащим и сказуемым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i="1" kern="1200" dirty="0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Заметка </a:t>
                      </a:r>
                      <a:r>
                        <a:rPr kumimoji="0" lang="ru-RU" sz="2800" i="1" kern="1200" dirty="0" err="1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написа</a:t>
                      </a:r>
                      <a:r>
                        <a:rPr kumimoji="0" lang="ru-RU" sz="2800" i="1" kern="1200" dirty="0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r>
                        <a:rPr kumimoji="0" lang="ru-RU" sz="2800" i="1" kern="1200" dirty="0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на</a:t>
                      </a:r>
                      <a:r>
                        <a:rPr kumimoji="0" lang="ru-RU" sz="2800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простым  языком и </a:t>
                      </a:r>
                      <a:r>
                        <a:rPr kumimoji="0" lang="ru-RU" sz="2800" i="1" kern="1200" dirty="0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посвящено </a:t>
                      </a:r>
                      <a:r>
                        <a:rPr kumimoji="0" lang="ru-RU" sz="2800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актуальным проблемам.</a:t>
                      </a:r>
                      <a:endParaRPr lang="ru-RU" sz="2800" i="1" dirty="0"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052735"/>
          <a:ext cx="8587680" cy="701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2560"/>
                <a:gridCol w="2862560"/>
                <a:gridCol w="2862560"/>
              </a:tblGrid>
              <a:tr h="33916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Ошибки в построении предложения с обособленным </a:t>
                      </a:r>
                      <a:r>
                        <a:rPr kumimoji="0" lang="ru-RU" sz="28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обстоятель-ством</a:t>
                      </a:r>
                      <a:r>
                        <a:rPr kumimoji="0" lang="ru-RU" sz="2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kumimoji="0" lang="ru-RU" sz="28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деепричаст-ным</a:t>
                      </a:r>
                      <a:r>
                        <a:rPr kumimoji="0" lang="ru-RU" sz="2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оборотом)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b="0" i="1" kern="1200" dirty="0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Прочитав это  текст</a:t>
                      </a:r>
                      <a:r>
                        <a:rPr kumimoji="0" lang="ru-RU" sz="2800" b="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, разные </a:t>
                      </a:r>
                      <a:r>
                        <a:rPr kumimoji="0" lang="ru-RU" sz="2800" b="0" i="1" kern="1200" dirty="0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мысли посетили </a:t>
                      </a:r>
                      <a:r>
                        <a:rPr kumimoji="0" lang="ru-RU" sz="2800" b="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меня.</a:t>
                      </a:r>
                      <a:endParaRPr lang="ru-RU" sz="2800" b="0" i="1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215296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Ошибки в построении </a:t>
                      </a:r>
                      <a:r>
                        <a:rPr kumimoji="0" lang="ru-RU" sz="2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предл-я</a:t>
                      </a:r>
                      <a:r>
                        <a:rPr kumimoji="0" lang="ru-RU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 </a:t>
                      </a:r>
                      <a:r>
                        <a:rPr kumimoji="0" lang="ru-RU" sz="2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обос</a:t>
                      </a:r>
                      <a:r>
                        <a:rPr kumimoji="0" lang="ru-RU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ru-RU" sz="2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ным</a:t>
                      </a:r>
                      <a:r>
                        <a:rPr kumimoji="0" lang="ru-RU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опред-м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i="1" kern="1200" dirty="0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Ключевский</a:t>
                      </a:r>
                      <a:r>
                        <a:rPr kumimoji="0" lang="ru-RU" sz="2800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восхищается  Петром, </a:t>
                      </a:r>
                      <a:r>
                        <a:rPr kumimoji="0" lang="ru-RU" sz="2800" i="1" kern="1200" dirty="0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изучив- </a:t>
                      </a:r>
                      <a:r>
                        <a:rPr kumimoji="0" lang="ru-RU" sz="2800" i="1" kern="1200" dirty="0" err="1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вший</a:t>
                      </a:r>
                      <a:r>
                        <a:rPr kumimoji="0" lang="ru-RU" sz="2800" i="1" kern="1200" dirty="0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 его </a:t>
                      </a:r>
                      <a:r>
                        <a:rPr kumimoji="0" lang="ru-RU" sz="2800" i="1" kern="1200" dirty="0" err="1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био</a:t>
                      </a:r>
                      <a:r>
                        <a:rPr kumimoji="0" lang="ru-RU" sz="2800" i="1" kern="1200" dirty="0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- графию.</a:t>
                      </a:r>
                      <a:endParaRPr lang="ru-RU" sz="2800" i="1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980728"/>
          <a:ext cx="8219256" cy="600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9752"/>
                <a:gridCol w="2739752"/>
                <a:gridCol w="2739752"/>
              </a:tblGrid>
              <a:tr h="370840">
                <a:tc>
                  <a:txBody>
                    <a:bodyPr/>
                    <a:lstStyle/>
                    <a:p>
                      <a:endParaRPr lang="ru-RU" sz="2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Ошибки в построении предложения с однородными членами</a:t>
                      </a:r>
                      <a:endParaRPr lang="ru-RU" sz="2800" b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b="0" i="1" kern="1200" dirty="0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Автор рассуждает </a:t>
                      </a:r>
                      <a:r>
                        <a:rPr kumimoji="0" lang="ru-RU" sz="2800" b="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об учениках и </a:t>
                      </a:r>
                      <a:r>
                        <a:rPr kumimoji="0" lang="ru-RU" sz="2800" b="0" i="1" kern="1200" dirty="0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почему они не хотят учиться</a:t>
                      </a:r>
                      <a:r>
                        <a:rPr kumimoji="0" lang="ru-RU" sz="2800" b="0" i="1" kern="1200" baseline="0" dirty="0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.</a:t>
                      </a:r>
                      <a:endParaRPr lang="ru-RU" sz="2800" b="0" i="1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Ошибки в построении сложного предложения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Он пишет, что маленький </a:t>
                      </a:r>
                      <a:r>
                        <a:rPr kumimoji="0" lang="ru-RU" sz="2800" i="1" kern="1200" dirty="0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дом</a:t>
                      </a:r>
                      <a:r>
                        <a:rPr kumimoji="0" lang="ru-RU" sz="2800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заслуживает описания, </a:t>
                      </a:r>
                      <a:r>
                        <a:rPr kumimoji="0" lang="ru-RU" sz="2800" i="1" kern="1200" dirty="0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в котором он живет.</a:t>
                      </a:r>
                      <a:endParaRPr lang="ru-RU" sz="2800" i="1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1036320"/>
          <a:ext cx="8640960" cy="667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4678"/>
                <a:gridCol w="3014678"/>
                <a:gridCol w="2611604"/>
              </a:tblGrid>
              <a:tr h="116654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Смешение прямой и косвенной речи</a:t>
                      </a:r>
                      <a:endParaRPr lang="ru-RU" sz="28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b="0" i="1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М.Салтыков-Щедрин писал, </a:t>
                      </a:r>
                      <a:r>
                        <a:rPr kumimoji="0" lang="ru-RU" sz="2800" b="0" i="1" kern="1200" dirty="0" smtClean="0">
                          <a:solidFill>
                            <a:srgbClr val="C00000"/>
                          </a:solidFill>
                          <a:latin typeface="+mj-lt"/>
                          <a:ea typeface="+mn-ea"/>
                          <a:cs typeface="+mn-cs"/>
                        </a:rPr>
                        <a:t>что «я люблю Россию до боли сердечной».</a:t>
                      </a:r>
                      <a:endParaRPr lang="ru-RU" sz="2800" b="0" i="1" dirty="0">
                        <a:solidFill>
                          <a:srgbClr val="C00000"/>
                        </a:solidFill>
                        <a:latin typeface="+mj-lt"/>
                      </a:endParaRPr>
                    </a:p>
                  </a:txBody>
                  <a:tcPr/>
                </a:tc>
              </a:tr>
              <a:tr h="142223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Пропуски необходимых слов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Можно ещё много о </a:t>
                      </a:r>
                      <a:r>
                        <a:rPr kumimoji="0" lang="ru-RU" sz="2800" i="1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Ме</a:t>
                      </a:r>
                      <a:r>
                        <a:rPr kumimoji="0" lang="ru-RU" sz="2800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r>
                        <a:rPr kumimoji="0" lang="ru-RU" sz="2800" i="1" kern="1200" dirty="0" err="1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щёрском</a:t>
                      </a:r>
                      <a:r>
                        <a:rPr kumimoji="0" lang="ru-RU" sz="2800" i="1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 крае.</a:t>
                      </a:r>
                      <a:endParaRPr lang="ru-RU" sz="2800" i="1" dirty="0">
                        <a:latin typeface="+mj-lt"/>
                      </a:endParaRPr>
                    </a:p>
                  </a:txBody>
                  <a:tcPr/>
                </a:tc>
              </a:tr>
              <a:tr h="11109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Нарушение границ </a:t>
                      </a:r>
                      <a:r>
                        <a:rPr kumimoji="0" lang="ru-RU" sz="2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предло</a:t>
                      </a:r>
                      <a:r>
                        <a:rPr kumimoji="0" lang="ru-RU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r>
                        <a:rPr kumimoji="0" lang="ru-RU" sz="2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жений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i="1" baseline="0" dirty="0" smtClean="0">
                          <a:latin typeface="+mj-lt"/>
                        </a:rPr>
                        <a:t> Люблю тебя.</a:t>
                      </a:r>
                    </a:p>
                    <a:p>
                      <a:r>
                        <a:rPr lang="ru-RU" sz="2800" i="1" baseline="0" dirty="0" smtClean="0">
                          <a:solidFill>
                            <a:srgbClr val="C00000"/>
                          </a:solidFill>
                          <a:latin typeface="+mj-lt"/>
                        </a:rPr>
                        <a:t>Так как </a:t>
                      </a:r>
                      <a:r>
                        <a:rPr lang="ru-RU" sz="2800" i="1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ты мой</a:t>
                      </a:r>
                    </a:p>
                    <a:p>
                      <a:r>
                        <a:rPr lang="ru-RU" sz="2800" i="1" baseline="0" dirty="0" smtClean="0">
                          <a:solidFill>
                            <a:schemeClr val="tx1"/>
                          </a:solidFill>
                          <a:latin typeface="+mj-lt"/>
                        </a:rPr>
                        <a:t>друг.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133</TotalTime>
  <Words>601</Words>
  <Application>Microsoft Office PowerPoint</Application>
  <PresentationFormat>Экран (4:3)</PresentationFormat>
  <Paragraphs>83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Грамматические ошибки.  Их  классификация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Выполните задания</vt:lpstr>
      <vt:lpstr>Слайд 11</vt:lpstr>
      <vt:lpstr>Слайд 12</vt:lpstr>
      <vt:lpstr>Слайд 13</vt:lpstr>
      <vt:lpstr>Слайд 14</vt:lpstr>
      <vt:lpstr>Используемая литература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Грамматические ошибки.  Их  классификация</dc:title>
  <dc:creator>User</dc:creator>
  <cp:lastModifiedBy>Пользователь</cp:lastModifiedBy>
  <cp:revision>17</cp:revision>
  <dcterms:created xsi:type="dcterms:W3CDTF">2015-06-29T13:04:52Z</dcterms:created>
  <dcterms:modified xsi:type="dcterms:W3CDTF">2018-11-27T13:49:05Z</dcterms:modified>
</cp:coreProperties>
</file>