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5"/>
  </p:notesMasterIdLst>
  <p:sldIdLst>
    <p:sldId id="256" r:id="rId3"/>
    <p:sldId id="257" r:id="rId4"/>
    <p:sldId id="269" r:id="rId5"/>
    <p:sldId id="258" r:id="rId6"/>
    <p:sldId id="270" r:id="rId7"/>
    <p:sldId id="259" r:id="rId8"/>
    <p:sldId id="260" r:id="rId9"/>
    <p:sldId id="264" r:id="rId10"/>
    <p:sldId id="274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00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61" d="100"/>
          <a:sy n="61" d="100"/>
        </p:scale>
        <p:origin x="-8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Нажмите кнопку, чтобы изменить стили основного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D24D9D7-77AD-4FFC-B697-4489B3ED09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13DECE-468B-4C06-B377-93FEF1547BA7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5462F-C00C-4384-8AB3-10C4E8F5C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F17B9-2E94-4CB5-AC5E-8F2916623B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01750-848D-42E6-A065-89D1E37ECC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9525" y="685800"/>
            <a:ext cx="7086600" cy="7318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7CBDE-2B80-4158-AA44-6EE604CE0F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36FA5-90A0-4041-9A3D-E119C7134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648CE-0856-4659-8617-8A3C3A34BA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7734B-A77C-4568-9C88-1EAA984CF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85994-5E55-4068-B4D8-B2071DBA9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190ED-F25E-4459-A733-DBFBB8161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FF376-5E0F-453C-BF0C-0DC7256CD0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F518B-22AD-4AE1-A75A-2C46C3157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946E5-839A-4CC2-BB9D-FDFCB9B7D7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CEEB9-F1CC-4FBB-9E95-871780FCE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979F1-3852-45B1-AFE1-0758C9DF7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61FCF-D06D-4E40-9668-23709F1A4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D282F-CB2D-4DBB-B92E-A1AC310BE6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47045-9BA3-4661-9550-54E3BEEC1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92FD5-40D4-46B0-A0DC-C35CBC3884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ACD4D-23CB-48F0-82B2-F16CE86DF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89DB7-EDD8-4BB4-BA00-55DB876105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A2718-F125-4DDB-A441-997D929637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B0356-768A-4801-AD16-009565E74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D6E06-4A80-46BE-AB08-803BF3F648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AC58FC30-7F23-4100-B25A-9BB8A66918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05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3BA40F5-EB12-40D0-9C6B-3B2FC1736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5" r:id="rId2"/>
    <p:sldLayoutId id="214748372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6" r:id="rId9"/>
    <p:sldLayoutId id="2147483721" r:id="rId10"/>
    <p:sldLayoutId id="214748372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moudrost.ru/avtor/tsitseron-1.html" TargetMode="Externa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133600"/>
            <a:ext cx="7704138" cy="273556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/>
            </a:r>
            <a:br>
              <a:rPr lang="ru-RU" sz="5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</a:br>
            <a:r>
              <a:rPr lang="ru-RU" sz="5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/>
            </a:r>
            <a:br>
              <a:rPr lang="ru-RU" sz="5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</a:br>
            <a:r>
              <a:rPr lang="ru-RU" sz="5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Основные нарушения в лексико-грамматическом строе речи детей.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nl-NL" sz="5400" u="sng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900113" y="3357563"/>
            <a:ext cx="34559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nl-NL" sz="6600" u="sng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993504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6600" dirty="0" smtClean="0"/>
              <a:t>Распространенные речевые ошибки</a:t>
            </a:r>
            <a:r>
              <a:rPr lang="en-US" sz="6600" dirty="0" smtClean="0"/>
              <a:t> </a:t>
            </a:r>
            <a:r>
              <a:rPr lang="ru-RU" sz="6600" dirty="0" smtClean="0"/>
              <a:t>у взрослых.</a:t>
            </a:r>
            <a:endParaRPr lang="ru-RU" sz="66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611188" y="1125538"/>
            <a:ext cx="77771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684213" y="498475"/>
            <a:ext cx="8459787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Плеоназм – употребление лишнего слова</a:t>
            </a:r>
          </a:p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Тавтология – употребление рядом однокоренных слов</a:t>
            </a:r>
          </a:p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Нарушение лексической сочетаемости</a:t>
            </a:r>
          </a:p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Употребление слова в несвойственном ему значении</a:t>
            </a:r>
          </a:p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Лексическая неполнота высказывания</a:t>
            </a:r>
          </a:p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Неправильное употребление фразеологических оборотов</a:t>
            </a:r>
          </a:p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Неправильное ударение  </a:t>
            </a:r>
          </a:p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Неправильное определение рода слов. </a:t>
            </a:r>
          </a:p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Неправильное окончание слов во множественном числе</a:t>
            </a:r>
          </a:p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Неправильное произношение числительных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Неправильные фразы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Грамматически неправильные слова</a:t>
            </a:r>
          </a:p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9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9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9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09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09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09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09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09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09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09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0" y="1143000"/>
            <a:ext cx="91440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Чистота речи совершенствуется посредством чтения ораторов и поэтов.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Марк Туллий Цицерон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 eaLnBrk="0" hangingPunct="0">
              <a:defRPr/>
            </a:pPr>
            <a:endParaRPr lang="ru-RU" sz="24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4000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Речь это зеркало души, как человек говорит, таким он и является.</a:t>
            </a: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400" dirty="0" err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Публий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 Сир.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765175"/>
            <a:ext cx="7086600" cy="158432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500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Лексические трудности</a:t>
            </a:r>
            <a:r>
              <a:rPr lang="ru-RU" sz="3200" smtClean="0">
                <a:solidFill>
                  <a:srgbClr val="C00000"/>
                </a:solidFill>
              </a:rPr>
              <a:t/>
            </a:r>
            <a:br>
              <a:rPr lang="ru-RU" sz="3200" smtClean="0">
                <a:solidFill>
                  <a:srgbClr val="C00000"/>
                </a:solidFill>
              </a:rPr>
            </a:br>
            <a:r>
              <a:rPr lang="ru-RU" sz="3600" smtClean="0">
                <a:solidFill>
                  <a:srgbClr val="C00000"/>
                </a:solidFill>
                <a:cs typeface="Times New Roman" pitchFamily="18" charset="0"/>
              </a:rPr>
              <a:t>знания и называния:</a:t>
            </a:r>
            <a:r>
              <a:rPr lang="ru-RU" sz="3600" b="1" smtClean="0">
                <a:solidFill>
                  <a:srgbClr val="C00000"/>
                </a:solidFill>
                <a:latin typeface="Arial" charset="0"/>
              </a:rPr>
              <a:t/>
            </a:r>
            <a:br>
              <a:rPr lang="ru-RU" sz="3600" b="1" smtClean="0">
                <a:solidFill>
                  <a:srgbClr val="C00000"/>
                </a:solidFill>
                <a:latin typeface="Arial" charset="0"/>
              </a:rPr>
            </a:br>
            <a:endParaRPr lang="ru-RU" sz="3600" u="sng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2332038"/>
            <a:ext cx="5905500" cy="4525962"/>
          </a:xfrm>
        </p:spPr>
        <p:txBody>
          <a:bodyPr/>
          <a:lstStyle/>
          <a:p>
            <a:pPr marL="533400" indent="-533400" eaLnBrk="1" hangingPunct="1">
              <a:buFontTx/>
              <a:buAutoNum type="arabicPeriod"/>
            </a:pPr>
            <a:r>
              <a:rPr lang="ru-RU" smtClean="0"/>
              <a:t>частей предметов и объектов 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smtClean="0"/>
              <a:t>глаголов, выражающих уточнение действий 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smtClean="0"/>
              <a:t>приставочных глаголов 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smtClean="0"/>
              <a:t>антонимов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smtClean="0"/>
              <a:t>относительных прилагательных </a:t>
            </a:r>
          </a:p>
          <a:p>
            <a:pPr marL="533400" indent="-533400" eaLnBrk="1" hangingPunct="1">
              <a:buFontTx/>
              <a:buAutoNum type="arabicPeriod"/>
            </a:pPr>
            <a:endParaRPr lang="ru-RU" smtClean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042988" y="549275"/>
            <a:ext cx="7200900" cy="1368425"/>
          </a:xfrm>
        </p:spPr>
        <p:txBody>
          <a:bodyPr>
            <a:noAutofit/>
          </a:bodyPr>
          <a:lstStyle/>
          <a:p>
            <a:pPr marL="533400" indent="-533400" algn="ctr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45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j-ea"/>
                <a:cs typeface="+mj-cs"/>
              </a:rPr>
              <a:t>Ошибки в грамматическом строе</a:t>
            </a:r>
            <a:endParaRPr lang="ru-RU" sz="4500" u="sng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971550" y="2492375"/>
            <a:ext cx="7488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50825" y="2347913"/>
            <a:ext cx="871378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в употреблении предлогов</a:t>
            </a:r>
          </a:p>
          <a:p>
            <a:pPr eaLnBrk="0" hangingPunct="0">
              <a:lnSpc>
                <a:spcPct val="150000"/>
              </a:lnSpc>
              <a:buFont typeface="Courier New" pitchFamily="49" charset="0"/>
              <a:buChar char="o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в согласовании  числительных с существительными, прилагательных с существительными в роде, числе, падеже</a:t>
            </a:r>
          </a:p>
          <a:p>
            <a:pPr eaLnBrk="0" hangingPunct="0">
              <a:lnSpc>
                <a:spcPct val="150000"/>
              </a:lnSpc>
              <a:buFont typeface="Courier New" pitchFamily="49" charset="0"/>
              <a:buChar char="o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в построении предложений ,ошибки наблюдаются в нарушении порядка слов в предложении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allAtOnce"/>
      <p:bldP spid="2150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836613"/>
            <a:ext cx="7632700" cy="1584325"/>
          </a:xfrm>
        </p:spPr>
        <p:txBody>
          <a:bodyPr>
            <a:normAutofit fontScale="90000"/>
          </a:bodyPr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5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Неправильно оформляется союзная связь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042988" y="2636838"/>
            <a:ext cx="5905500" cy="3168650"/>
          </a:xfrm>
        </p:spPr>
        <p:txBody>
          <a:bodyPr/>
          <a:lstStyle/>
          <a:p>
            <a:pPr eaLnBrk="1" hangingPunct="1"/>
            <a:r>
              <a:rPr lang="ru-RU" smtClean="0"/>
              <a:t>- опускается союз или часть союза</a:t>
            </a:r>
          </a:p>
          <a:p>
            <a:pPr eaLnBrk="1" hangingPunct="1"/>
            <a:r>
              <a:rPr lang="ru-RU" smtClean="0"/>
              <a:t>- один союз заменяется другим</a:t>
            </a:r>
          </a:p>
          <a:p>
            <a:pPr eaLnBrk="1" hangingPunct="1"/>
            <a:r>
              <a:rPr lang="ru-RU" smtClean="0"/>
              <a:t>- союз ставится не на том месте, где обычно употребляется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998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98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998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765175"/>
            <a:ext cx="8496300" cy="5173663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Отмечается недостаточное понимание изменений значения слов, выражаемых приставками, суффиксами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наблюдаются трудности в склонении по числам и родам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понимание </a:t>
            </a:r>
            <a:r>
              <a:rPr lang="ru-RU" dirty="0" err="1" smtClean="0"/>
              <a:t>логико</a:t>
            </a:r>
            <a:r>
              <a:rPr lang="ru-RU" dirty="0" smtClean="0"/>
              <a:t> - грамматических структур, выражающих причинно- следственные, временные и пространственные отношения.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недостаточно сформированное словесно - логическое мышление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трудно сосредоточиваться и удерживать внимание на чисто словесном материале </a:t>
            </a:r>
          </a:p>
          <a:p>
            <a:pPr marL="533400" indent="-5334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620713"/>
            <a:ext cx="7561262" cy="12239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Средства формирования лексико-грамматического строя речи детей.</a:t>
            </a:r>
            <a:endParaRPr lang="ru-RU" sz="4400" u="sng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2420938"/>
            <a:ext cx="7489825" cy="3455987"/>
          </a:xfrm>
        </p:spPr>
        <p:txBody>
          <a:bodyPr/>
          <a:lstStyle/>
          <a:p>
            <a:pPr marL="533400" indent="-533400" eaLnBrk="1" hangingPunct="1"/>
            <a:r>
              <a:rPr lang="ru-RU" smtClean="0"/>
              <a:t>правильно организованная предметная деятельность</a:t>
            </a:r>
          </a:p>
          <a:p>
            <a:pPr marL="533400" indent="-533400" eaLnBrk="1" hangingPunct="1"/>
            <a:r>
              <a:rPr lang="ru-RU" smtClean="0"/>
              <a:t> повседневное общения детей со сверстниками и взрослыми</a:t>
            </a:r>
          </a:p>
          <a:p>
            <a:pPr marL="533400" indent="-533400" eaLnBrk="1" hangingPunct="1"/>
            <a:r>
              <a:rPr lang="ru-RU" smtClean="0"/>
              <a:t> специальные речевых занятия и упражнения</a:t>
            </a:r>
            <a:endParaRPr lang="ru-RU" i="1" smtClean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07375" cy="13684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Пути формирования грамматически правильной речи у детей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971550" y="1916113"/>
            <a:ext cx="6697663" cy="4525962"/>
          </a:xfrm>
        </p:spPr>
        <p:txBody>
          <a:bodyPr/>
          <a:lstStyle/>
          <a:p>
            <a:pPr eaLnBrk="1" hangingPunct="1"/>
            <a:r>
              <a:rPr lang="ru-RU" smtClean="0"/>
              <a:t>создание благоприятной языковой среды, дающей образцы грамотной речи; повышение речевой культуры взрослых; </a:t>
            </a:r>
          </a:p>
          <a:p>
            <a:pPr eaLnBrk="1" hangingPunct="1"/>
            <a:r>
              <a:rPr lang="ru-RU" smtClean="0"/>
              <a:t>специальное обучение детей трудным грамматическим формам, направленное на предупреждение ошибок; </a:t>
            </a:r>
          </a:p>
          <a:p>
            <a:pPr eaLnBrk="1" hangingPunct="1"/>
            <a:r>
              <a:rPr lang="ru-RU" smtClean="0"/>
              <a:t>формирование грамматических навыков в практике речевого общения; </a:t>
            </a:r>
          </a:p>
          <a:p>
            <a:pPr eaLnBrk="1" hangingPunct="1"/>
            <a:r>
              <a:rPr lang="ru-RU" smtClean="0"/>
              <a:t>исправление грамматических ошибок. 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48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98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48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98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981075"/>
            <a:ext cx="8713788" cy="1727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Методы формирования грамматически правильной речи у детей</a:t>
            </a:r>
            <a:endParaRPr lang="ru-RU" u="sng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2997200"/>
            <a:ext cx="8353425" cy="3240088"/>
          </a:xfrm>
        </p:spPr>
        <p:txBody>
          <a:bodyPr/>
          <a:lstStyle/>
          <a:p>
            <a:pPr marL="533400" indent="-533400" algn="ctr" eaLnBrk="1" hangingPunct="1">
              <a:buFont typeface="Wingdings 2" pitchFamily="18" charset="2"/>
              <a:buNone/>
            </a:pPr>
            <a:r>
              <a:rPr lang="ru-RU" sz="3200" smtClean="0"/>
              <a:t>дидактические игры, игры-драматизации, словесные упражнения, рассматривание картин, пересказ коротких рассказов и сказок. 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  <p:bldP spid="16387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292864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80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конец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консультация">
  <a:themeElements>
    <a:clrScheme name="Шаблон схемы книгохранилищ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 схемы книгохранилища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схемы книгохранилищ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консультация</Template>
  <TotalTime>0</TotalTime>
  <Words>280</Words>
  <Application>Microsoft Office PowerPoint</Application>
  <PresentationFormat>Экран (4:3)</PresentationFormat>
  <Paragraphs>49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2" baseType="lpstr">
      <vt:lpstr>Arial</vt:lpstr>
      <vt:lpstr>Century Gothic</vt:lpstr>
      <vt:lpstr>Calibri</vt:lpstr>
      <vt:lpstr>Constantia</vt:lpstr>
      <vt:lpstr>Wingdings 2</vt:lpstr>
      <vt:lpstr>Monotype Corsiva</vt:lpstr>
      <vt:lpstr>Times New Roman</vt:lpstr>
      <vt:lpstr>Courier New</vt:lpstr>
      <vt:lpstr>консультация</vt:lpstr>
      <vt:lpstr>Поток</vt:lpstr>
      <vt:lpstr>  Основные нарушения в лексико-грамматическом строе речи детей. </vt:lpstr>
      <vt:lpstr>Лексические трудности знания и называния: </vt:lpstr>
      <vt:lpstr>Слайд 3</vt:lpstr>
      <vt:lpstr> Неправильно оформляется союзная связь</vt:lpstr>
      <vt:lpstr>Слайд 5</vt:lpstr>
      <vt:lpstr>Средства формирования лексико-грамматического строя речи детей.</vt:lpstr>
      <vt:lpstr>Пути формирования грамматически правильной речи у детей</vt:lpstr>
      <vt:lpstr>Методы формирования грамматически правильной речи у детей</vt:lpstr>
      <vt:lpstr>конец</vt:lpstr>
      <vt:lpstr>Распространенные речевые ошибки у взрослых.</vt:lpstr>
      <vt:lpstr>Слайд 11</vt:lpstr>
      <vt:lpstr>Слайд 12</vt:lpstr>
    </vt:vector>
  </TitlesOfParts>
  <Manager/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Основные нарушения в лексико-грамматическом строе речи детей. </dc:title>
  <dc:subject/>
  <dc:creator>Люда</dc:creator>
  <cp:keywords/>
  <dc:description/>
  <cp:lastModifiedBy>Люда</cp:lastModifiedBy>
  <cp:revision>1</cp:revision>
  <dcterms:created xsi:type="dcterms:W3CDTF">2014-11-24T13:19:16Z</dcterms:created>
  <dcterms:modified xsi:type="dcterms:W3CDTF">2014-11-24T13:19:55Z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TC011594401049</vt:lpwstr>
  </property>
</Properties>
</file>