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8" r:id="rId1"/>
  </p:sldMasterIdLst>
  <p:sldIdLst>
    <p:sldId id="269" r:id="rId2"/>
    <p:sldId id="256" r:id="rId3"/>
    <p:sldId id="257" r:id="rId4"/>
    <p:sldId id="258" r:id="rId5"/>
    <p:sldId id="259" r:id="rId6"/>
    <p:sldId id="260" r:id="rId7"/>
    <p:sldId id="272" r:id="rId8"/>
    <p:sldId id="261" r:id="rId9"/>
    <p:sldId id="262" r:id="rId10"/>
    <p:sldId id="263" r:id="rId11"/>
    <p:sldId id="265" r:id="rId12"/>
    <p:sldId id="273" r:id="rId13"/>
    <p:sldId id="266" r:id="rId14"/>
    <p:sldId id="267" r:id="rId15"/>
    <p:sldId id="268" r:id="rId16"/>
    <p:sldId id="276" r:id="rId17"/>
    <p:sldId id="264" r:id="rId18"/>
    <p:sldId id="274" r:id="rId19"/>
    <p:sldId id="275" r:id="rId20"/>
    <p:sldId id="271"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D4ED7146-3F42-4DDE-86B5-2714A4DF8A02}" type="datetimeFigureOut">
              <a:rPr lang="ru-RU" smtClean="0"/>
              <a:pPr/>
              <a:t>27.11.2018</a:t>
            </a:fld>
            <a:endParaRPr lang="ru-RU" dirty="0"/>
          </a:p>
        </p:txBody>
      </p:sp>
      <p:sp>
        <p:nvSpPr>
          <p:cNvPr id="20" name="Нижний колонтитул 19"/>
          <p:cNvSpPr>
            <a:spLocks noGrp="1"/>
          </p:cNvSpPr>
          <p:nvPr>
            <p:ph type="ftr" sz="quarter" idx="11"/>
          </p:nvPr>
        </p:nvSpPr>
        <p:spPr/>
        <p:txBody>
          <a:bodyPr/>
          <a:lstStyle>
            <a:extLst/>
          </a:lstStyle>
          <a:p>
            <a:endParaRPr lang="ru-RU" dirty="0"/>
          </a:p>
        </p:txBody>
      </p:sp>
      <p:sp>
        <p:nvSpPr>
          <p:cNvPr id="10" name="Номер слайда 9"/>
          <p:cNvSpPr>
            <a:spLocks noGrp="1"/>
          </p:cNvSpPr>
          <p:nvPr>
            <p:ph type="sldNum" sz="quarter" idx="12"/>
          </p:nvPr>
        </p:nvSpPr>
        <p:spPr/>
        <p:txBody>
          <a:bodyPr/>
          <a:lstStyle>
            <a:extLst/>
          </a:lstStyle>
          <a:p>
            <a:fld id="{8166A55C-B3BC-4933-B28C-7772D62C69B5}" type="slidenum">
              <a:rPr lang="ru-RU" smtClean="0"/>
              <a:pPr/>
              <a:t>‹#›</a:t>
            </a:fld>
            <a:endParaRPr lang="ru-RU" dirty="0"/>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4ED7146-3F42-4DDE-86B5-2714A4DF8A02}" type="datetimeFigureOut">
              <a:rPr lang="ru-RU" smtClean="0"/>
              <a:pPr/>
              <a:t>27.11.2018</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8166A55C-B3BC-4933-B28C-7772D62C69B5}" type="slidenum">
              <a:rPr lang="ru-RU" smtClean="0"/>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4ED7146-3F42-4DDE-86B5-2714A4DF8A02}" type="datetimeFigureOut">
              <a:rPr lang="ru-RU" smtClean="0"/>
              <a:pPr/>
              <a:t>27.11.2018</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8166A55C-B3BC-4933-B28C-7772D62C69B5}" type="slidenum">
              <a:rPr lang="ru-RU" smtClean="0"/>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4ED7146-3F42-4DDE-86B5-2714A4DF8A02}" type="datetimeFigureOut">
              <a:rPr lang="ru-RU" smtClean="0"/>
              <a:pPr/>
              <a:t>27.11.2018</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8166A55C-B3BC-4933-B28C-7772D62C69B5}" type="slidenum">
              <a:rPr lang="ru-RU" smtClean="0"/>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D4ED7146-3F42-4DDE-86B5-2714A4DF8A02}" type="datetimeFigureOut">
              <a:rPr lang="ru-RU" smtClean="0"/>
              <a:pPr/>
              <a:t>27.11.2018</a:t>
            </a:fld>
            <a:endParaRPr lang="ru-RU" dirty="0"/>
          </a:p>
        </p:txBody>
      </p:sp>
      <p:sp>
        <p:nvSpPr>
          <p:cNvPr id="5" name="Нижний колонтитул 4"/>
          <p:cNvSpPr>
            <a:spLocks noGrp="1"/>
          </p:cNvSpPr>
          <p:nvPr>
            <p:ph type="ftr" sz="quarter" idx="11"/>
          </p:nvPr>
        </p:nvSpPr>
        <p:spPr/>
        <p:txBody>
          <a:bodyPr/>
          <a:lstStyle>
            <a:extLst/>
          </a:lstStyle>
          <a:p>
            <a:endParaRPr lang="ru-RU" dirty="0"/>
          </a:p>
        </p:txBody>
      </p:sp>
      <p:sp>
        <p:nvSpPr>
          <p:cNvPr id="6" name="Номер слайда 5"/>
          <p:cNvSpPr>
            <a:spLocks noGrp="1"/>
          </p:cNvSpPr>
          <p:nvPr>
            <p:ph type="sldNum" sz="quarter" idx="12"/>
          </p:nvPr>
        </p:nvSpPr>
        <p:spPr/>
        <p:txBody>
          <a:bodyPr/>
          <a:lstStyle>
            <a:extLst/>
          </a:lstStyle>
          <a:p>
            <a:fld id="{8166A55C-B3BC-4933-B28C-7772D62C69B5}" type="slidenum">
              <a:rPr lang="ru-RU" smtClean="0"/>
              <a:pPr/>
              <a:t>‹#›</a:t>
            </a:fld>
            <a:endParaRPr lang="ru-RU" dirty="0"/>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4ED7146-3F42-4DDE-86B5-2714A4DF8A02}" type="datetimeFigureOut">
              <a:rPr lang="ru-RU" smtClean="0"/>
              <a:pPr/>
              <a:t>27.11.2018</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8166A55C-B3BC-4933-B28C-7772D62C69B5}" type="slidenum">
              <a:rPr lang="ru-RU" smtClean="0"/>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4ED7146-3F42-4DDE-86B5-2714A4DF8A02}" type="datetimeFigureOut">
              <a:rPr lang="ru-RU" smtClean="0"/>
              <a:pPr/>
              <a:t>27.11.2018</a:t>
            </a:fld>
            <a:endParaRPr lang="ru-RU" dirty="0"/>
          </a:p>
        </p:txBody>
      </p:sp>
      <p:sp>
        <p:nvSpPr>
          <p:cNvPr id="8" name="Нижний колонтитул 7"/>
          <p:cNvSpPr>
            <a:spLocks noGrp="1"/>
          </p:cNvSpPr>
          <p:nvPr>
            <p:ph type="ftr" sz="quarter" idx="11"/>
          </p:nvPr>
        </p:nvSpPr>
        <p:spPr/>
        <p:txBody>
          <a:bodyPr/>
          <a:lstStyle>
            <a:extLst/>
          </a:lstStyle>
          <a:p>
            <a:endParaRPr lang="ru-RU" dirty="0"/>
          </a:p>
        </p:txBody>
      </p:sp>
      <p:sp>
        <p:nvSpPr>
          <p:cNvPr id="9" name="Номер слайда 8"/>
          <p:cNvSpPr>
            <a:spLocks noGrp="1"/>
          </p:cNvSpPr>
          <p:nvPr>
            <p:ph type="sldNum" sz="quarter" idx="12"/>
          </p:nvPr>
        </p:nvSpPr>
        <p:spPr/>
        <p:txBody>
          <a:bodyPr/>
          <a:lstStyle>
            <a:extLst/>
          </a:lstStyle>
          <a:p>
            <a:fld id="{8166A55C-B3BC-4933-B28C-7772D62C69B5}" type="slidenum">
              <a:rPr lang="ru-RU" smtClean="0"/>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4ED7146-3F42-4DDE-86B5-2714A4DF8A02}" type="datetimeFigureOut">
              <a:rPr lang="ru-RU" smtClean="0"/>
              <a:pPr/>
              <a:t>27.11.2018</a:t>
            </a:fld>
            <a:endParaRPr lang="ru-RU" dirty="0"/>
          </a:p>
        </p:txBody>
      </p:sp>
      <p:sp>
        <p:nvSpPr>
          <p:cNvPr id="4" name="Нижний колонтитул 3"/>
          <p:cNvSpPr>
            <a:spLocks noGrp="1"/>
          </p:cNvSpPr>
          <p:nvPr>
            <p:ph type="ftr" sz="quarter" idx="11"/>
          </p:nvPr>
        </p:nvSpPr>
        <p:spPr/>
        <p:txBody>
          <a:bodyPr/>
          <a:lstStyle>
            <a:extLst/>
          </a:lstStyle>
          <a:p>
            <a:endParaRPr lang="ru-RU" dirty="0"/>
          </a:p>
        </p:txBody>
      </p:sp>
      <p:sp>
        <p:nvSpPr>
          <p:cNvPr id="5" name="Номер слайда 4"/>
          <p:cNvSpPr>
            <a:spLocks noGrp="1"/>
          </p:cNvSpPr>
          <p:nvPr>
            <p:ph type="sldNum" sz="quarter" idx="12"/>
          </p:nvPr>
        </p:nvSpPr>
        <p:spPr/>
        <p:txBody>
          <a:bodyPr/>
          <a:lstStyle>
            <a:extLst/>
          </a:lstStyle>
          <a:p>
            <a:fld id="{8166A55C-B3BC-4933-B28C-7772D62C69B5}" type="slidenum">
              <a:rPr lang="ru-RU" smtClean="0"/>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D4ED7146-3F42-4DDE-86B5-2714A4DF8A02}" type="datetimeFigureOut">
              <a:rPr lang="ru-RU" smtClean="0"/>
              <a:pPr/>
              <a:t>27.11.2018</a:t>
            </a:fld>
            <a:endParaRPr lang="ru-RU" dirty="0"/>
          </a:p>
        </p:txBody>
      </p:sp>
      <p:sp>
        <p:nvSpPr>
          <p:cNvPr id="3" name="Нижний колонтитул 2"/>
          <p:cNvSpPr>
            <a:spLocks noGrp="1"/>
          </p:cNvSpPr>
          <p:nvPr>
            <p:ph type="ftr" sz="quarter" idx="11"/>
          </p:nvPr>
        </p:nvSpPr>
        <p:spPr/>
        <p:txBody>
          <a:bodyPr/>
          <a:lstStyle>
            <a:extLst/>
          </a:lstStyle>
          <a:p>
            <a:endParaRPr lang="ru-RU" dirty="0"/>
          </a:p>
        </p:txBody>
      </p:sp>
      <p:sp>
        <p:nvSpPr>
          <p:cNvPr id="4" name="Номер слайда 3"/>
          <p:cNvSpPr>
            <a:spLocks noGrp="1"/>
          </p:cNvSpPr>
          <p:nvPr>
            <p:ph type="sldNum" sz="quarter" idx="12"/>
          </p:nvPr>
        </p:nvSpPr>
        <p:spPr/>
        <p:txBody>
          <a:bodyPr/>
          <a:lstStyle>
            <a:extLst/>
          </a:lstStyle>
          <a:p>
            <a:fld id="{8166A55C-B3BC-4933-B28C-7772D62C69B5}" type="slidenum">
              <a:rPr lang="ru-RU" smtClean="0"/>
              <a:pPr/>
              <a:t>‹#›</a:t>
            </a:fld>
            <a:endParaRPr lang="ru-RU" dirty="0"/>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4ED7146-3F42-4DDE-86B5-2714A4DF8A02}" type="datetimeFigureOut">
              <a:rPr lang="ru-RU" smtClean="0"/>
              <a:pPr/>
              <a:t>27.11.2018</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8166A55C-B3BC-4933-B28C-7772D62C69B5}" type="slidenum">
              <a:rPr lang="ru-RU" smtClean="0"/>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D4ED7146-3F42-4DDE-86B5-2714A4DF8A02}" type="datetimeFigureOut">
              <a:rPr lang="ru-RU" smtClean="0"/>
              <a:pPr/>
              <a:t>27.11.2018</a:t>
            </a:fld>
            <a:endParaRPr lang="ru-RU" dirty="0"/>
          </a:p>
        </p:txBody>
      </p:sp>
      <p:sp>
        <p:nvSpPr>
          <p:cNvPr id="6" name="Нижний колонтитул 5"/>
          <p:cNvSpPr>
            <a:spLocks noGrp="1"/>
          </p:cNvSpPr>
          <p:nvPr>
            <p:ph type="ftr" sz="quarter" idx="11"/>
          </p:nvPr>
        </p:nvSpPr>
        <p:spPr/>
        <p:txBody>
          <a:bodyPr/>
          <a:lstStyle>
            <a:extLst/>
          </a:lstStyle>
          <a:p>
            <a:endParaRPr lang="ru-RU" dirty="0"/>
          </a:p>
        </p:txBody>
      </p:sp>
      <p:sp>
        <p:nvSpPr>
          <p:cNvPr id="7" name="Номер слайда 6"/>
          <p:cNvSpPr>
            <a:spLocks noGrp="1"/>
          </p:cNvSpPr>
          <p:nvPr>
            <p:ph type="sldNum" sz="quarter" idx="12"/>
          </p:nvPr>
        </p:nvSpPr>
        <p:spPr/>
        <p:txBody>
          <a:bodyPr/>
          <a:lstStyle>
            <a:extLst/>
          </a:lstStyle>
          <a:p>
            <a:fld id="{8166A55C-B3BC-4933-B28C-7772D62C69B5}" type="slidenum">
              <a:rPr lang="ru-RU" smtClean="0"/>
              <a:pPr/>
              <a:t>‹#›</a:t>
            </a:fld>
            <a:endParaRPr lang="ru-RU" dirty="0"/>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4ED7146-3F42-4DDE-86B5-2714A4DF8A02}" type="datetimeFigureOut">
              <a:rPr lang="ru-RU" smtClean="0"/>
              <a:pPr/>
              <a:t>27.11.2018</a:t>
            </a:fld>
            <a:endParaRPr lang="ru-RU" dirty="0"/>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dirty="0"/>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8166A55C-B3BC-4933-B28C-7772D62C69B5}" type="slidenum">
              <a:rPr lang="ru-RU" smtClean="0"/>
              <a:pPr/>
              <a:t>‹#›</a:t>
            </a:fld>
            <a:endParaRPr lang="ru-RU" dirty="0"/>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hyperlink" Target="http://www.alleng.ru/d/rusl/rusl138.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6000" dirty="0" smtClean="0">
                <a:solidFill>
                  <a:srgbClr val="FF0000"/>
                </a:solidFill>
              </a:rPr>
              <a:t>Обособление</a:t>
            </a:r>
            <a:endParaRPr lang="ru-RU" sz="6000" dirty="0">
              <a:solidFill>
                <a:srgbClr val="FF0000"/>
              </a:solidFill>
            </a:endParaRPr>
          </a:p>
        </p:txBody>
      </p:sp>
      <p:sp>
        <p:nvSpPr>
          <p:cNvPr id="3" name="Подзаголовок 2"/>
          <p:cNvSpPr>
            <a:spLocks noGrp="1"/>
          </p:cNvSpPr>
          <p:nvPr>
            <p:ph type="subTitle" idx="1"/>
          </p:nvPr>
        </p:nvSpPr>
        <p:spPr/>
        <p:txBody>
          <a:bodyPr>
            <a:normAutofit/>
          </a:bodyPr>
          <a:lstStyle/>
          <a:p>
            <a:r>
              <a:rPr lang="ru-RU" sz="4000" dirty="0" smtClean="0">
                <a:solidFill>
                  <a:srgbClr val="FF0000"/>
                </a:solidFill>
              </a:rPr>
              <a:t>Обособление определений</a:t>
            </a:r>
            <a:endParaRPr lang="ru-RU" sz="4000" dirty="0">
              <a:solidFill>
                <a:srgbClr val="FF0000"/>
              </a:solidFill>
            </a:endParaRPr>
          </a:p>
        </p:txBody>
      </p:sp>
    </p:spTree>
    <p:extLst>
      <p:ext uri="{BB962C8B-B14F-4D97-AF65-F5344CB8AC3E}">
        <p14:creationId xmlns="" xmlns:p14="http://schemas.microsoft.com/office/powerpoint/2010/main" val="30596258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a:bodyPr>
          <a:lstStyle/>
          <a:p>
            <a:r>
              <a:rPr lang="ru-RU" b="1" dirty="0" smtClean="0"/>
              <a:t>2.1 Проверьте написанное</a:t>
            </a:r>
            <a:endParaRPr lang="ru-RU" b="1" dirty="0"/>
          </a:p>
        </p:txBody>
      </p:sp>
      <p:sp>
        <p:nvSpPr>
          <p:cNvPr id="3" name="Содержимое 2"/>
          <p:cNvSpPr>
            <a:spLocks noGrp="1"/>
          </p:cNvSpPr>
          <p:nvPr>
            <p:ph idx="1"/>
          </p:nvPr>
        </p:nvSpPr>
        <p:spPr>
          <a:xfrm>
            <a:off x="457200" y="1142984"/>
            <a:ext cx="8229600" cy="4983179"/>
          </a:xfrm>
        </p:spPr>
        <p:txBody>
          <a:bodyPr>
            <a:normAutofit fontScale="85000" lnSpcReduction="20000"/>
          </a:bodyPr>
          <a:lstStyle/>
          <a:p>
            <a:r>
              <a:rPr lang="ru-RU" dirty="0" smtClean="0"/>
              <a:t>1) Одетая в легкое белое платье, она сама казалась белее и легче. 2) Между звезд, теплых и ласковых, два облачка и у них иззелена-светлые края. 3) Она смотрела в лицо женщины, худое, бледное. 4) Когда я, промерзший, вошел в блиндаж, где на печурке бурлил кипяток, ребята говорили о Москве. 5) Сквозь стеклянную дверь был виден весь слабо  освещенный лампочками коридор. 6) На миг из темноты возникли стожки сена, разбросанные по лугу, правильные рядки свежескошенной травы,  казавшиеся сейчас черными. 7) Отгремели грозы, и лето, знойное и дождливое, пролетело быстро и незаметно. 8) Зимой ветры, жесткие и колючие, гуляли в голых макушках, и лес стонал. 9) Сила, не знающая цели, - мать лени. 9) На влажной, не просохшей еще после дождя земле виднелись отпечатки чьих-то следов.</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229600" cy="511156"/>
          </a:xfrm>
        </p:spPr>
        <p:txBody>
          <a:bodyPr>
            <a:noAutofit/>
          </a:bodyPr>
          <a:lstStyle/>
          <a:p>
            <a:r>
              <a:rPr lang="ru-RU" sz="2800" b="1" dirty="0" smtClean="0"/>
              <a:t>Знаки препинания при обособленных несогласованных определениях</a:t>
            </a:r>
            <a:endParaRPr lang="ru-RU" sz="2800" b="1" dirty="0"/>
          </a:p>
        </p:txBody>
      </p:sp>
      <p:sp>
        <p:nvSpPr>
          <p:cNvPr id="3" name="Содержимое 2"/>
          <p:cNvSpPr>
            <a:spLocks noGrp="1"/>
          </p:cNvSpPr>
          <p:nvPr>
            <p:ph sz="half" idx="1"/>
          </p:nvPr>
        </p:nvSpPr>
        <p:spPr>
          <a:xfrm>
            <a:off x="179512" y="1196752"/>
            <a:ext cx="7704856" cy="5140116"/>
          </a:xfrm>
        </p:spPr>
        <p:txBody>
          <a:bodyPr>
            <a:noAutofit/>
          </a:bodyPr>
          <a:lstStyle/>
          <a:p>
            <a:r>
              <a:rPr lang="ru-RU" dirty="0" smtClean="0"/>
              <a:t>Несогласованные определения,</a:t>
            </a:r>
            <a:r>
              <a:rPr lang="ru-RU" dirty="0" smtClean="0">
                <a:solidFill>
                  <a:srgbClr val="FF0000"/>
                </a:solidFill>
              </a:rPr>
              <a:t> </a:t>
            </a:r>
            <a:r>
              <a:rPr lang="ru-RU" b="1" i="1" dirty="0" smtClean="0">
                <a:solidFill>
                  <a:srgbClr val="FF0000"/>
                </a:solidFill>
              </a:rPr>
              <a:t>выраженные косвенными падежами существительных с предлогами</a:t>
            </a:r>
            <a:r>
              <a:rPr lang="ru-RU" dirty="0" smtClean="0">
                <a:solidFill>
                  <a:srgbClr val="FF0000"/>
                </a:solidFill>
              </a:rPr>
              <a:t>, </a:t>
            </a:r>
            <a:r>
              <a:rPr lang="ru-RU" dirty="0" smtClean="0"/>
              <a:t>выделяются запятыми:</a:t>
            </a:r>
          </a:p>
          <a:p>
            <a:r>
              <a:rPr lang="ru-RU" dirty="0" smtClean="0"/>
              <a:t>если они относятся</a:t>
            </a:r>
          </a:p>
          <a:p>
            <a:pPr>
              <a:buNone/>
            </a:pPr>
            <a:r>
              <a:rPr lang="ru-RU" dirty="0" smtClean="0"/>
              <a:t>    к </a:t>
            </a:r>
            <a:r>
              <a:rPr lang="ru-RU" i="1" dirty="0" smtClean="0">
                <a:solidFill>
                  <a:srgbClr val="00B050"/>
                </a:solidFill>
              </a:rPr>
              <a:t>личному местоимению</a:t>
            </a:r>
            <a:r>
              <a:rPr lang="ru-RU" dirty="0" smtClean="0"/>
              <a:t>;</a:t>
            </a:r>
          </a:p>
          <a:p>
            <a:r>
              <a:rPr lang="ru-RU" dirty="0" smtClean="0"/>
              <a:t>если им придается большая</a:t>
            </a:r>
          </a:p>
          <a:p>
            <a:pPr>
              <a:buNone/>
            </a:pPr>
            <a:r>
              <a:rPr lang="ru-RU" dirty="0" smtClean="0"/>
              <a:t>    самостоятельность, т.е. когда </a:t>
            </a:r>
          </a:p>
          <a:p>
            <a:pPr>
              <a:buNone/>
            </a:pPr>
            <a:r>
              <a:rPr lang="ru-RU" dirty="0" smtClean="0"/>
              <a:t>    они </a:t>
            </a:r>
            <a:r>
              <a:rPr lang="ru-RU" i="1" dirty="0" smtClean="0">
                <a:solidFill>
                  <a:srgbClr val="00B050"/>
                </a:solidFill>
              </a:rPr>
              <a:t>дополняют, уточняют </a:t>
            </a:r>
          </a:p>
          <a:p>
            <a:pPr>
              <a:buNone/>
            </a:pPr>
            <a:r>
              <a:rPr lang="ru-RU" dirty="0" smtClean="0"/>
              <a:t>    представление об известном</a:t>
            </a:r>
          </a:p>
          <a:p>
            <a:pPr>
              <a:buNone/>
            </a:pPr>
            <a:r>
              <a:rPr lang="ru-RU" dirty="0" smtClean="0"/>
              <a:t>    уже лице или предмете;</a:t>
            </a:r>
          </a:p>
        </p:txBody>
      </p:sp>
      <p:sp>
        <p:nvSpPr>
          <p:cNvPr id="4" name="Содержимое 3"/>
          <p:cNvSpPr>
            <a:spLocks noGrp="1"/>
          </p:cNvSpPr>
          <p:nvPr>
            <p:ph sz="half" idx="2"/>
          </p:nvPr>
        </p:nvSpPr>
        <p:spPr>
          <a:xfrm>
            <a:off x="4929158" y="980728"/>
            <a:ext cx="4214842" cy="5572164"/>
          </a:xfrm>
        </p:spPr>
        <p:txBody>
          <a:bodyPr>
            <a:normAutofit fontScale="92500" lnSpcReduction="10000"/>
          </a:bodyPr>
          <a:lstStyle/>
          <a:p>
            <a:endParaRPr lang="ru-RU" dirty="0" smtClean="0"/>
          </a:p>
          <a:p>
            <a:endParaRPr lang="ru-RU" dirty="0" smtClean="0"/>
          </a:p>
          <a:p>
            <a:pPr>
              <a:buNone/>
            </a:pPr>
            <a:endParaRPr lang="ru-RU" dirty="0" smtClean="0"/>
          </a:p>
          <a:p>
            <a:pPr>
              <a:buNone/>
            </a:pPr>
            <a:endParaRPr lang="ru-RU" sz="2600" i="1" dirty="0" smtClean="0"/>
          </a:p>
          <a:p>
            <a:r>
              <a:rPr lang="ru-RU" sz="2600" i="1" dirty="0" smtClean="0"/>
              <a:t>В белом платье</a:t>
            </a:r>
            <a:r>
              <a:rPr lang="ru-RU" sz="2600" dirty="0" smtClean="0"/>
              <a:t>, </a:t>
            </a:r>
            <a:r>
              <a:rPr lang="ru-RU" sz="2600" i="1" dirty="0" smtClean="0"/>
              <a:t>с </a:t>
            </a:r>
          </a:p>
          <a:p>
            <a:pPr>
              <a:buNone/>
            </a:pPr>
            <a:r>
              <a:rPr lang="ru-RU" sz="2600" b="1" i="1" dirty="0" smtClean="0">
                <a:solidFill>
                  <a:srgbClr val="FF0000"/>
                </a:solidFill>
              </a:rPr>
              <a:t>   </a:t>
            </a:r>
            <a:r>
              <a:rPr lang="ru-RU" sz="2600" b="1" i="1" dirty="0" err="1" smtClean="0">
                <a:solidFill>
                  <a:srgbClr val="FF0000"/>
                </a:solidFill>
              </a:rPr>
              <a:t>нерасплетенными</a:t>
            </a:r>
            <a:r>
              <a:rPr lang="ru-RU" sz="2600" b="1" i="1" dirty="0" smtClean="0">
                <a:solidFill>
                  <a:srgbClr val="FF0000"/>
                </a:solidFill>
              </a:rPr>
              <a:t> косами по плечам</a:t>
            </a:r>
            <a:r>
              <a:rPr lang="ru-RU" sz="2600" dirty="0" smtClean="0"/>
              <a:t>, </a:t>
            </a:r>
            <a:r>
              <a:rPr lang="ru-RU" sz="2600" dirty="0" smtClean="0">
                <a:solidFill>
                  <a:srgbClr val="00B050"/>
                </a:solidFill>
              </a:rPr>
              <a:t>она</a:t>
            </a:r>
            <a:r>
              <a:rPr lang="ru-RU" sz="2600" dirty="0" smtClean="0"/>
              <a:t> тихо подошла к столу.</a:t>
            </a:r>
          </a:p>
          <a:p>
            <a:r>
              <a:rPr lang="ru-RU" sz="2600" dirty="0" err="1" smtClean="0"/>
              <a:t>Прокофьич</a:t>
            </a:r>
            <a:r>
              <a:rPr lang="ru-RU" sz="2600" dirty="0" smtClean="0"/>
              <a:t>, </a:t>
            </a:r>
            <a:r>
              <a:rPr lang="ru-RU" sz="2600" b="1" i="1" dirty="0" smtClean="0">
                <a:solidFill>
                  <a:srgbClr val="FF0000"/>
                </a:solidFill>
              </a:rPr>
              <a:t>в черном фраке и белых перчатках</a:t>
            </a:r>
            <a:r>
              <a:rPr lang="ru-RU" sz="2600" dirty="0" smtClean="0"/>
              <a:t>, с особенной торжественностью накрывал стол на семь приборов.</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395536" y="548680"/>
            <a:ext cx="4176464" cy="5616624"/>
          </a:xfrm>
        </p:spPr>
        <p:txBody>
          <a:bodyPr>
            <a:normAutofit fontScale="92500" lnSpcReduction="10000"/>
          </a:bodyPr>
          <a:lstStyle/>
          <a:p>
            <a:r>
              <a:rPr lang="ru-RU" sz="2600" dirty="0" smtClean="0"/>
              <a:t>если они входят в </a:t>
            </a:r>
            <a:r>
              <a:rPr lang="ru-RU" sz="2600" dirty="0" smtClean="0">
                <a:solidFill>
                  <a:srgbClr val="00B050"/>
                </a:solidFill>
              </a:rPr>
              <a:t>один однородный ряд с </a:t>
            </a:r>
            <a:r>
              <a:rPr lang="ru-RU" sz="2600" dirty="0" smtClean="0"/>
              <a:t>обособленными однородными определениями, выраженными прилагательными или причастиями.</a:t>
            </a:r>
          </a:p>
          <a:p>
            <a:r>
              <a:rPr lang="ru-RU" sz="2600" dirty="0" smtClean="0"/>
              <a:t>Несогласованные определения, </a:t>
            </a:r>
            <a:r>
              <a:rPr lang="ru-RU" sz="2600" b="1" i="1" dirty="0" smtClean="0">
                <a:solidFill>
                  <a:srgbClr val="FF0000"/>
                </a:solidFill>
              </a:rPr>
              <a:t>выраженные сравнительной степенью прилагательных с зависимыми словами</a:t>
            </a:r>
            <a:r>
              <a:rPr lang="ru-RU" sz="2600" dirty="0" smtClean="0">
                <a:solidFill>
                  <a:srgbClr val="FF0000"/>
                </a:solidFill>
              </a:rPr>
              <a:t>, </a:t>
            </a:r>
            <a:r>
              <a:rPr lang="ru-RU" sz="2600" dirty="0" smtClean="0"/>
              <a:t>выделяются запятыми.</a:t>
            </a:r>
          </a:p>
          <a:p>
            <a:endParaRPr lang="ru-RU" dirty="0"/>
          </a:p>
        </p:txBody>
      </p:sp>
      <p:sp>
        <p:nvSpPr>
          <p:cNvPr id="4" name="Содержимое 3"/>
          <p:cNvSpPr>
            <a:spLocks noGrp="1"/>
          </p:cNvSpPr>
          <p:nvPr>
            <p:ph sz="half" idx="2"/>
          </p:nvPr>
        </p:nvSpPr>
        <p:spPr>
          <a:xfrm>
            <a:off x="4788024" y="548680"/>
            <a:ext cx="3657600" cy="5580112"/>
          </a:xfrm>
        </p:spPr>
        <p:txBody>
          <a:bodyPr>
            <a:normAutofit fontScale="92500" lnSpcReduction="10000"/>
          </a:bodyPr>
          <a:lstStyle/>
          <a:p>
            <a:r>
              <a:rPr lang="ru-RU" sz="2600" dirty="0" smtClean="0"/>
              <a:t>Бедный гость,</a:t>
            </a:r>
            <a:r>
              <a:rPr lang="ru-RU" sz="2600" dirty="0" smtClean="0">
                <a:solidFill>
                  <a:srgbClr val="FF0000"/>
                </a:solidFill>
              </a:rPr>
              <a:t> </a:t>
            </a:r>
            <a:r>
              <a:rPr lang="ru-RU" sz="2600" b="1" i="1" dirty="0" smtClean="0">
                <a:solidFill>
                  <a:srgbClr val="FF0000"/>
                </a:solidFill>
              </a:rPr>
              <a:t>с оборванной полой и до крови оцарапанный</a:t>
            </a:r>
            <a:r>
              <a:rPr lang="ru-RU" sz="2600" i="1" dirty="0" smtClean="0">
                <a:solidFill>
                  <a:srgbClr val="FF0000"/>
                </a:solidFill>
              </a:rPr>
              <a:t>, </a:t>
            </a:r>
            <a:r>
              <a:rPr lang="ru-RU" sz="2600" dirty="0" smtClean="0"/>
              <a:t>скоро отыскивал безопасный угол.</a:t>
            </a:r>
          </a:p>
          <a:p>
            <a:pPr marL="0" indent="0">
              <a:buNone/>
            </a:pPr>
            <a:endParaRPr lang="ru-RU" sz="2600" dirty="0" smtClean="0"/>
          </a:p>
          <a:p>
            <a:pPr marL="0" indent="0">
              <a:buNone/>
            </a:pPr>
            <a:endParaRPr lang="ru-RU" sz="2600" dirty="0" smtClean="0"/>
          </a:p>
          <a:p>
            <a:r>
              <a:rPr lang="ru-RU" sz="2600" dirty="0" smtClean="0"/>
              <a:t>Короткая борода,</a:t>
            </a:r>
            <a:r>
              <a:rPr lang="ru-RU" sz="2600" b="1" dirty="0" smtClean="0"/>
              <a:t> </a:t>
            </a:r>
            <a:r>
              <a:rPr lang="ru-RU" sz="2600" b="1" i="1" dirty="0" smtClean="0">
                <a:solidFill>
                  <a:srgbClr val="FF0000"/>
                </a:solidFill>
              </a:rPr>
              <a:t>немного темнее волос</a:t>
            </a:r>
            <a:r>
              <a:rPr lang="ru-RU" sz="2600" dirty="0" smtClean="0">
                <a:solidFill>
                  <a:srgbClr val="FF0000"/>
                </a:solidFill>
              </a:rPr>
              <a:t>, </a:t>
            </a:r>
            <a:r>
              <a:rPr lang="ru-RU" sz="2600" dirty="0" smtClean="0"/>
              <a:t>слегка оттеняла губы и подбородок.</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a:bodyPr>
          <a:lstStyle/>
          <a:p>
            <a:r>
              <a:rPr lang="ru-RU" sz="3200" b="1" dirty="0" smtClean="0"/>
              <a:t>3. Расставьте знаки препинания</a:t>
            </a:r>
            <a:endParaRPr lang="ru-RU" sz="3200" b="1" dirty="0"/>
          </a:p>
        </p:txBody>
      </p:sp>
      <p:sp>
        <p:nvSpPr>
          <p:cNvPr id="3" name="Содержимое 2"/>
          <p:cNvSpPr>
            <a:spLocks noGrp="1"/>
          </p:cNvSpPr>
          <p:nvPr>
            <p:ph idx="1"/>
          </p:nvPr>
        </p:nvSpPr>
        <p:spPr>
          <a:xfrm>
            <a:off x="457200" y="1357298"/>
            <a:ext cx="8229600" cy="4768865"/>
          </a:xfrm>
        </p:spPr>
        <p:txBody>
          <a:bodyPr>
            <a:normAutofit/>
          </a:bodyPr>
          <a:lstStyle/>
          <a:p>
            <a:r>
              <a:rPr lang="ru-RU" b="1" dirty="0" smtClean="0"/>
              <a:t>1) И мне показалось что кто-то в белом сидел на берегу. 2) Анна Васильевна в черном платье в кружевной черной шали замотанной на шее смотрела прямо перед собой с непроницаемым жестким выражением. 3) На крылечке сидели низенький старичок заросший до глаз бородой и молодая женщина в дождевом плаще. 4) У костра сидела девочка лет двенадцати светлоглазая тихая испуганная.</a:t>
            </a:r>
            <a:endParaRPr lang="ru-RU"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a:bodyPr>
          <a:lstStyle/>
          <a:p>
            <a:r>
              <a:rPr lang="ru-RU" b="1" dirty="0" smtClean="0"/>
              <a:t>4. Расставьте знаки препинания</a:t>
            </a:r>
            <a:endParaRPr lang="ru-RU" b="1" dirty="0"/>
          </a:p>
        </p:txBody>
      </p:sp>
      <p:sp>
        <p:nvSpPr>
          <p:cNvPr id="3" name="Содержимое 2"/>
          <p:cNvSpPr>
            <a:spLocks noGrp="1"/>
          </p:cNvSpPr>
          <p:nvPr>
            <p:ph idx="1"/>
          </p:nvPr>
        </p:nvSpPr>
        <p:spPr>
          <a:xfrm>
            <a:off x="457200" y="1214422"/>
            <a:ext cx="8229600" cy="4911741"/>
          </a:xfrm>
        </p:spPr>
        <p:txBody>
          <a:bodyPr>
            <a:normAutofit/>
          </a:bodyPr>
          <a:lstStyle/>
          <a:p>
            <a:r>
              <a:rPr lang="ru-RU" b="1" dirty="0" smtClean="0"/>
              <a:t>1) Источенное страданиями молодое лицо её с выпуклым лбом с красивыми волосами уложенными косой вокруг головы было покойно и бесстрастно. 2) Высокий человек с холодными серыми глазами строгий и неприступный сразу произвел на него гнетущее впечатление. 3) Она с ярким румянцем на щеках и блестящими глазами была очень красива. 4) Утром уже в пальто с портфелем в руках Иван стоял в коридоре и ждал кого-то.</a:t>
            </a:r>
            <a:endParaRPr lang="ru-RU"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a:bodyPr>
          <a:lstStyle/>
          <a:p>
            <a:r>
              <a:rPr lang="ru-RU" b="1" dirty="0" smtClean="0"/>
              <a:t>4.1 Проверьте написанное</a:t>
            </a:r>
            <a:endParaRPr lang="ru-RU" b="1" dirty="0"/>
          </a:p>
        </p:txBody>
      </p:sp>
      <p:sp>
        <p:nvSpPr>
          <p:cNvPr id="3" name="Содержимое 2"/>
          <p:cNvSpPr>
            <a:spLocks noGrp="1"/>
          </p:cNvSpPr>
          <p:nvPr>
            <p:ph idx="1"/>
          </p:nvPr>
        </p:nvSpPr>
        <p:spPr>
          <a:xfrm>
            <a:off x="457200" y="1214422"/>
            <a:ext cx="8229600" cy="4911741"/>
          </a:xfrm>
        </p:spPr>
        <p:txBody>
          <a:bodyPr>
            <a:normAutofit/>
          </a:bodyPr>
          <a:lstStyle/>
          <a:p>
            <a:r>
              <a:rPr lang="ru-RU" b="1" dirty="0" smtClean="0"/>
              <a:t>1) Источенное страданиями молодое лицо её, с выпуклым лбом, с красивыми волосами, уложенными косой вокруг головы, было покойно и бесстрастно. 2) Высокий человек с холодными серыми глазами, строгий и неприступный, сразу произвел на него гнетущее впечатление. 3) Она, с ярким румянцем на щеках и блестящими глазами, была очень красива. 4) Утром, уже в пальто, с портфелем в руках, Иван стоял в коридоре и ждал кого-то. </a:t>
            </a:r>
            <a:endParaRPr lang="ru-RU"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132856"/>
            <a:ext cx="7467600" cy="1143000"/>
          </a:xfrm>
        </p:spPr>
        <p:txBody>
          <a:bodyPr>
            <a:normAutofit/>
          </a:bodyPr>
          <a:lstStyle/>
          <a:p>
            <a:r>
              <a:rPr lang="ru-RU" sz="3600" b="1" dirty="0" smtClean="0"/>
              <a:t>Тестовые задания (А 20</a:t>
            </a:r>
            <a:r>
              <a:rPr lang="ru-RU" sz="3600" dirty="0" smtClean="0"/>
              <a:t>)</a:t>
            </a:r>
            <a:endParaRPr lang="ru-RU" sz="36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80728"/>
            <a:ext cx="8229600" cy="511156"/>
          </a:xfrm>
        </p:spPr>
        <p:txBody>
          <a:bodyPr>
            <a:normAutofit fontScale="90000"/>
          </a:bodyPr>
          <a:lstStyle/>
          <a:p>
            <a:r>
              <a:rPr lang="ru-RU" sz="2700" b="1" dirty="0" smtClean="0"/>
              <a:t>1.В каком варианте ответа правильно указаны все цифры, на месте которых должны стоять запятые?</a:t>
            </a:r>
            <a:r>
              <a:rPr lang="ru-RU" sz="2800" b="1" dirty="0" smtClean="0"/>
              <a:t/>
            </a:r>
            <a:br>
              <a:rPr lang="ru-RU" sz="2800" b="1" dirty="0" smtClean="0"/>
            </a:br>
            <a:endParaRPr lang="ru-RU" sz="3200" dirty="0"/>
          </a:p>
        </p:txBody>
      </p:sp>
      <p:sp>
        <p:nvSpPr>
          <p:cNvPr id="3" name="Содержимое 2"/>
          <p:cNvSpPr>
            <a:spLocks noGrp="1"/>
          </p:cNvSpPr>
          <p:nvPr>
            <p:ph idx="1"/>
          </p:nvPr>
        </p:nvSpPr>
        <p:spPr>
          <a:xfrm>
            <a:off x="395536" y="1589069"/>
            <a:ext cx="8229600" cy="5268931"/>
          </a:xfrm>
        </p:spPr>
        <p:txBody>
          <a:bodyPr>
            <a:noAutofit/>
          </a:bodyPr>
          <a:lstStyle/>
          <a:p>
            <a:r>
              <a:rPr lang="ru-RU" b="1" i="1" dirty="0" smtClean="0"/>
              <a:t>Ветер (1) все еще сильный (2) дул теперь с востока (3) разметывая снежные (4) и дождевые тучи.</a:t>
            </a:r>
          </a:p>
          <a:p>
            <a:pPr>
              <a:buNone/>
            </a:pPr>
            <a:r>
              <a:rPr lang="ru-RU" b="1" dirty="0"/>
              <a:t> </a:t>
            </a:r>
            <a:r>
              <a:rPr lang="ru-RU" b="1" dirty="0" smtClean="0"/>
              <a:t>   1) 1     </a:t>
            </a:r>
          </a:p>
          <a:p>
            <a:pPr>
              <a:buNone/>
            </a:pPr>
            <a:r>
              <a:rPr lang="ru-RU" b="1" dirty="0" smtClean="0"/>
              <a:t>    2) 2,4    </a:t>
            </a:r>
          </a:p>
          <a:p>
            <a:pPr>
              <a:buNone/>
            </a:pPr>
            <a:r>
              <a:rPr lang="ru-RU" b="1" dirty="0" smtClean="0"/>
              <a:t>    3) 1,2,3    </a:t>
            </a:r>
          </a:p>
          <a:p>
            <a:pPr>
              <a:buNone/>
            </a:pPr>
            <a:r>
              <a:rPr lang="ru-RU" b="1" dirty="0" smtClean="0"/>
              <a:t>    4) 1,4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mph" presetSubtype="2" fill="hold" nodeType="clickEffect">
                                  <p:stCondLst>
                                    <p:cond delay="0"/>
                                  </p:stCondLst>
                                  <p:childTnLst>
                                    <p:anim to="1.5" calcmode="lin" valueType="num">
                                      <p:cBhvr override="childStyle">
                                        <p:cTn id="6" dur="2000" fill="hold"/>
                                        <p:tgtEl>
                                          <p:spTgt spid="3">
                                            <p:txEl>
                                              <p:pRg st="3" end="3"/>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b="1" dirty="0" smtClean="0"/>
              <a:t>2. В каком варианте ответа правильно указаны все цифры, на месте которых должны стоять запятые?</a:t>
            </a:r>
            <a:endParaRPr lang="ru-RU" sz="2400" dirty="0"/>
          </a:p>
        </p:txBody>
      </p:sp>
      <p:sp>
        <p:nvSpPr>
          <p:cNvPr id="3" name="Содержимое 2"/>
          <p:cNvSpPr>
            <a:spLocks noGrp="1"/>
          </p:cNvSpPr>
          <p:nvPr>
            <p:ph idx="1"/>
          </p:nvPr>
        </p:nvSpPr>
        <p:spPr/>
        <p:txBody>
          <a:bodyPr/>
          <a:lstStyle/>
          <a:p>
            <a:pPr>
              <a:buNone/>
            </a:pPr>
            <a:r>
              <a:rPr lang="ru-RU" b="1" i="1" dirty="0" smtClean="0"/>
              <a:t> Лошади (1) вытянувшие черные головы (2) и всадники (3) согнувшиеся над ними (4) показывались на мгновение на более светлом фоне неба (5) и тотчас исчезали во тьме.</a:t>
            </a:r>
          </a:p>
          <a:p>
            <a:pPr>
              <a:buNone/>
            </a:pPr>
            <a:r>
              <a:rPr lang="ru-RU" b="1" dirty="0" smtClean="0"/>
              <a:t>     1) 1,2,3   </a:t>
            </a:r>
          </a:p>
          <a:p>
            <a:pPr>
              <a:buNone/>
            </a:pPr>
            <a:r>
              <a:rPr lang="ru-RU" b="1" dirty="0" smtClean="0"/>
              <a:t>     2) 1,2,4    </a:t>
            </a:r>
          </a:p>
          <a:p>
            <a:pPr>
              <a:buNone/>
            </a:pPr>
            <a:r>
              <a:rPr lang="ru-RU" b="1" dirty="0" smtClean="0"/>
              <a:t>     3) 1,3,5     </a:t>
            </a:r>
          </a:p>
          <a:p>
            <a:pPr>
              <a:buNone/>
            </a:pPr>
            <a:r>
              <a:rPr lang="ru-RU" b="1" dirty="0" smtClean="0"/>
              <a:t>     4) 1,2,3,4</a:t>
            </a: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764704"/>
            <a:ext cx="7467600" cy="1143000"/>
          </a:xfrm>
        </p:spPr>
        <p:txBody>
          <a:bodyPr>
            <a:noAutofit/>
          </a:bodyPr>
          <a:lstStyle/>
          <a:p>
            <a:r>
              <a:rPr lang="ru-RU" sz="2400" b="1" dirty="0" smtClean="0"/>
              <a:t>3. В каком варианте ответа правильно указаны все цифры, на месте которых должны стоять запятые?</a:t>
            </a:r>
            <a:br>
              <a:rPr lang="ru-RU" sz="2400" b="1" dirty="0" smtClean="0"/>
            </a:br>
            <a:endParaRPr lang="ru-RU" sz="2400" dirty="0"/>
          </a:p>
        </p:txBody>
      </p:sp>
      <p:sp>
        <p:nvSpPr>
          <p:cNvPr id="3" name="Содержимое 2"/>
          <p:cNvSpPr>
            <a:spLocks noGrp="1"/>
          </p:cNvSpPr>
          <p:nvPr>
            <p:ph idx="1"/>
          </p:nvPr>
        </p:nvSpPr>
        <p:spPr>
          <a:xfrm>
            <a:off x="539552" y="1984248"/>
            <a:ext cx="7467600" cy="4873752"/>
          </a:xfrm>
        </p:spPr>
        <p:txBody>
          <a:bodyPr/>
          <a:lstStyle/>
          <a:p>
            <a:pPr>
              <a:buNone/>
            </a:pPr>
            <a:r>
              <a:rPr lang="ru-RU" b="1" dirty="0" smtClean="0"/>
              <a:t> </a:t>
            </a:r>
            <a:r>
              <a:rPr lang="ru-RU" b="1" i="1" dirty="0" smtClean="0"/>
              <a:t>Бабушка(1) глубоко задумавшись (2) смотрела на портрет (3) вделанный в табакерку (4) и молчала</a:t>
            </a:r>
            <a:r>
              <a:rPr lang="ru-RU" b="1" dirty="0" smtClean="0"/>
              <a:t>.</a:t>
            </a:r>
          </a:p>
          <a:p>
            <a:pPr>
              <a:buNone/>
            </a:pPr>
            <a:r>
              <a:rPr lang="ru-RU" b="1" dirty="0" smtClean="0"/>
              <a:t>       1)  1       </a:t>
            </a:r>
          </a:p>
          <a:p>
            <a:pPr>
              <a:buNone/>
            </a:pPr>
            <a:r>
              <a:rPr lang="ru-RU" b="1" dirty="0" smtClean="0"/>
              <a:t>       2) 1,2,3,4        </a:t>
            </a:r>
          </a:p>
          <a:p>
            <a:pPr>
              <a:buNone/>
            </a:pPr>
            <a:r>
              <a:rPr lang="ru-RU" b="1" dirty="0" smtClean="0"/>
              <a:t>       3) 1,3         </a:t>
            </a:r>
          </a:p>
          <a:p>
            <a:pPr>
              <a:buNone/>
            </a:pPr>
            <a:r>
              <a:rPr lang="ru-RU" b="1" dirty="0" smtClean="0"/>
              <a:t>       4) 1,4</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4032"/>
          </a:xfrm>
        </p:spPr>
        <p:txBody>
          <a:bodyPr>
            <a:normAutofit fontScale="90000"/>
          </a:bodyPr>
          <a:lstStyle/>
          <a:p>
            <a:r>
              <a:rPr lang="ru-RU" sz="2800" b="1" dirty="0" smtClean="0"/>
              <a:t>В каком слове верно выделена буква, обозначающая ударный звук (</a:t>
            </a:r>
            <a:r>
              <a:rPr lang="ru-RU" sz="2200" b="1" dirty="0" smtClean="0"/>
              <a:t>разминка</a:t>
            </a:r>
            <a:r>
              <a:rPr lang="ru-RU" sz="2800" b="1" dirty="0" smtClean="0"/>
              <a:t>)</a:t>
            </a:r>
            <a:endParaRPr lang="ru-RU" sz="2800" b="1" dirty="0"/>
          </a:p>
        </p:txBody>
      </p:sp>
      <p:sp>
        <p:nvSpPr>
          <p:cNvPr id="3" name="Содержимое 2"/>
          <p:cNvSpPr>
            <a:spLocks noGrp="1"/>
          </p:cNvSpPr>
          <p:nvPr>
            <p:ph sz="half" idx="1"/>
          </p:nvPr>
        </p:nvSpPr>
        <p:spPr>
          <a:xfrm>
            <a:off x="285720" y="1142984"/>
            <a:ext cx="4210080" cy="4983179"/>
          </a:xfrm>
        </p:spPr>
        <p:txBody>
          <a:bodyPr>
            <a:normAutofit fontScale="77500" lnSpcReduction="20000"/>
          </a:bodyPr>
          <a:lstStyle/>
          <a:p>
            <a:r>
              <a:rPr lang="ru-RU" dirty="0" smtClean="0"/>
              <a:t>1. 1) </a:t>
            </a:r>
            <a:r>
              <a:rPr lang="ru-RU" dirty="0" err="1" smtClean="0"/>
              <a:t>бантЫ</a:t>
            </a:r>
            <a:r>
              <a:rPr lang="ru-RU" dirty="0" smtClean="0"/>
              <a:t> </a:t>
            </a:r>
          </a:p>
          <a:p>
            <a:pPr marL="0" indent="0">
              <a:buNone/>
            </a:pPr>
            <a:r>
              <a:rPr lang="ru-RU" dirty="0" smtClean="0"/>
              <a:t>       2) </a:t>
            </a:r>
            <a:r>
              <a:rPr lang="ru-RU" dirty="0" err="1" smtClean="0"/>
              <a:t>дремОта</a:t>
            </a:r>
            <a:endParaRPr lang="ru-RU" dirty="0"/>
          </a:p>
          <a:p>
            <a:pPr marL="0" indent="0">
              <a:buNone/>
            </a:pPr>
            <a:r>
              <a:rPr lang="ru-RU" dirty="0" smtClean="0"/>
              <a:t>       3) </a:t>
            </a:r>
            <a:r>
              <a:rPr lang="ru-RU" dirty="0" err="1" smtClean="0"/>
              <a:t>жАлюзи</a:t>
            </a:r>
            <a:r>
              <a:rPr lang="ru-RU" dirty="0" smtClean="0"/>
              <a:t> </a:t>
            </a:r>
          </a:p>
          <a:p>
            <a:pPr marL="0" indent="0">
              <a:buNone/>
            </a:pPr>
            <a:r>
              <a:rPr lang="ru-RU" dirty="0" smtClean="0"/>
              <a:t>       4) </a:t>
            </a:r>
            <a:r>
              <a:rPr lang="ru-RU" dirty="0" err="1" smtClean="0"/>
              <a:t>намерЕние</a:t>
            </a:r>
            <a:endParaRPr lang="ru-RU" dirty="0" smtClean="0"/>
          </a:p>
          <a:p>
            <a:pPr>
              <a:buNone/>
            </a:pPr>
            <a:r>
              <a:rPr lang="ru-RU" dirty="0"/>
              <a:t> </a:t>
            </a:r>
            <a:r>
              <a:rPr lang="ru-RU" dirty="0" smtClean="0"/>
              <a:t>   </a:t>
            </a:r>
          </a:p>
          <a:p>
            <a:pPr>
              <a:buNone/>
            </a:pPr>
            <a:r>
              <a:rPr lang="ru-RU" dirty="0"/>
              <a:t> </a:t>
            </a:r>
            <a:r>
              <a:rPr lang="ru-RU" dirty="0" smtClean="0"/>
              <a:t>    2. 1) </a:t>
            </a:r>
            <a:r>
              <a:rPr lang="ru-RU" dirty="0" err="1" smtClean="0"/>
              <a:t>кладОвая</a:t>
            </a:r>
            <a:endParaRPr lang="ru-RU" dirty="0" smtClean="0"/>
          </a:p>
          <a:p>
            <a:pPr>
              <a:buNone/>
            </a:pPr>
            <a:r>
              <a:rPr lang="ru-RU" dirty="0"/>
              <a:t> </a:t>
            </a:r>
            <a:r>
              <a:rPr lang="ru-RU" dirty="0" smtClean="0"/>
              <a:t>         2)</a:t>
            </a:r>
            <a:r>
              <a:rPr lang="ru-RU" dirty="0" err="1" smtClean="0"/>
              <a:t>исподвОль</a:t>
            </a:r>
            <a:r>
              <a:rPr lang="ru-RU" dirty="0" smtClean="0"/>
              <a:t>  </a:t>
            </a:r>
          </a:p>
          <a:p>
            <a:pPr>
              <a:buNone/>
            </a:pPr>
            <a:r>
              <a:rPr lang="ru-RU" dirty="0"/>
              <a:t> </a:t>
            </a:r>
            <a:r>
              <a:rPr lang="ru-RU" dirty="0" smtClean="0"/>
              <a:t>         3) </a:t>
            </a:r>
            <a:r>
              <a:rPr lang="ru-RU" dirty="0" err="1" smtClean="0"/>
              <a:t>нарОст</a:t>
            </a:r>
            <a:endParaRPr lang="ru-RU" dirty="0" smtClean="0"/>
          </a:p>
          <a:p>
            <a:pPr>
              <a:buNone/>
            </a:pPr>
            <a:r>
              <a:rPr lang="ru-RU" dirty="0"/>
              <a:t> </a:t>
            </a:r>
            <a:r>
              <a:rPr lang="ru-RU" dirty="0" smtClean="0"/>
              <a:t>         4) </a:t>
            </a:r>
            <a:r>
              <a:rPr lang="ru-RU" dirty="0" err="1" smtClean="0"/>
              <a:t>осведомИть</a:t>
            </a:r>
            <a:endParaRPr lang="ru-RU" dirty="0" smtClean="0"/>
          </a:p>
          <a:p>
            <a:pPr>
              <a:buNone/>
            </a:pPr>
            <a:endParaRPr lang="ru-RU" dirty="0"/>
          </a:p>
          <a:p>
            <a:pPr>
              <a:buNone/>
            </a:pPr>
            <a:r>
              <a:rPr lang="ru-RU" dirty="0" smtClean="0"/>
              <a:t>     3.1) </a:t>
            </a:r>
            <a:r>
              <a:rPr lang="ru-RU" dirty="0" err="1" smtClean="0"/>
              <a:t>апострОф</a:t>
            </a:r>
            <a:r>
              <a:rPr lang="ru-RU" dirty="0" smtClean="0"/>
              <a:t>  </a:t>
            </a:r>
          </a:p>
          <a:p>
            <a:pPr>
              <a:buNone/>
            </a:pPr>
            <a:r>
              <a:rPr lang="ru-RU" dirty="0"/>
              <a:t> </a:t>
            </a:r>
            <a:r>
              <a:rPr lang="ru-RU" dirty="0" smtClean="0"/>
              <a:t>       2) </a:t>
            </a:r>
            <a:r>
              <a:rPr lang="ru-RU" dirty="0" err="1" smtClean="0"/>
              <a:t>силОс</a:t>
            </a:r>
            <a:endParaRPr lang="ru-RU" dirty="0" smtClean="0"/>
          </a:p>
          <a:p>
            <a:pPr>
              <a:buNone/>
            </a:pPr>
            <a:r>
              <a:rPr lang="ru-RU" dirty="0"/>
              <a:t> </a:t>
            </a:r>
            <a:r>
              <a:rPr lang="ru-RU" dirty="0" smtClean="0"/>
              <a:t>       3) </a:t>
            </a:r>
            <a:r>
              <a:rPr lang="ru-RU" dirty="0" err="1" smtClean="0"/>
              <a:t>заплесневЕть</a:t>
            </a:r>
            <a:endParaRPr lang="ru-RU" dirty="0" smtClean="0"/>
          </a:p>
          <a:p>
            <a:pPr>
              <a:buNone/>
            </a:pPr>
            <a:r>
              <a:rPr lang="ru-RU" dirty="0"/>
              <a:t> </a:t>
            </a:r>
            <a:r>
              <a:rPr lang="ru-RU" dirty="0" smtClean="0"/>
              <a:t>       4) </a:t>
            </a:r>
            <a:r>
              <a:rPr lang="ru-RU" dirty="0" err="1" smtClean="0"/>
              <a:t>красивЕе</a:t>
            </a:r>
            <a:endParaRPr lang="ru-RU" dirty="0"/>
          </a:p>
        </p:txBody>
      </p:sp>
      <p:sp>
        <p:nvSpPr>
          <p:cNvPr id="4" name="Содержимое 3"/>
          <p:cNvSpPr>
            <a:spLocks noGrp="1"/>
          </p:cNvSpPr>
          <p:nvPr>
            <p:ph sz="half" idx="2"/>
          </p:nvPr>
        </p:nvSpPr>
        <p:spPr>
          <a:xfrm>
            <a:off x="4648200" y="1142984"/>
            <a:ext cx="4038600" cy="4983179"/>
          </a:xfrm>
        </p:spPr>
        <p:txBody>
          <a:bodyPr>
            <a:normAutofit fontScale="77500" lnSpcReduction="20000"/>
          </a:bodyPr>
          <a:lstStyle/>
          <a:p>
            <a:r>
              <a:rPr lang="ru-RU" dirty="0" smtClean="0"/>
              <a:t>4. 1) </a:t>
            </a:r>
            <a:r>
              <a:rPr lang="ru-RU" dirty="0" err="1" smtClean="0"/>
              <a:t>завскгдатАй</a:t>
            </a:r>
            <a:endParaRPr lang="ru-RU" dirty="0" smtClean="0"/>
          </a:p>
          <a:p>
            <a:pPr>
              <a:buNone/>
            </a:pPr>
            <a:r>
              <a:rPr lang="ru-RU" dirty="0" smtClean="0"/>
              <a:t>          2) </a:t>
            </a:r>
            <a:r>
              <a:rPr lang="ru-RU" dirty="0" err="1" smtClean="0"/>
              <a:t>прИданное</a:t>
            </a:r>
            <a:r>
              <a:rPr lang="ru-RU" dirty="0" smtClean="0"/>
              <a:t> </a:t>
            </a:r>
          </a:p>
          <a:p>
            <a:pPr>
              <a:buNone/>
            </a:pPr>
            <a:r>
              <a:rPr lang="ru-RU" dirty="0" smtClean="0"/>
              <a:t>          3) </a:t>
            </a:r>
            <a:r>
              <a:rPr lang="ru-RU" dirty="0" err="1" smtClean="0"/>
              <a:t>кладбИще</a:t>
            </a:r>
            <a:r>
              <a:rPr lang="ru-RU" dirty="0" smtClean="0"/>
              <a:t> </a:t>
            </a:r>
          </a:p>
          <a:p>
            <a:pPr>
              <a:buNone/>
            </a:pPr>
            <a:r>
              <a:rPr lang="ru-RU" dirty="0" smtClean="0"/>
              <a:t>          4) </a:t>
            </a:r>
            <a:r>
              <a:rPr lang="ru-RU" dirty="0" err="1" smtClean="0"/>
              <a:t>коколЮш</a:t>
            </a:r>
            <a:endParaRPr lang="ru-RU" dirty="0" smtClean="0"/>
          </a:p>
          <a:p>
            <a:pPr>
              <a:buNone/>
            </a:pPr>
            <a:endParaRPr lang="ru-RU" dirty="0"/>
          </a:p>
          <a:p>
            <a:pPr>
              <a:buNone/>
            </a:pPr>
            <a:r>
              <a:rPr lang="ru-RU" dirty="0" smtClean="0"/>
              <a:t>      5. 1) </a:t>
            </a:r>
            <a:r>
              <a:rPr lang="ru-RU" dirty="0" err="1" smtClean="0"/>
              <a:t>откУпорить</a:t>
            </a:r>
            <a:endParaRPr lang="ru-RU" dirty="0" smtClean="0"/>
          </a:p>
          <a:p>
            <a:pPr>
              <a:buNone/>
            </a:pPr>
            <a:r>
              <a:rPr lang="ru-RU" dirty="0" smtClean="0"/>
              <a:t>          2) </a:t>
            </a:r>
            <a:r>
              <a:rPr lang="ru-RU" dirty="0" err="1" smtClean="0"/>
              <a:t>рАструб</a:t>
            </a:r>
            <a:endParaRPr lang="ru-RU" dirty="0" smtClean="0"/>
          </a:p>
          <a:p>
            <a:pPr>
              <a:buNone/>
            </a:pPr>
            <a:r>
              <a:rPr lang="ru-RU" dirty="0" smtClean="0"/>
              <a:t>          3) </a:t>
            </a:r>
            <a:r>
              <a:rPr lang="ru-RU" dirty="0" err="1" smtClean="0"/>
              <a:t>пОнявший</a:t>
            </a:r>
            <a:endParaRPr lang="ru-RU" dirty="0" smtClean="0"/>
          </a:p>
          <a:p>
            <a:pPr>
              <a:buNone/>
            </a:pPr>
            <a:r>
              <a:rPr lang="ru-RU" dirty="0" smtClean="0"/>
              <a:t>          4) </a:t>
            </a:r>
            <a:r>
              <a:rPr lang="ru-RU" dirty="0" err="1" smtClean="0"/>
              <a:t>плАто</a:t>
            </a:r>
            <a:endParaRPr lang="ru-RU" dirty="0" smtClean="0"/>
          </a:p>
          <a:p>
            <a:pPr>
              <a:buNone/>
            </a:pPr>
            <a:r>
              <a:rPr lang="ru-RU" dirty="0" smtClean="0"/>
              <a:t>     </a:t>
            </a:r>
          </a:p>
          <a:p>
            <a:pPr>
              <a:buNone/>
            </a:pPr>
            <a:r>
              <a:rPr lang="ru-RU" dirty="0"/>
              <a:t> </a:t>
            </a:r>
            <a:r>
              <a:rPr lang="ru-RU" dirty="0" smtClean="0"/>
              <a:t>     6. 1) Оптовый</a:t>
            </a:r>
          </a:p>
          <a:p>
            <a:pPr>
              <a:buNone/>
            </a:pPr>
            <a:r>
              <a:rPr lang="ru-RU" dirty="0"/>
              <a:t> </a:t>
            </a:r>
            <a:r>
              <a:rPr lang="ru-RU" dirty="0" smtClean="0"/>
              <a:t>          2) </a:t>
            </a:r>
            <a:r>
              <a:rPr lang="ru-RU" dirty="0" err="1" smtClean="0"/>
              <a:t>осведомИться</a:t>
            </a:r>
            <a:endParaRPr lang="ru-RU" dirty="0" smtClean="0"/>
          </a:p>
          <a:p>
            <a:pPr>
              <a:buNone/>
            </a:pPr>
            <a:r>
              <a:rPr lang="ru-RU" dirty="0"/>
              <a:t> </a:t>
            </a:r>
            <a:r>
              <a:rPr lang="ru-RU" dirty="0" smtClean="0"/>
              <a:t>          3) </a:t>
            </a:r>
            <a:r>
              <a:rPr lang="ru-RU" dirty="0" err="1" smtClean="0"/>
              <a:t>каталОг</a:t>
            </a:r>
            <a:endParaRPr lang="ru-RU" dirty="0" smtClean="0"/>
          </a:p>
          <a:p>
            <a:pPr>
              <a:buNone/>
            </a:pPr>
            <a:r>
              <a:rPr lang="ru-RU" dirty="0"/>
              <a:t> </a:t>
            </a:r>
            <a:r>
              <a:rPr lang="ru-RU" dirty="0" smtClean="0"/>
              <a:t>          4) </a:t>
            </a:r>
            <a:r>
              <a:rPr lang="ru-RU" dirty="0" err="1" smtClean="0"/>
              <a:t>зАвидно</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Используемые материалы</a:t>
            </a:r>
            <a:endParaRPr lang="ru-RU" dirty="0"/>
          </a:p>
        </p:txBody>
      </p:sp>
      <p:sp>
        <p:nvSpPr>
          <p:cNvPr id="3" name="Объект 2"/>
          <p:cNvSpPr>
            <a:spLocks noGrp="1"/>
          </p:cNvSpPr>
          <p:nvPr>
            <p:ph idx="1"/>
          </p:nvPr>
        </p:nvSpPr>
        <p:spPr/>
        <p:txBody>
          <a:bodyPr/>
          <a:lstStyle/>
          <a:p>
            <a:r>
              <a:rPr lang="ru-RU" dirty="0" smtClean="0"/>
              <a:t>Л.Н. Федосеева. ЕГЭ. Русский язык. Комплексная подготовка.- М.: Айрис-пресс, 2010</a:t>
            </a:r>
          </a:p>
          <a:p>
            <a:r>
              <a:rPr lang="ru-RU" dirty="0"/>
              <a:t> В. В. </a:t>
            </a:r>
            <a:r>
              <a:rPr lang="ru-RU" dirty="0" err="1" smtClean="0"/>
              <a:t>Бабайцева</a:t>
            </a:r>
            <a:r>
              <a:rPr lang="ru-RU" dirty="0" smtClean="0"/>
              <a:t>. Русский </a:t>
            </a:r>
            <a:r>
              <a:rPr lang="ru-RU" dirty="0"/>
              <a:t>язык. 10-11 </a:t>
            </a:r>
            <a:r>
              <a:rPr lang="ru-RU" dirty="0" smtClean="0"/>
              <a:t>классы.- М.: Дрофа, 2010</a:t>
            </a:r>
          </a:p>
          <a:p>
            <a:r>
              <a:rPr lang="ru-RU" dirty="0" smtClean="0"/>
              <a:t>Н.А. Сенина. Русский язык. Подготовка к ЕГЭ. – Р.: Легион, 2011</a:t>
            </a:r>
          </a:p>
          <a:p>
            <a:r>
              <a:rPr lang="en-US" dirty="0">
                <a:hlinkClick r:id="rId2"/>
              </a:rPr>
              <a:t>http://</a:t>
            </a:r>
            <a:r>
              <a:rPr lang="en-US" dirty="0" smtClean="0">
                <a:hlinkClick r:id="rId2"/>
              </a:rPr>
              <a:t>www.alleng.ru/d/rusl/rusl138.htm</a:t>
            </a:r>
            <a:endParaRPr lang="ru-RU" smtClean="0"/>
          </a:p>
          <a:p>
            <a:endParaRPr lang="ru-RU" dirty="0"/>
          </a:p>
        </p:txBody>
      </p:sp>
    </p:spTree>
    <p:extLst>
      <p:ext uri="{BB962C8B-B14F-4D97-AF65-F5344CB8AC3E}">
        <p14:creationId xmlns="" xmlns:p14="http://schemas.microsoft.com/office/powerpoint/2010/main" val="2691404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4664"/>
            <a:ext cx="8229600" cy="796908"/>
          </a:xfrm>
        </p:spPr>
        <p:txBody>
          <a:bodyPr>
            <a:normAutofit fontScale="90000"/>
          </a:bodyPr>
          <a:lstStyle/>
          <a:p>
            <a:r>
              <a:rPr lang="ru-RU" sz="2800" b="1" dirty="0" smtClean="0"/>
              <a:t>Знаки препинания в простом предложении с обособленными  и необособленными  второстепенными членами предложения</a:t>
            </a:r>
            <a:endParaRPr lang="ru-RU" sz="2800" b="1" dirty="0"/>
          </a:p>
        </p:txBody>
      </p:sp>
      <p:sp>
        <p:nvSpPr>
          <p:cNvPr id="3" name="Содержимое 2"/>
          <p:cNvSpPr>
            <a:spLocks noGrp="1"/>
          </p:cNvSpPr>
          <p:nvPr>
            <p:ph idx="1"/>
          </p:nvPr>
        </p:nvSpPr>
        <p:spPr>
          <a:xfrm>
            <a:off x="457200" y="1357298"/>
            <a:ext cx="8229600" cy="5072098"/>
          </a:xfrm>
        </p:spPr>
        <p:txBody>
          <a:bodyPr>
            <a:normAutofit fontScale="85000" lnSpcReduction="10000"/>
          </a:bodyPr>
          <a:lstStyle/>
          <a:p>
            <a:r>
              <a:rPr lang="ru-RU" b="1" dirty="0" smtClean="0"/>
              <a:t>Обособление</a:t>
            </a:r>
            <a:r>
              <a:rPr lang="ru-RU" dirty="0" smtClean="0"/>
              <a:t> – это грамматическое, смысловое и интонационное выделение второстепенных членов предложения с целью придать им определенную самостоятельность в предложении. </a:t>
            </a:r>
          </a:p>
          <a:p>
            <a:r>
              <a:rPr lang="ru-RU" dirty="0" smtClean="0"/>
              <a:t>Обособленные члены предложения содержат элемент добавочного сообщения, т.е. несут дополнительную информацию.</a:t>
            </a:r>
          </a:p>
          <a:p>
            <a:r>
              <a:rPr lang="ru-RU" u="sng" dirty="0" smtClean="0"/>
              <a:t>Например: </a:t>
            </a:r>
            <a:r>
              <a:rPr lang="ru-RU" b="1" i="1" dirty="0" smtClean="0"/>
              <a:t>Сверкая быстро в вышине, </a:t>
            </a:r>
            <a:r>
              <a:rPr lang="ru-RU" i="1" dirty="0" smtClean="0"/>
              <a:t>кружились искры (М. Лермонтов).</a:t>
            </a:r>
          </a:p>
          <a:p>
            <a:r>
              <a:rPr lang="ru-RU" dirty="0" smtClean="0"/>
              <a:t>Обособленными бывают второстепенные члены предложения: дополнения, определения, обстоятельства.</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a:bodyPr>
          <a:lstStyle/>
          <a:p>
            <a:r>
              <a:rPr lang="ru-RU" sz="2800" b="1" dirty="0" smtClean="0"/>
              <a:t>На обособление второстепенных членов влияет:</a:t>
            </a:r>
            <a:endParaRPr lang="ru-RU" sz="2800" b="1" dirty="0"/>
          </a:p>
        </p:txBody>
      </p:sp>
      <p:sp>
        <p:nvSpPr>
          <p:cNvPr id="3" name="Содержимое 2"/>
          <p:cNvSpPr>
            <a:spLocks noGrp="1"/>
          </p:cNvSpPr>
          <p:nvPr>
            <p:ph idx="1"/>
          </p:nvPr>
        </p:nvSpPr>
        <p:spPr>
          <a:xfrm>
            <a:off x="457200" y="1357298"/>
            <a:ext cx="8229600" cy="4768865"/>
          </a:xfrm>
        </p:spPr>
        <p:txBody>
          <a:bodyPr>
            <a:normAutofit fontScale="92500" lnSpcReduction="20000"/>
          </a:bodyPr>
          <a:lstStyle/>
          <a:p>
            <a:r>
              <a:rPr lang="ru-RU" dirty="0"/>
              <a:t>р</a:t>
            </a:r>
            <a:r>
              <a:rPr lang="ru-RU" dirty="0" smtClean="0"/>
              <a:t>аспространенность или нераспространенность данного члена предложения (наличие при них зависимых слов);</a:t>
            </a:r>
          </a:p>
          <a:p>
            <a:r>
              <a:rPr lang="ru-RU" dirty="0"/>
              <a:t>п</a:t>
            </a:r>
            <a:r>
              <a:rPr lang="ru-RU" dirty="0" smtClean="0"/>
              <a:t>орядок слов (положение второстепенного члена по отношению к слову, к которому он относится);</a:t>
            </a:r>
          </a:p>
          <a:p>
            <a:r>
              <a:rPr lang="ru-RU" dirty="0"/>
              <a:t>н</a:t>
            </a:r>
            <a:r>
              <a:rPr lang="ru-RU" dirty="0" smtClean="0"/>
              <a:t>аличие определенных предлогов при существительном, которое выполняет роль обстоятельства;</a:t>
            </a:r>
          </a:p>
          <a:p>
            <a:r>
              <a:rPr lang="ru-RU" dirty="0"/>
              <a:t>у</a:t>
            </a:r>
            <a:r>
              <a:rPr lang="ru-RU" dirty="0" smtClean="0"/>
              <a:t>точняющий характер одного члена предложения по отношению к другому.</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4032"/>
          </a:xfrm>
        </p:spPr>
        <p:txBody>
          <a:bodyPr>
            <a:normAutofit fontScale="90000"/>
          </a:bodyPr>
          <a:lstStyle/>
          <a:p>
            <a:r>
              <a:rPr lang="ru-RU" b="1" dirty="0" smtClean="0"/>
              <a:t>Обособление определений</a:t>
            </a:r>
            <a:endParaRPr lang="ru-RU" b="1" dirty="0"/>
          </a:p>
        </p:txBody>
      </p:sp>
      <p:sp>
        <p:nvSpPr>
          <p:cNvPr id="3" name="Содержимое 2"/>
          <p:cNvSpPr>
            <a:spLocks noGrp="1"/>
          </p:cNvSpPr>
          <p:nvPr>
            <p:ph sz="half" idx="1"/>
          </p:nvPr>
        </p:nvSpPr>
        <p:spPr>
          <a:xfrm>
            <a:off x="457200" y="1071546"/>
            <a:ext cx="4038600" cy="5054617"/>
          </a:xfrm>
        </p:spPr>
        <p:txBody>
          <a:bodyPr>
            <a:normAutofit fontScale="92500" lnSpcReduction="10000"/>
          </a:bodyPr>
          <a:lstStyle/>
          <a:p>
            <a:r>
              <a:rPr lang="ru-RU" b="1" dirty="0" smtClean="0">
                <a:solidFill>
                  <a:srgbClr val="FF0000"/>
                </a:solidFill>
              </a:rPr>
              <a:t>Определения бывают </a:t>
            </a:r>
            <a:r>
              <a:rPr lang="ru-RU" b="1" i="1" dirty="0" smtClean="0">
                <a:solidFill>
                  <a:srgbClr val="FF0000"/>
                </a:solidFill>
              </a:rPr>
              <a:t>согласованные</a:t>
            </a:r>
            <a:r>
              <a:rPr lang="ru-RU" b="1" dirty="0" smtClean="0">
                <a:solidFill>
                  <a:srgbClr val="FF0000"/>
                </a:solidFill>
              </a:rPr>
              <a:t> и </a:t>
            </a:r>
            <a:r>
              <a:rPr lang="ru-RU" b="1" i="1" dirty="0" smtClean="0">
                <a:solidFill>
                  <a:srgbClr val="FF0000"/>
                </a:solidFill>
              </a:rPr>
              <a:t>несогласованные</a:t>
            </a:r>
            <a:r>
              <a:rPr lang="ru-RU" b="1" dirty="0" smtClean="0">
                <a:solidFill>
                  <a:srgbClr val="FF0000"/>
                </a:solidFill>
              </a:rPr>
              <a:t>.</a:t>
            </a:r>
          </a:p>
          <a:p>
            <a:r>
              <a:rPr lang="ru-RU" b="1" dirty="0" smtClean="0"/>
              <a:t>Согласованные </a:t>
            </a:r>
            <a:r>
              <a:rPr lang="ru-RU" dirty="0" smtClean="0"/>
              <a:t>определения согласуются с определяемым словом в роде, числе и падеже.</a:t>
            </a:r>
          </a:p>
          <a:p>
            <a:r>
              <a:rPr lang="ru-RU" b="1" dirty="0" smtClean="0"/>
              <a:t>Несогласованные</a:t>
            </a:r>
            <a:r>
              <a:rPr lang="ru-RU" dirty="0" smtClean="0"/>
              <a:t> определения связываются с определяемым словом связью управления.</a:t>
            </a:r>
            <a:endParaRPr lang="ru-RU" dirty="0"/>
          </a:p>
        </p:txBody>
      </p:sp>
      <p:sp>
        <p:nvSpPr>
          <p:cNvPr id="4" name="Содержимое 3"/>
          <p:cNvSpPr>
            <a:spLocks noGrp="1"/>
          </p:cNvSpPr>
          <p:nvPr>
            <p:ph sz="half" idx="2"/>
          </p:nvPr>
        </p:nvSpPr>
        <p:spPr>
          <a:xfrm>
            <a:off x="4648200" y="2214554"/>
            <a:ext cx="4038600" cy="3911609"/>
          </a:xfrm>
        </p:spPr>
        <p:txBody>
          <a:bodyPr>
            <a:normAutofit fontScale="92500" lnSpcReduction="10000"/>
          </a:bodyPr>
          <a:lstStyle/>
          <a:p>
            <a:r>
              <a:rPr lang="ru-RU" b="1" dirty="0" smtClean="0"/>
              <a:t>Согласованные </a:t>
            </a:r>
            <a:r>
              <a:rPr lang="ru-RU" dirty="0" smtClean="0"/>
              <a:t>определения:</a:t>
            </a:r>
          </a:p>
          <a:p>
            <a:pPr>
              <a:buNone/>
            </a:pPr>
            <a:r>
              <a:rPr lang="ru-RU" i="1" dirty="0"/>
              <a:t> </a:t>
            </a:r>
            <a:r>
              <a:rPr lang="ru-RU" i="1" dirty="0" smtClean="0"/>
              <a:t>    золотое</a:t>
            </a:r>
            <a:r>
              <a:rPr lang="ru-RU" dirty="0" smtClean="0"/>
              <a:t> кольцо, </a:t>
            </a:r>
            <a:r>
              <a:rPr lang="ru-RU" i="1" dirty="0" smtClean="0"/>
              <a:t>убежавшая</a:t>
            </a:r>
            <a:r>
              <a:rPr lang="ru-RU" dirty="0" smtClean="0"/>
              <a:t> собака,</a:t>
            </a:r>
            <a:r>
              <a:rPr lang="ru-RU" i="1" dirty="0" smtClean="0"/>
              <a:t> наш </a:t>
            </a:r>
            <a:r>
              <a:rPr lang="ru-RU" dirty="0" smtClean="0"/>
              <a:t>класс, </a:t>
            </a:r>
            <a:r>
              <a:rPr lang="ru-RU" i="1" dirty="0" smtClean="0"/>
              <a:t>первый</a:t>
            </a:r>
            <a:r>
              <a:rPr lang="ru-RU" dirty="0" smtClean="0"/>
              <a:t> ученик.</a:t>
            </a:r>
          </a:p>
          <a:p>
            <a:pPr>
              <a:buNone/>
            </a:pPr>
            <a:r>
              <a:rPr lang="ru-RU" dirty="0" smtClean="0"/>
              <a:t>   </a:t>
            </a:r>
            <a:r>
              <a:rPr lang="ru-RU" b="1" dirty="0" smtClean="0"/>
              <a:t> Несогласованные </a:t>
            </a:r>
            <a:r>
              <a:rPr lang="ru-RU" dirty="0" smtClean="0"/>
              <a:t>определения: </a:t>
            </a:r>
          </a:p>
          <a:p>
            <a:pPr>
              <a:buNone/>
            </a:pPr>
            <a:r>
              <a:rPr lang="ru-RU" dirty="0"/>
              <a:t> </a:t>
            </a:r>
            <a:r>
              <a:rPr lang="ru-RU" dirty="0" smtClean="0"/>
              <a:t>    лодка </a:t>
            </a:r>
            <a:r>
              <a:rPr lang="ru-RU" i="1" dirty="0" smtClean="0"/>
              <a:t>с парусами</a:t>
            </a:r>
            <a:r>
              <a:rPr lang="ru-RU" dirty="0" smtClean="0"/>
              <a:t>, езда </a:t>
            </a:r>
            <a:r>
              <a:rPr lang="ru-RU" i="1" dirty="0" smtClean="0"/>
              <a:t>верхом</a:t>
            </a:r>
            <a:r>
              <a:rPr lang="ru-RU" dirty="0" smtClean="0"/>
              <a:t>, усы </a:t>
            </a:r>
            <a:r>
              <a:rPr lang="ru-RU" i="1" dirty="0" smtClean="0"/>
              <a:t>колечком</a:t>
            </a:r>
            <a:endParaRPr lang="ru-RU"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692696"/>
            <a:ext cx="8229600" cy="511156"/>
          </a:xfrm>
        </p:spPr>
        <p:txBody>
          <a:bodyPr>
            <a:noAutofit/>
          </a:bodyPr>
          <a:lstStyle/>
          <a:p>
            <a:r>
              <a:rPr lang="ru-RU" sz="3200" b="1" dirty="0" smtClean="0"/>
              <a:t>Знаки препинания при обособленных определениях</a:t>
            </a:r>
            <a:endParaRPr lang="ru-RU" sz="3200" b="1" dirty="0"/>
          </a:p>
        </p:txBody>
      </p:sp>
      <p:sp>
        <p:nvSpPr>
          <p:cNvPr id="3" name="Содержимое 2"/>
          <p:cNvSpPr>
            <a:spLocks noGrp="1"/>
          </p:cNvSpPr>
          <p:nvPr>
            <p:ph sz="half" idx="1"/>
          </p:nvPr>
        </p:nvSpPr>
        <p:spPr>
          <a:xfrm>
            <a:off x="323528" y="1628800"/>
            <a:ext cx="4038600" cy="4032448"/>
          </a:xfrm>
        </p:spPr>
        <p:txBody>
          <a:bodyPr>
            <a:normAutofit fontScale="92500" lnSpcReduction="20000"/>
          </a:bodyPr>
          <a:lstStyle/>
          <a:p>
            <a:r>
              <a:rPr lang="ru-RU" dirty="0" smtClean="0"/>
              <a:t>1. Любые согласованные определения, относящиеся к</a:t>
            </a:r>
            <a:r>
              <a:rPr lang="ru-RU" i="1" dirty="0" smtClean="0">
                <a:solidFill>
                  <a:srgbClr val="00B050"/>
                </a:solidFill>
              </a:rPr>
              <a:t> личному местоимению</a:t>
            </a:r>
            <a:r>
              <a:rPr lang="ru-RU" dirty="0" smtClean="0"/>
              <a:t>.</a:t>
            </a:r>
          </a:p>
          <a:p>
            <a:endParaRPr lang="ru-RU" dirty="0" smtClean="0"/>
          </a:p>
          <a:p>
            <a:r>
              <a:rPr lang="ru-RU" dirty="0" smtClean="0"/>
              <a:t>2.  После определяемого существительного обособляются </a:t>
            </a:r>
            <a:r>
              <a:rPr lang="ru-RU" i="1" dirty="0" smtClean="0">
                <a:solidFill>
                  <a:srgbClr val="00B050"/>
                </a:solidFill>
              </a:rPr>
              <a:t>причастные обороты</a:t>
            </a:r>
            <a:r>
              <a:rPr lang="ru-RU" dirty="0" smtClean="0"/>
              <a:t>.</a:t>
            </a:r>
          </a:p>
        </p:txBody>
      </p:sp>
      <p:sp>
        <p:nvSpPr>
          <p:cNvPr id="4" name="Содержимое 3"/>
          <p:cNvSpPr>
            <a:spLocks noGrp="1"/>
          </p:cNvSpPr>
          <p:nvPr>
            <p:ph sz="half" idx="2"/>
          </p:nvPr>
        </p:nvSpPr>
        <p:spPr>
          <a:xfrm>
            <a:off x="4211960" y="1660507"/>
            <a:ext cx="4402832" cy="5197493"/>
          </a:xfrm>
        </p:spPr>
        <p:txBody>
          <a:bodyPr>
            <a:normAutofit fontScale="92500" lnSpcReduction="20000"/>
          </a:bodyPr>
          <a:lstStyle/>
          <a:p>
            <a:r>
              <a:rPr lang="ru-RU" dirty="0" smtClean="0"/>
              <a:t>1. </a:t>
            </a:r>
            <a:r>
              <a:rPr lang="ru-RU" b="1" i="1" dirty="0" smtClean="0">
                <a:solidFill>
                  <a:srgbClr val="FF0000"/>
                </a:solidFill>
              </a:rPr>
              <a:t>Измученные, грязные, </a:t>
            </a:r>
            <a:r>
              <a:rPr lang="ru-RU" dirty="0" smtClean="0"/>
              <a:t>мы достигли наконец берега. </a:t>
            </a:r>
            <a:r>
              <a:rPr lang="ru-RU" b="1" i="1" dirty="0" smtClean="0">
                <a:solidFill>
                  <a:srgbClr val="FF0000"/>
                </a:solidFill>
              </a:rPr>
              <a:t>Утомленный долгой речью, </a:t>
            </a:r>
            <a:r>
              <a:rPr lang="ru-RU" dirty="0" smtClean="0"/>
              <a:t>я закрыл глаза и зевнул</a:t>
            </a:r>
          </a:p>
          <a:p>
            <a:r>
              <a:rPr lang="ru-RU" dirty="0" smtClean="0"/>
              <a:t>2. Перед глазами ехавших расстилалась бесконечная равнина, </a:t>
            </a:r>
            <a:r>
              <a:rPr lang="ru-RU" b="1" i="1" dirty="0" smtClean="0">
                <a:solidFill>
                  <a:srgbClr val="FF0000"/>
                </a:solidFill>
              </a:rPr>
              <a:t>пересеченная цепью холмов</a:t>
            </a:r>
            <a:r>
              <a:rPr lang="ru-RU" dirty="0" smtClean="0"/>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251520" y="404664"/>
            <a:ext cx="4032448" cy="5767536"/>
          </a:xfrm>
        </p:spPr>
        <p:txBody>
          <a:bodyPr>
            <a:normAutofit fontScale="92500" lnSpcReduction="20000"/>
          </a:bodyPr>
          <a:lstStyle/>
          <a:p>
            <a:r>
              <a:rPr lang="ru-RU" sz="2600" dirty="0" smtClean="0"/>
              <a:t>3. После определяемого существительного </a:t>
            </a:r>
            <a:r>
              <a:rPr lang="ru-RU" sz="2600" i="1" dirty="0" smtClean="0">
                <a:solidFill>
                  <a:srgbClr val="00B050"/>
                </a:solidFill>
              </a:rPr>
              <a:t>два или несколько одиночных </a:t>
            </a:r>
            <a:r>
              <a:rPr lang="ru-RU" sz="2600" dirty="0" smtClean="0"/>
              <a:t>согласованных определений.</a:t>
            </a:r>
          </a:p>
          <a:p>
            <a:r>
              <a:rPr lang="ru-RU" sz="2600" dirty="0" smtClean="0"/>
              <a:t>4. Перед определяемым существительным обособляются одиночные и распространенные согласованные определения, </a:t>
            </a:r>
            <a:r>
              <a:rPr lang="ru-RU" sz="2600" dirty="0" smtClean="0">
                <a:solidFill>
                  <a:srgbClr val="00B050"/>
                </a:solidFill>
              </a:rPr>
              <a:t>имеющие добавочное обстоятельственное значение</a:t>
            </a:r>
            <a:r>
              <a:rPr lang="ru-RU" sz="2600" dirty="0" smtClean="0"/>
              <a:t>, в частности причинное.</a:t>
            </a:r>
          </a:p>
          <a:p>
            <a:endParaRPr lang="ru-RU" dirty="0"/>
          </a:p>
        </p:txBody>
      </p:sp>
      <p:sp>
        <p:nvSpPr>
          <p:cNvPr id="4" name="Содержимое 3"/>
          <p:cNvSpPr>
            <a:spLocks noGrp="1"/>
          </p:cNvSpPr>
          <p:nvPr>
            <p:ph sz="half" idx="2"/>
          </p:nvPr>
        </p:nvSpPr>
        <p:spPr>
          <a:xfrm>
            <a:off x="4270248" y="404664"/>
            <a:ext cx="3657600" cy="5767536"/>
          </a:xfrm>
        </p:spPr>
        <p:txBody>
          <a:bodyPr>
            <a:normAutofit fontScale="92500" lnSpcReduction="20000"/>
          </a:bodyPr>
          <a:lstStyle/>
          <a:p>
            <a:r>
              <a:rPr lang="ru-RU" sz="2600" dirty="0" smtClean="0"/>
              <a:t>3. Солнце</a:t>
            </a:r>
            <a:r>
              <a:rPr lang="ru-RU" sz="2600" b="1" dirty="0" smtClean="0"/>
              <a:t>, </a:t>
            </a:r>
            <a:r>
              <a:rPr lang="ru-RU" sz="2600" b="1" i="1" dirty="0" smtClean="0">
                <a:solidFill>
                  <a:srgbClr val="FF0000"/>
                </a:solidFill>
              </a:rPr>
              <a:t>великолепное и яркое, </a:t>
            </a:r>
            <a:r>
              <a:rPr lang="ru-RU" sz="2600" dirty="0" smtClean="0"/>
              <a:t>поднималось над морем.</a:t>
            </a:r>
          </a:p>
          <a:p>
            <a:endParaRPr lang="ru-RU" sz="2600" dirty="0" smtClean="0"/>
          </a:p>
          <a:p>
            <a:pPr>
              <a:buNone/>
            </a:pPr>
            <a:endParaRPr lang="ru-RU" sz="2600" dirty="0" smtClean="0"/>
          </a:p>
          <a:p>
            <a:r>
              <a:rPr lang="ru-RU" sz="2600" dirty="0" smtClean="0"/>
              <a:t>4. </a:t>
            </a:r>
            <a:r>
              <a:rPr lang="ru-RU" sz="2600" b="1" i="1" dirty="0" smtClean="0">
                <a:solidFill>
                  <a:srgbClr val="FF0000"/>
                </a:solidFill>
              </a:rPr>
              <a:t>Гонимы вешними лучами</a:t>
            </a:r>
            <a:r>
              <a:rPr lang="ru-RU" sz="2600" b="1" dirty="0" smtClean="0">
                <a:solidFill>
                  <a:srgbClr val="FF0000"/>
                </a:solidFill>
              </a:rPr>
              <a:t>, </a:t>
            </a:r>
            <a:r>
              <a:rPr lang="ru-RU" sz="2600" dirty="0" smtClean="0"/>
              <a:t>с окрестных гор уже снега сбежали мутными ручьями на потопленные луга.</a:t>
            </a:r>
          </a:p>
          <a:p>
            <a:pPr>
              <a:buNone/>
            </a:pPr>
            <a:r>
              <a:rPr lang="ru-RU" sz="2600" dirty="0" smtClean="0"/>
              <a:t>     </a:t>
            </a:r>
            <a:r>
              <a:rPr lang="ru-RU" sz="2600" b="1" i="1" dirty="0" smtClean="0">
                <a:solidFill>
                  <a:srgbClr val="FF0000"/>
                </a:solidFill>
              </a:rPr>
              <a:t>Привлеченные светом, </a:t>
            </a:r>
            <a:r>
              <a:rPr lang="ru-RU" sz="2600" dirty="0" smtClean="0"/>
              <a:t>бабочки  прилетели и кружились около фонаря.</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48680"/>
            <a:ext cx="8229600" cy="654032"/>
          </a:xfrm>
        </p:spPr>
        <p:txBody>
          <a:bodyPr>
            <a:normAutofit fontScale="90000"/>
          </a:bodyPr>
          <a:lstStyle/>
          <a:p>
            <a:r>
              <a:rPr lang="ru-RU" sz="2800" b="1" dirty="0" smtClean="0"/>
              <a:t>1. </a:t>
            </a:r>
            <a:r>
              <a:rPr lang="ru-RU" sz="3200" b="1" dirty="0" smtClean="0"/>
              <a:t>Расставьте пропущенные знаки препинания.</a:t>
            </a:r>
            <a:endParaRPr lang="ru-RU" sz="3200" b="1" dirty="0"/>
          </a:p>
        </p:txBody>
      </p:sp>
      <p:sp>
        <p:nvSpPr>
          <p:cNvPr id="3" name="Содержимое 2"/>
          <p:cNvSpPr>
            <a:spLocks noGrp="1"/>
          </p:cNvSpPr>
          <p:nvPr>
            <p:ph idx="1"/>
          </p:nvPr>
        </p:nvSpPr>
        <p:spPr>
          <a:xfrm>
            <a:off x="467544" y="1484784"/>
            <a:ext cx="8229600" cy="4911741"/>
          </a:xfrm>
        </p:spPr>
        <p:txBody>
          <a:bodyPr>
            <a:normAutofit fontScale="85000" lnSpcReduction="20000"/>
          </a:bodyPr>
          <a:lstStyle/>
          <a:p>
            <a:r>
              <a:rPr lang="ru-RU" dirty="0" smtClean="0"/>
              <a:t>1) Тропинка обогнула большой песчаный карьер изборожденный следами шин и гусениц и вывела на просторную плоскую луговину. 2) Освещенный луною туман дает впечатление то спокойного беспредельного моря то громадной белой стены. 3) Охваченный каким-то неясным предчувствием Павел быстро оделся и вышел на улицу. 4) Небо исходило звездами. Темнота глубокая и студеная разливалась над миром и казалось не перейти ее не перелететь. 5) Деревья будто сточенные у земли казалось медленно и невесомо плыли в пухлом сизоватом тумане. 6) Резкие голоса увлеченных спором людей нарушали тишину ночи. 7) Степное половодье до сих пор скрывавшееся под рыхлым снегом за день вышло во все низины и озерки. 8) Пыль розовая от блеска молнией неслась по земле.  </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594"/>
          </a:xfrm>
        </p:spPr>
        <p:txBody>
          <a:bodyPr>
            <a:normAutofit/>
          </a:bodyPr>
          <a:lstStyle/>
          <a:p>
            <a:r>
              <a:rPr lang="ru-RU" sz="2800" b="1" dirty="0" smtClean="0"/>
              <a:t>2. Расставьте знаки препинания</a:t>
            </a:r>
            <a:endParaRPr lang="ru-RU" sz="2800" b="1" dirty="0"/>
          </a:p>
        </p:txBody>
      </p:sp>
      <p:sp>
        <p:nvSpPr>
          <p:cNvPr id="3" name="Содержимое 2"/>
          <p:cNvSpPr>
            <a:spLocks noGrp="1"/>
          </p:cNvSpPr>
          <p:nvPr>
            <p:ph idx="1"/>
          </p:nvPr>
        </p:nvSpPr>
        <p:spPr>
          <a:xfrm>
            <a:off x="457200" y="1214422"/>
            <a:ext cx="8229600" cy="5357850"/>
          </a:xfrm>
        </p:spPr>
        <p:txBody>
          <a:bodyPr>
            <a:normAutofit fontScale="85000" lnSpcReduction="20000"/>
          </a:bodyPr>
          <a:lstStyle/>
          <a:p>
            <a:r>
              <a:rPr lang="ru-RU" dirty="0" smtClean="0"/>
              <a:t>1) Одетая в легкое белое платье она сама казалась белее и легче. 2) Между звезд теплых и ласковых два облачка и у них иззелена-светлые края. 3) Она смотрела в лицо женщины худое бледное. 4) Когда я промерзший вошел в блиндаж где на печурке бурлил кипяток ребята говорили о Москве. 5) Сквозь стеклянную дверь был виден весь слабо освещенный лампочками коридор. 6) На миг из темноты возникли стожки сена разбросанные по лугу правильные рядки свежескошенной травы казавшиеся сейчас черными. 7) Отгремели грозы и лето знойное и дождливое пролетело быстро и незаметно. 8) Зимой ветры жесткие и колючие гуляли в голых макушках и лес стонал. 9) Сила не знающая цели мать лени. 9) На влажной не просохшей еще после дождя земле виднелись отпечатки чьих-то следов.</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282</TotalTime>
  <Words>1527</Words>
  <Application>Microsoft Office PowerPoint</Application>
  <PresentationFormat>Экран (4:3)</PresentationFormat>
  <Paragraphs>120</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Солнцестояние</vt:lpstr>
      <vt:lpstr>Обособление</vt:lpstr>
      <vt:lpstr>В каком слове верно выделена буква, обозначающая ударный звук (разминка)</vt:lpstr>
      <vt:lpstr>Знаки препинания в простом предложении с обособленными  и необособленными  второстепенными членами предложения</vt:lpstr>
      <vt:lpstr>На обособление второстепенных членов влияет:</vt:lpstr>
      <vt:lpstr>Обособление определений</vt:lpstr>
      <vt:lpstr>Знаки препинания при обособленных определениях</vt:lpstr>
      <vt:lpstr>Слайд 7</vt:lpstr>
      <vt:lpstr>1. Расставьте пропущенные знаки препинания.</vt:lpstr>
      <vt:lpstr>2. Расставьте знаки препинания</vt:lpstr>
      <vt:lpstr>2.1 Проверьте написанное</vt:lpstr>
      <vt:lpstr>Знаки препинания при обособленных несогласованных определениях</vt:lpstr>
      <vt:lpstr>Слайд 12</vt:lpstr>
      <vt:lpstr>3. Расставьте знаки препинания</vt:lpstr>
      <vt:lpstr>4. Расставьте знаки препинания</vt:lpstr>
      <vt:lpstr>4.1 Проверьте написанное</vt:lpstr>
      <vt:lpstr>Тестовые задания (А 20)</vt:lpstr>
      <vt:lpstr>1.В каком варианте ответа правильно указаны все цифры, на месте которых должны стоять запятые? </vt:lpstr>
      <vt:lpstr>2. В каком варианте ответа правильно указаны все цифры, на месте которых должны стоять запятые?</vt:lpstr>
      <vt:lpstr>3. В каком варианте ответа правильно указаны все цифры, на месте которых должны стоять запятые? </vt:lpstr>
      <vt:lpstr>Используемые материалы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 каком слове верно выделена буква, обозначающая ударный звук?</dc:title>
  <dc:creator>ночной эльф</dc:creator>
  <cp:lastModifiedBy>Пользователь</cp:lastModifiedBy>
  <cp:revision>35</cp:revision>
  <dcterms:created xsi:type="dcterms:W3CDTF">2011-11-24T15:49:55Z</dcterms:created>
  <dcterms:modified xsi:type="dcterms:W3CDTF">2018-11-27T13:55:44Z</dcterms:modified>
</cp:coreProperties>
</file>