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888" r:id="rId1"/>
  </p:sldMasterIdLst>
  <p:notesMasterIdLst>
    <p:notesMasterId r:id="rId27"/>
  </p:notesMasterIdLst>
  <p:sldIdLst>
    <p:sldId id="295" r:id="rId2"/>
    <p:sldId id="256" r:id="rId3"/>
    <p:sldId id="259" r:id="rId4"/>
    <p:sldId id="273" r:id="rId5"/>
    <p:sldId id="262" r:id="rId6"/>
    <p:sldId id="270" r:id="rId7"/>
    <p:sldId id="271" r:id="rId8"/>
    <p:sldId id="272" r:id="rId9"/>
    <p:sldId id="288" r:id="rId10"/>
    <p:sldId id="289" r:id="rId11"/>
    <p:sldId id="293" r:id="rId12"/>
    <p:sldId id="267" r:id="rId13"/>
    <p:sldId id="281" r:id="rId14"/>
    <p:sldId id="283" r:id="rId15"/>
    <p:sldId id="268" r:id="rId16"/>
    <p:sldId id="277" r:id="rId17"/>
    <p:sldId id="269" r:id="rId18"/>
    <p:sldId id="284" r:id="rId19"/>
    <p:sldId id="280" r:id="rId20"/>
    <p:sldId id="285" r:id="rId21"/>
    <p:sldId id="287" r:id="rId22"/>
    <p:sldId id="286" r:id="rId23"/>
    <p:sldId id="294" r:id="rId24"/>
    <p:sldId id="290" r:id="rId25"/>
    <p:sldId id="291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411" autoAdjust="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6A78BA-67F8-40C6-80C1-3BE157CF9511}" type="datetimeFigureOut">
              <a:rPr lang="ru-RU" smtClean="0"/>
              <a:pPr/>
              <a:t>27.11.2018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7B2B2F-C703-4F4B-A349-DD3FE43ACBB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7B2B2F-C703-4F4B-A349-DD3FE43ACBB5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817E041-6807-43EC-A157-5F05C598301D}" type="datetimeFigureOut">
              <a:rPr lang="ru-RU" smtClean="0"/>
              <a:pPr/>
              <a:t>27.11.2018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98D500F-9B6D-4E85-B8B0-DA6D9690EE2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817E041-6807-43EC-A157-5F05C598301D}" type="datetimeFigureOut">
              <a:rPr lang="ru-RU" smtClean="0"/>
              <a:pPr/>
              <a:t>27.11.2018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98D500F-9B6D-4E85-B8B0-DA6D9690EE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817E041-6807-43EC-A157-5F05C598301D}" type="datetimeFigureOut">
              <a:rPr lang="ru-RU" smtClean="0"/>
              <a:pPr/>
              <a:t>27.11.2018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98D500F-9B6D-4E85-B8B0-DA6D9690EE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817E041-6807-43EC-A157-5F05C598301D}" type="datetimeFigureOut">
              <a:rPr lang="ru-RU" smtClean="0"/>
              <a:pPr/>
              <a:t>27.11.2018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98D500F-9B6D-4E85-B8B0-DA6D9690EE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817E041-6807-43EC-A157-5F05C598301D}" type="datetimeFigureOut">
              <a:rPr lang="ru-RU" smtClean="0"/>
              <a:pPr/>
              <a:t>27.11.2018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98D500F-9B6D-4E85-B8B0-DA6D9690EE2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817E041-6807-43EC-A157-5F05C598301D}" type="datetimeFigureOut">
              <a:rPr lang="ru-RU" smtClean="0"/>
              <a:pPr/>
              <a:t>27.11.2018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98D500F-9B6D-4E85-B8B0-DA6D9690EE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817E041-6807-43EC-A157-5F05C598301D}" type="datetimeFigureOut">
              <a:rPr lang="ru-RU" smtClean="0"/>
              <a:pPr/>
              <a:t>27.11.2018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98D500F-9B6D-4E85-B8B0-DA6D9690EE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817E041-6807-43EC-A157-5F05C598301D}" type="datetimeFigureOut">
              <a:rPr lang="ru-RU" smtClean="0"/>
              <a:pPr/>
              <a:t>27.11.2018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98D500F-9B6D-4E85-B8B0-DA6D9690EE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817E041-6807-43EC-A157-5F05C598301D}" type="datetimeFigureOut">
              <a:rPr lang="ru-RU" smtClean="0"/>
              <a:pPr/>
              <a:t>27.11.2018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98D500F-9B6D-4E85-B8B0-DA6D9690EE2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817E041-6807-43EC-A157-5F05C598301D}" type="datetimeFigureOut">
              <a:rPr lang="ru-RU" smtClean="0"/>
              <a:pPr/>
              <a:t>27.11.2018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98D500F-9B6D-4E85-B8B0-DA6D9690EE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817E041-6807-43EC-A157-5F05C598301D}" type="datetimeFigureOut">
              <a:rPr lang="ru-RU" smtClean="0"/>
              <a:pPr/>
              <a:t>27.11.2018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98D500F-9B6D-4E85-B8B0-DA6D9690EE2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E817E041-6807-43EC-A157-5F05C598301D}" type="datetimeFigureOut">
              <a:rPr lang="ru-RU" smtClean="0"/>
              <a:pPr/>
              <a:t>27.11.2018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E98D500F-9B6D-4E85-B8B0-DA6D9690EE2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&#1063;&#1088;&#1077;&#1079;&#1074;&#1099;&#1095;&#1072;&#1081;&#1085;&#1072;&#1103;%20&#1089;&#1080;&#1090;&#1091;&#1072;&#1094;&#1080;&#1103;.mp3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wmf"/><Relationship Id="rId3" Type="http://schemas.openxmlformats.org/officeDocument/2006/relationships/image" Target="../media/image7.png"/><Relationship Id="rId7" Type="http://schemas.openxmlformats.org/officeDocument/2006/relationships/image" Target="../media/image11.wmf"/><Relationship Id="rId12" Type="http://schemas.openxmlformats.org/officeDocument/2006/relationships/image" Target="../media/image16.gif"/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wmf"/><Relationship Id="rId11" Type="http://schemas.openxmlformats.org/officeDocument/2006/relationships/image" Target="../media/image15.wmf"/><Relationship Id="rId5" Type="http://schemas.openxmlformats.org/officeDocument/2006/relationships/image" Target="../media/image9.wmf"/><Relationship Id="rId10" Type="http://schemas.openxmlformats.org/officeDocument/2006/relationships/image" Target="../media/image14.wmf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hyperlink" Target="&#1071;%20&#1087;&#1086;&#1089;&#1077;&#1090;&#1080;&#1083;%20&#1090;&#1074;&#1086;&#1077;%20&#1082;&#1083;&#1072;&#1076;&#1073;&#1080;&#1097;&#1077;.wav" TargetMode="External"/><Relationship Id="rId7" Type="http://schemas.openxmlformats.org/officeDocument/2006/relationships/image" Target="../media/image18.jpeg"/><Relationship Id="rId2" Type="http://schemas.openxmlformats.org/officeDocument/2006/relationships/hyperlink" Target="&#1052;&#1086;&#1094;&#1072;&#1088;&#1090;%20&#1080;%20&#1057;&#1072;&#1083;&#1100;&#1077;&#1088;&#1080;.wav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hyperlink" Target="&#1071;%20&#1087;&#1086;&#1084;&#1085;&#1102;%20&#1095;&#1091;&#1076;&#1085;&#1086;&#1077;%20&#1084;&#1075;&#1085;&#1086;&#1074;&#1077;&#1085;&#1100;&#1077;.avi" TargetMode="External"/><Relationship Id="rId4" Type="http://schemas.openxmlformats.org/officeDocument/2006/relationships/hyperlink" Target="&#1051;&#1077;&#1073;&#1077;&#1076;&#1100;,%20&#1065;&#1091;&#1082;&#1072;%20&#1080;%20&#1056;&#1072;&#1082;.wav" TargetMode="Externa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" Target="slide9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.wmf"/><Relationship Id="rId4" Type="http://schemas.openxmlformats.org/officeDocument/2006/relationships/image" Target="../media/image4.w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2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ru-RU" dirty="0" smtClean="0">
              <a:solidFill>
                <a:srgbClr val="FF0000"/>
              </a:solidFill>
            </a:endParaRPr>
          </a:p>
          <a:p>
            <a:endParaRPr lang="ru-RU" dirty="0" smtClean="0">
              <a:solidFill>
                <a:srgbClr val="FF0000"/>
              </a:solidFill>
            </a:endParaRPr>
          </a:p>
          <a:p>
            <a:pPr algn="ctr">
              <a:buNone/>
            </a:pPr>
            <a:r>
              <a:rPr lang="ru-RU" dirty="0" smtClean="0">
                <a:solidFill>
                  <a:srgbClr val="FF0000"/>
                </a:solidFill>
              </a:rPr>
              <a:t>    </a:t>
            </a:r>
            <a:r>
              <a:rPr lang="ru-RU" sz="4800" i="1" dirty="0" smtClean="0">
                <a:solidFill>
                  <a:srgbClr val="FF0000"/>
                </a:solidFill>
                <a:latin typeface="Arial Black" pitchFamily="34" charset="0"/>
              </a:rPr>
              <a:t>Особенности русского ударения. </a:t>
            </a:r>
          </a:p>
          <a:p>
            <a:pPr algn="ctr">
              <a:buNone/>
            </a:pPr>
            <a:r>
              <a:rPr lang="ru-RU" sz="4800" i="1" dirty="0" smtClean="0">
                <a:solidFill>
                  <a:srgbClr val="FF0000"/>
                </a:solidFill>
                <a:latin typeface="Arial Black" pitchFamily="34" charset="0"/>
              </a:rPr>
              <a:t>Акцентологические нормы</a:t>
            </a:r>
          </a:p>
          <a:p>
            <a:endParaRPr lang="ru-RU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00298" y="2571744"/>
            <a:ext cx="47149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hlinkClick r:id="rId2" action="ppaction://hlinkfile"/>
              </a:rPr>
              <a:t>Чрезвычайная ситуация</a:t>
            </a:r>
            <a:endParaRPr lang="ru-RU" sz="3200" dirty="0"/>
          </a:p>
        </p:txBody>
      </p:sp>
      <p:sp>
        <p:nvSpPr>
          <p:cNvPr id="3" name="Стрелка вправо 2">
            <a:hlinkClick r:id="rId2" action="ppaction://hlinkfile"/>
          </p:cNvPr>
          <p:cNvSpPr/>
          <p:nvPr/>
        </p:nvSpPr>
        <p:spPr>
          <a:xfrm>
            <a:off x="7215206" y="5929330"/>
            <a:ext cx="1500198" cy="64294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85852" y="1000108"/>
            <a:ext cx="7498080" cy="4800600"/>
          </a:xfrm>
        </p:spPr>
        <p:txBody>
          <a:bodyPr numCol="3">
            <a:normAutofit/>
          </a:bodyPr>
          <a:lstStyle/>
          <a:p>
            <a:pPr>
              <a:buNone/>
            </a:pPr>
            <a:r>
              <a:rPr lang="ru-RU" sz="2400" b="1" i="1" dirty="0" smtClean="0">
                <a:solidFill>
                  <a:schemeClr val="accent3">
                    <a:lumMod val="75000"/>
                  </a:schemeClr>
                </a:solidFill>
                <a:latin typeface="Arial Narrow" pitchFamily="34" charset="0"/>
              </a:rPr>
              <a:t>1</a:t>
            </a:r>
            <a:r>
              <a:rPr lang="ru-RU" sz="2400" b="1" i="1" dirty="0" smtClean="0">
                <a:latin typeface="Arial Narrow" pitchFamily="34" charset="0"/>
              </a:rPr>
              <a:t>.Столяр </a:t>
            </a:r>
            <a:endParaRPr lang="en-US" sz="2400" b="1" i="1" dirty="0" smtClean="0">
              <a:latin typeface="Arial Narrow" pitchFamily="34" charset="0"/>
            </a:endParaRPr>
          </a:p>
          <a:p>
            <a:pPr>
              <a:buNone/>
            </a:pPr>
            <a:r>
              <a:rPr lang="ru-RU" sz="2400" b="1" i="1" dirty="0" smtClean="0">
                <a:solidFill>
                  <a:schemeClr val="accent3">
                    <a:lumMod val="75000"/>
                  </a:schemeClr>
                </a:solidFill>
                <a:latin typeface="Arial Narrow" pitchFamily="34" charset="0"/>
              </a:rPr>
              <a:t>2</a:t>
            </a:r>
            <a:r>
              <a:rPr lang="ru-RU" sz="2400" b="1" i="1" dirty="0" smtClean="0">
                <a:latin typeface="Arial Narrow" pitchFamily="34" charset="0"/>
              </a:rPr>
              <a:t>.Завсегдатай</a:t>
            </a:r>
            <a:endParaRPr lang="en-US" sz="2400" b="1" i="1" dirty="0" smtClean="0">
              <a:latin typeface="Arial Narrow" pitchFamily="34" charset="0"/>
            </a:endParaRPr>
          </a:p>
          <a:p>
            <a:pPr>
              <a:buNone/>
            </a:pPr>
            <a:r>
              <a:rPr lang="ru-RU" sz="2400" b="1" i="1" dirty="0" smtClean="0">
                <a:solidFill>
                  <a:schemeClr val="accent3">
                    <a:lumMod val="75000"/>
                  </a:schemeClr>
                </a:solidFill>
                <a:latin typeface="Arial Narrow" pitchFamily="34" charset="0"/>
              </a:rPr>
              <a:t>3</a:t>
            </a:r>
            <a:r>
              <a:rPr lang="ru-RU" sz="2400" b="1" i="1" dirty="0" smtClean="0">
                <a:latin typeface="Arial Narrow" pitchFamily="34" charset="0"/>
              </a:rPr>
              <a:t>.Августовский</a:t>
            </a:r>
          </a:p>
          <a:p>
            <a:pPr>
              <a:buNone/>
            </a:pPr>
            <a:r>
              <a:rPr lang="ru-RU" sz="2400" b="1" i="1" dirty="0" smtClean="0">
                <a:solidFill>
                  <a:schemeClr val="accent3">
                    <a:lumMod val="75000"/>
                  </a:schemeClr>
                </a:solidFill>
                <a:latin typeface="Arial Narrow" pitchFamily="34" charset="0"/>
              </a:rPr>
              <a:t>4</a:t>
            </a:r>
            <a:r>
              <a:rPr lang="ru-RU" sz="2400" b="1" i="1" dirty="0" smtClean="0">
                <a:latin typeface="Arial Narrow" pitchFamily="34" charset="0"/>
              </a:rPr>
              <a:t>.Мусоропровод</a:t>
            </a:r>
          </a:p>
          <a:p>
            <a:pPr>
              <a:buNone/>
            </a:pPr>
            <a:r>
              <a:rPr lang="ru-RU" sz="2400" b="1" i="1" dirty="0" smtClean="0">
                <a:solidFill>
                  <a:schemeClr val="accent3">
                    <a:lumMod val="75000"/>
                  </a:schemeClr>
                </a:solidFill>
                <a:latin typeface="Arial Narrow" pitchFamily="34" charset="0"/>
              </a:rPr>
              <a:t>5</a:t>
            </a:r>
            <a:r>
              <a:rPr lang="ru-RU" sz="2400" b="1" i="1" dirty="0" smtClean="0">
                <a:latin typeface="Arial Narrow" pitchFamily="34" charset="0"/>
              </a:rPr>
              <a:t>.Туфля</a:t>
            </a:r>
          </a:p>
          <a:p>
            <a:pPr>
              <a:buNone/>
            </a:pPr>
            <a:r>
              <a:rPr lang="ru-RU" sz="2400" b="1" i="1" dirty="0" smtClean="0">
                <a:solidFill>
                  <a:schemeClr val="accent3">
                    <a:lumMod val="75000"/>
                  </a:schemeClr>
                </a:solidFill>
                <a:latin typeface="Arial Narrow" pitchFamily="34" charset="0"/>
              </a:rPr>
              <a:t>6</a:t>
            </a:r>
            <a:r>
              <a:rPr lang="ru-RU" sz="2400" b="1" i="1" dirty="0" smtClean="0">
                <a:latin typeface="Arial Narrow" pitchFamily="34" charset="0"/>
              </a:rPr>
              <a:t>.Намерение</a:t>
            </a:r>
          </a:p>
          <a:p>
            <a:pPr>
              <a:buNone/>
            </a:pPr>
            <a:r>
              <a:rPr lang="ru-RU" sz="2400" b="1" i="1" dirty="0" smtClean="0">
                <a:solidFill>
                  <a:schemeClr val="accent3">
                    <a:lumMod val="75000"/>
                  </a:schemeClr>
                </a:solidFill>
                <a:latin typeface="Arial Narrow" pitchFamily="34" charset="0"/>
              </a:rPr>
              <a:t>7</a:t>
            </a:r>
            <a:r>
              <a:rPr lang="ru-RU" sz="2400" b="1" i="1" dirty="0" smtClean="0">
                <a:latin typeface="Arial Narrow" pitchFamily="34" charset="0"/>
              </a:rPr>
              <a:t>.Тяжба</a:t>
            </a:r>
          </a:p>
          <a:p>
            <a:pPr>
              <a:buNone/>
            </a:pPr>
            <a:r>
              <a:rPr lang="ru-RU" sz="2400" b="1" i="1" dirty="0" smtClean="0">
                <a:solidFill>
                  <a:schemeClr val="accent3">
                    <a:lumMod val="75000"/>
                  </a:schemeClr>
                </a:solidFill>
                <a:latin typeface="Arial Narrow" pitchFamily="34" charset="0"/>
              </a:rPr>
              <a:t>8</a:t>
            </a:r>
            <a:r>
              <a:rPr lang="ru-RU" sz="2400" b="1" i="1" dirty="0" smtClean="0">
                <a:latin typeface="Arial Narrow" pitchFamily="34" charset="0"/>
              </a:rPr>
              <a:t>.Квартал </a:t>
            </a:r>
          </a:p>
          <a:p>
            <a:pPr>
              <a:buNone/>
            </a:pPr>
            <a:r>
              <a:rPr lang="ru-RU" sz="2400" b="1" i="1" dirty="0" smtClean="0">
                <a:solidFill>
                  <a:schemeClr val="accent3">
                    <a:lumMod val="75000"/>
                  </a:schemeClr>
                </a:solidFill>
                <a:latin typeface="Arial Narrow" pitchFamily="34" charset="0"/>
              </a:rPr>
              <a:t>9</a:t>
            </a:r>
            <a:r>
              <a:rPr lang="ru-RU" sz="2400" b="1" i="1" dirty="0" smtClean="0">
                <a:latin typeface="Arial Narrow" pitchFamily="34" charset="0"/>
              </a:rPr>
              <a:t>.Соглядатай</a:t>
            </a:r>
          </a:p>
          <a:p>
            <a:pPr>
              <a:buNone/>
            </a:pPr>
            <a:r>
              <a:rPr lang="ru-RU" sz="2400" b="1" i="1" dirty="0" smtClean="0">
                <a:solidFill>
                  <a:schemeClr val="accent3">
                    <a:lumMod val="75000"/>
                  </a:schemeClr>
                </a:solidFill>
                <a:latin typeface="Arial Narrow" pitchFamily="34" charset="0"/>
              </a:rPr>
              <a:t>10</a:t>
            </a:r>
            <a:r>
              <a:rPr lang="ru-RU" sz="2400" b="1" i="1" dirty="0" smtClean="0">
                <a:latin typeface="Arial Narrow" pitchFamily="34" charset="0"/>
              </a:rPr>
              <a:t>.Избалованный </a:t>
            </a:r>
          </a:p>
          <a:p>
            <a:pPr>
              <a:buNone/>
            </a:pPr>
            <a:r>
              <a:rPr lang="ru-RU" sz="2400" b="1" i="1" dirty="0" smtClean="0">
                <a:solidFill>
                  <a:schemeClr val="accent3">
                    <a:lumMod val="75000"/>
                  </a:schemeClr>
                </a:solidFill>
                <a:latin typeface="Arial Narrow" pitchFamily="34" charset="0"/>
              </a:rPr>
              <a:t>11</a:t>
            </a:r>
            <a:r>
              <a:rPr lang="ru-RU" sz="2400" b="1" i="1" dirty="0" smtClean="0">
                <a:latin typeface="Arial Narrow" pitchFamily="34" charset="0"/>
              </a:rPr>
              <a:t>.Гастрономия</a:t>
            </a:r>
          </a:p>
          <a:p>
            <a:pPr>
              <a:buNone/>
            </a:pPr>
            <a:r>
              <a:rPr lang="ru-RU" sz="2400" b="1" i="1" dirty="0" smtClean="0">
                <a:solidFill>
                  <a:schemeClr val="accent3">
                    <a:lumMod val="75000"/>
                  </a:schemeClr>
                </a:solidFill>
                <a:latin typeface="Arial Narrow" pitchFamily="34" charset="0"/>
              </a:rPr>
              <a:t>12</a:t>
            </a:r>
            <a:r>
              <a:rPr lang="ru-RU" sz="2400" b="1" i="1" dirty="0" smtClean="0">
                <a:latin typeface="Arial Narrow" pitchFamily="34" charset="0"/>
              </a:rPr>
              <a:t>.Жердочка </a:t>
            </a:r>
          </a:p>
          <a:p>
            <a:pPr>
              <a:buNone/>
            </a:pPr>
            <a:r>
              <a:rPr lang="ru-RU" sz="2400" b="1" i="1" dirty="0" smtClean="0">
                <a:solidFill>
                  <a:schemeClr val="accent3">
                    <a:lumMod val="75000"/>
                  </a:schemeClr>
                </a:solidFill>
                <a:latin typeface="Arial Narrow" pitchFamily="34" charset="0"/>
              </a:rPr>
              <a:t>13</a:t>
            </a:r>
            <a:r>
              <a:rPr lang="ru-RU" sz="2400" b="1" i="1" dirty="0" smtClean="0">
                <a:latin typeface="Arial Narrow" pitchFamily="34" charset="0"/>
              </a:rPr>
              <a:t>.Корысть</a:t>
            </a:r>
          </a:p>
          <a:p>
            <a:pPr>
              <a:buNone/>
            </a:pPr>
            <a:r>
              <a:rPr lang="ru-RU" sz="2400" b="1" i="1" dirty="0" smtClean="0">
                <a:solidFill>
                  <a:schemeClr val="accent3">
                    <a:lumMod val="75000"/>
                  </a:schemeClr>
                </a:solidFill>
                <a:latin typeface="Arial Narrow" pitchFamily="34" charset="0"/>
              </a:rPr>
              <a:t>14</a:t>
            </a:r>
            <a:r>
              <a:rPr lang="ru-RU" sz="2400" b="1" i="1" dirty="0" smtClean="0">
                <a:latin typeface="Arial Narrow" pitchFamily="34" charset="0"/>
              </a:rPr>
              <a:t>.Бряцать </a:t>
            </a:r>
          </a:p>
          <a:p>
            <a:pPr>
              <a:buNone/>
            </a:pPr>
            <a:r>
              <a:rPr lang="ru-RU" sz="2400" b="1" i="1" dirty="0" smtClean="0">
                <a:solidFill>
                  <a:schemeClr val="accent3">
                    <a:lumMod val="75000"/>
                  </a:schemeClr>
                </a:solidFill>
                <a:latin typeface="Arial Narrow" pitchFamily="34" charset="0"/>
              </a:rPr>
              <a:t>15</a:t>
            </a:r>
            <a:r>
              <a:rPr lang="ru-RU" sz="2400" b="1" i="1" dirty="0" smtClean="0">
                <a:latin typeface="Arial Narrow" pitchFamily="34" charset="0"/>
              </a:rPr>
              <a:t>.Завидно </a:t>
            </a:r>
          </a:p>
          <a:p>
            <a:pPr>
              <a:buNone/>
            </a:pPr>
            <a:r>
              <a:rPr lang="ru-RU" sz="2400" b="1" i="1" dirty="0" smtClean="0">
                <a:solidFill>
                  <a:schemeClr val="accent3">
                    <a:lumMod val="75000"/>
                  </a:schemeClr>
                </a:solidFill>
                <a:latin typeface="Arial Narrow" pitchFamily="34" charset="0"/>
              </a:rPr>
              <a:t>16</a:t>
            </a:r>
            <a:r>
              <a:rPr lang="ru-RU" sz="2400" b="1" i="1" dirty="0" smtClean="0">
                <a:latin typeface="Arial Narrow" pitchFamily="34" charset="0"/>
              </a:rPr>
              <a:t>.Танцовщица</a:t>
            </a:r>
          </a:p>
          <a:p>
            <a:pPr>
              <a:buNone/>
            </a:pPr>
            <a:r>
              <a:rPr lang="ru-RU" sz="2400" b="1" i="1" dirty="0" smtClean="0">
                <a:solidFill>
                  <a:schemeClr val="accent3">
                    <a:lumMod val="75000"/>
                  </a:schemeClr>
                </a:solidFill>
                <a:latin typeface="Arial Narrow" pitchFamily="34" charset="0"/>
              </a:rPr>
              <a:t>17</a:t>
            </a:r>
            <a:r>
              <a:rPr lang="ru-RU" sz="2400" b="1" i="1" dirty="0" smtClean="0">
                <a:latin typeface="Arial Narrow" pitchFamily="34" charset="0"/>
              </a:rPr>
              <a:t>.Эксперт</a:t>
            </a:r>
          </a:p>
          <a:p>
            <a:pPr>
              <a:buNone/>
            </a:pPr>
            <a:r>
              <a:rPr lang="ru-RU" sz="2400" b="1" i="1" dirty="0" smtClean="0">
                <a:solidFill>
                  <a:schemeClr val="accent3">
                    <a:lumMod val="75000"/>
                  </a:schemeClr>
                </a:solidFill>
                <a:latin typeface="Arial Narrow" pitchFamily="34" charset="0"/>
              </a:rPr>
              <a:t>18</a:t>
            </a:r>
            <a:r>
              <a:rPr lang="ru-RU" sz="2400" b="1" i="1" dirty="0" smtClean="0">
                <a:latin typeface="Arial Narrow" pitchFamily="34" charset="0"/>
              </a:rPr>
              <a:t>.Знахарь</a:t>
            </a:r>
          </a:p>
          <a:p>
            <a:pPr>
              <a:buNone/>
            </a:pPr>
            <a:r>
              <a:rPr lang="ru-RU" sz="2400" b="1" i="1" dirty="0" smtClean="0">
                <a:solidFill>
                  <a:schemeClr val="accent3">
                    <a:lumMod val="75000"/>
                  </a:schemeClr>
                </a:solidFill>
                <a:latin typeface="Arial Narrow" pitchFamily="34" charset="0"/>
              </a:rPr>
              <a:t>19</a:t>
            </a:r>
            <a:r>
              <a:rPr lang="ru-RU" sz="2400" b="1" i="1" dirty="0" smtClean="0">
                <a:latin typeface="Arial Narrow" pitchFamily="34" charset="0"/>
              </a:rPr>
              <a:t>.Дояр</a:t>
            </a:r>
          </a:p>
          <a:p>
            <a:pPr>
              <a:buNone/>
            </a:pPr>
            <a:r>
              <a:rPr lang="ru-RU" sz="2400" b="1" i="1" dirty="0" smtClean="0">
                <a:solidFill>
                  <a:schemeClr val="accent3">
                    <a:lumMod val="75000"/>
                  </a:schemeClr>
                </a:solidFill>
                <a:latin typeface="Arial Narrow" pitchFamily="34" charset="0"/>
              </a:rPr>
              <a:t>20</a:t>
            </a:r>
            <a:r>
              <a:rPr lang="ru-RU" sz="2400" b="1" i="1" dirty="0" smtClean="0">
                <a:latin typeface="Arial Narrow" pitchFamily="34" charset="0"/>
              </a:rPr>
              <a:t>.Сливовый</a:t>
            </a:r>
          </a:p>
          <a:p>
            <a:pPr>
              <a:buNone/>
            </a:pPr>
            <a:r>
              <a:rPr lang="ru-RU" sz="2400" b="1" i="1" dirty="0" smtClean="0">
                <a:solidFill>
                  <a:schemeClr val="accent3">
                    <a:lumMod val="75000"/>
                  </a:schemeClr>
                </a:solidFill>
                <a:latin typeface="Arial Narrow" pitchFamily="34" charset="0"/>
              </a:rPr>
              <a:t>21</a:t>
            </a:r>
            <a:r>
              <a:rPr lang="ru-RU" sz="2400" b="1" i="1" dirty="0" smtClean="0">
                <a:latin typeface="Arial Narrow" pitchFamily="34" charset="0"/>
              </a:rPr>
              <a:t>.Сетчатый</a:t>
            </a:r>
          </a:p>
          <a:p>
            <a:pPr>
              <a:buNone/>
            </a:pPr>
            <a:r>
              <a:rPr lang="ru-RU" sz="2400" b="1" i="1" dirty="0" smtClean="0">
                <a:solidFill>
                  <a:schemeClr val="accent3">
                    <a:lumMod val="75000"/>
                  </a:schemeClr>
                </a:solidFill>
                <a:latin typeface="Arial Narrow" pitchFamily="34" charset="0"/>
              </a:rPr>
              <a:t>22</a:t>
            </a:r>
            <a:r>
              <a:rPr lang="ru-RU" sz="2400" b="1" i="1" dirty="0" smtClean="0">
                <a:latin typeface="Arial Narrow" pitchFamily="34" charset="0"/>
              </a:rPr>
              <a:t>.Ломтями</a:t>
            </a:r>
          </a:p>
          <a:p>
            <a:pPr>
              <a:buNone/>
            </a:pPr>
            <a:r>
              <a:rPr lang="ru-RU" sz="2400" b="1" i="1" dirty="0" smtClean="0">
                <a:solidFill>
                  <a:schemeClr val="accent3">
                    <a:lumMod val="75000"/>
                  </a:schemeClr>
                </a:solidFill>
                <a:latin typeface="Arial Narrow" pitchFamily="34" charset="0"/>
              </a:rPr>
              <a:t>23.</a:t>
            </a:r>
            <a:r>
              <a:rPr lang="ru-RU" sz="2400" b="1" i="1" dirty="0" smtClean="0">
                <a:latin typeface="Arial Narrow" pitchFamily="34" charset="0"/>
              </a:rPr>
              <a:t>Пломбирует</a:t>
            </a:r>
          </a:p>
          <a:p>
            <a:pPr>
              <a:buNone/>
            </a:pPr>
            <a:r>
              <a:rPr lang="ru-RU" sz="2400" b="1" i="1" dirty="0" smtClean="0">
                <a:solidFill>
                  <a:schemeClr val="accent3">
                    <a:lumMod val="75000"/>
                  </a:schemeClr>
                </a:solidFill>
                <a:latin typeface="Arial Narrow" pitchFamily="34" charset="0"/>
              </a:rPr>
              <a:t>24</a:t>
            </a:r>
            <a:r>
              <a:rPr lang="ru-RU" sz="2400" b="1" i="1" dirty="0" smtClean="0">
                <a:latin typeface="Arial Narrow" pitchFamily="34" charset="0"/>
              </a:rPr>
              <a:t>.Закупоривает</a:t>
            </a:r>
          </a:p>
          <a:p>
            <a:pPr>
              <a:buNone/>
            </a:pPr>
            <a:r>
              <a:rPr lang="ru-RU" sz="2400" b="1" i="1" dirty="0" smtClean="0">
                <a:solidFill>
                  <a:schemeClr val="accent3">
                    <a:lumMod val="75000"/>
                  </a:schemeClr>
                </a:solidFill>
                <a:latin typeface="Arial Narrow" pitchFamily="34" charset="0"/>
              </a:rPr>
              <a:t>25</a:t>
            </a:r>
            <a:r>
              <a:rPr lang="ru-RU" sz="2400" b="1" i="1" dirty="0" smtClean="0">
                <a:latin typeface="Arial Narrow" pitchFamily="34" charset="0"/>
              </a:rPr>
              <a:t>.Ходатайством </a:t>
            </a:r>
          </a:p>
          <a:p>
            <a:pPr>
              <a:buNone/>
            </a:pPr>
            <a:r>
              <a:rPr lang="ru-RU" sz="2400" b="1" i="1" dirty="0" smtClean="0">
                <a:solidFill>
                  <a:schemeClr val="accent3">
                    <a:lumMod val="75000"/>
                  </a:schemeClr>
                </a:solidFill>
                <a:latin typeface="Arial Narrow" pitchFamily="34" charset="0"/>
              </a:rPr>
              <a:t>26</a:t>
            </a:r>
            <a:r>
              <a:rPr lang="ru-RU" sz="2400" b="1" i="1" dirty="0" smtClean="0">
                <a:latin typeface="Arial Narrow" pitchFamily="34" charset="0"/>
              </a:rPr>
              <a:t>.Уведомили</a:t>
            </a:r>
          </a:p>
          <a:p>
            <a:pPr>
              <a:buNone/>
            </a:pPr>
            <a:r>
              <a:rPr lang="ru-RU" sz="2400" b="1" i="1" dirty="0" smtClean="0">
                <a:solidFill>
                  <a:schemeClr val="accent3">
                    <a:lumMod val="75000"/>
                  </a:schemeClr>
                </a:solidFill>
                <a:latin typeface="Arial Narrow" pitchFamily="34" charset="0"/>
              </a:rPr>
              <a:t>27.</a:t>
            </a:r>
            <a:r>
              <a:rPr lang="ru-RU" sz="2400" b="1" i="1" dirty="0" smtClean="0">
                <a:latin typeface="Arial Narrow" pitchFamily="34" charset="0"/>
              </a:rPr>
              <a:t>Приняла</a:t>
            </a:r>
          </a:p>
          <a:p>
            <a:pPr>
              <a:buNone/>
            </a:pPr>
            <a:r>
              <a:rPr lang="ru-RU" sz="2400" b="1" i="1" dirty="0" smtClean="0">
                <a:solidFill>
                  <a:schemeClr val="accent3">
                    <a:lumMod val="75000"/>
                  </a:schemeClr>
                </a:solidFill>
                <a:latin typeface="Arial Narrow" pitchFamily="34" charset="0"/>
              </a:rPr>
              <a:t>28</a:t>
            </a:r>
            <a:r>
              <a:rPr lang="ru-RU" sz="2400" b="1" i="1" dirty="0" smtClean="0">
                <a:latin typeface="Arial Narrow" pitchFamily="34" charset="0"/>
              </a:rPr>
              <a:t>.Мытарства</a:t>
            </a:r>
          </a:p>
          <a:p>
            <a:pPr>
              <a:buNone/>
            </a:pPr>
            <a:r>
              <a:rPr lang="ru-RU" sz="2400" b="1" i="1" dirty="0" smtClean="0">
                <a:solidFill>
                  <a:schemeClr val="accent3">
                    <a:lumMod val="75000"/>
                  </a:schemeClr>
                </a:solidFill>
                <a:latin typeface="Arial Narrow" pitchFamily="34" charset="0"/>
              </a:rPr>
              <a:t>29.</a:t>
            </a:r>
            <a:r>
              <a:rPr lang="ru-RU" sz="2400" b="1" i="1" dirty="0" smtClean="0">
                <a:latin typeface="Arial Narrow" pitchFamily="34" charset="0"/>
              </a:rPr>
              <a:t>Облегчит </a:t>
            </a:r>
            <a:endParaRPr lang="ru-RU" sz="2400" b="1" i="1" dirty="0"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i="1" dirty="0" smtClean="0"/>
              <a:t>Акцентологические варианты (дублеты)</a:t>
            </a: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8" algn="ctr">
              <a:buNone/>
            </a:pPr>
            <a:r>
              <a:rPr lang="ru-RU" sz="2400" b="1" dirty="0" smtClean="0"/>
              <a:t>слова с так называемым двойным ударением:</a:t>
            </a:r>
          </a:p>
          <a:p>
            <a:pPr algn="ctr">
              <a:buNone/>
            </a:pPr>
            <a:endParaRPr lang="ru-RU" b="1" dirty="0" smtClean="0"/>
          </a:p>
          <a:p>
            <a:pPr algn="ctr">
              <a:buNone/>
            </a:pPr>
            <a:r>
              <a:rPr lang="ru-RU" b="1" i="1" dirty="0" smtClean="0">
                <a:latin typeface="Bookman Old Style" pitchFamily="18" charset="0"/>
              </a:rPr>
              <a:t>Иначе,  тефтели, баржа, петля</a:t>
            </a:r>
          </a:p>
          <a:p>
            <a:endParaRPr lang="ru-RU" dirty="0" smtClean="0"/>
          </a:p>
          <a:p>
            <a:pPr>
              <a:buNone/>
            </a:pPr>
            <a:r>
              <a:rPr lang="ru-RU" b="1" dirty="0" err="1" smtClean="0"/>
              <a:t>ина</a:t>
            </a:r>
            <a:r>
              <a:rPr lang="el-GR" b="1" dirty="0" smtClean="0"/>
              <a:t>́</a:t>
            </a:r>
            <a:r>
              <a:rPr lang="ru-RU" b="1" dirty="0" err="1" smtClean="0"/>
              <a:t>че</a:t>
            </a:r>
            <a:r>
              <a:rPr lang="ru-RU" b="1" dirty="0" smtClean="0"/>
              <a:t> – и</a:t>
            </a:r>
            <a:r>
              <a:rPr lang="el-GR" b="1" dirty="0" smtClean="0"/>
              <a:t>́</a:t>
            </a:r>
            <a:r>
              <a:rPr lang="ru-RU" b="1" dirty="0" err="1" smtClean="0"/>
              <a:t>наче</a:t>
            </a:r>
            <a:endParaRPr lang="ru-RU" b="1" dirty="0" smtClean="0"/>
          </a:p>
          <a:p>
            <a:pPr>
              <a:buNone/>
            </a:pPr>
            <a:r>
              <a:rPr lang="ru-RU" b="1" dirty="0" smtClean="0"/>
              <a:t>те</a:t>
            </a:r>
            <a:r>
              <a:rPr lang="el-GR" b="1" dirty="0" smtClean="0"/>
              <a:t>́</a:t>
            </a:r>
            <a:r>
              <a:rPr lang="ru-RU" b="1" dirty="0" err="1" smtClean="0"/>
              <a:t>фтели</a:t>
            </a:r>
            <a:r>
              <a:rPr lang="ru-RU" b="1" dirty="0" smtClean="0"/>
              <a:t> – </a:t>
            </a:r>
            <a:r>
              <a:rPr lang="ru-RU" b="1" dirty="0" err="1" smtClean="0"/>
              <a:t>тефте</a:t>
            </a:r>
            <a:r>
              <a:rPr lang="el-GR" b="1" dirty="0" smtClean="0"/>
              <a:t>́</a:t>
            </a:r>
            <a:r>
              <a:rPr lang="ru-RU" b="1" dirty="0" smtClean="0"/>
              <a:t>ли</a:t>
            </a:r>
          </a:p>
          <a:p>
            <a:pPr>
              <a:buNone/>
            </a:pPr>
            <a:r>
              <a:rPr lang="ru-RU" b="1" dirty="0" smtClean="0"/>
              <a:t>ба</a:t>
            </a:r>
            <a:r>
              <a:rPr lang="el-GR" b="1" dirty="0" smtClean="0"/>
              <a:t>́</a:t>
            </a:r>
            <a:r>
              <a:rPr lang="ru-RU" b="1" dirty="0" smtClean="0"/>
              <a:t>ржа – баржа</a:t>
            </a:r>
            <a:r>
              <a:rPr lang="el-GR" b="1" dirty="0" smtClean="0"/>
              <a:t>́</a:t>
            </a:r>
            <a:endParaRPr lang="ru-RU" b="1" dirty="0" smtClean="0"/>
          </a:p>
          <a:p>
            <a:pPr>
              <a:buNone/>
            </a:pPr>
            <a:r>
              <a:rPr lang="ru-RU" b="1" dirty="0" err="1" smtClean="0"/>
              <a:t>пе</a:t>
            </a:r>
            <a:r>
              <a:rPr lang="el-GR" b="1" dirty="0" smtClean="0"/>
              <a:t>́</a:t>
            </a:r>
            <a:r>
              <a:rPr lang="ru-RU" b="1" dirty="0" smtClean="0"/>
              <a:t>тля - петля</a:t>
            </a:r>
            <a:r>
              <a:rPr lang="el-GR" b="1" dirty="0" smtClean="0"/>
              <a:t>́</a:t>
            </a:r>
            <a:endParaRPr lang="ru-RU" b="1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i="1" dirty="0" smtClean="0"/>
              <a:t>Ирис</a:t>
            </a:r>
            <a:endParaRPr lang="en-US" sz="4000" b="1" i="1" dirty="0" smtClean="0"/>
          </a:p>
          <a:p>
            <a:pPr algn="ctr"/>
            <a:r>
              <a:rPr lang="ru-RU" sz="4000" b="1" i="1" dirty="0" smtClean="0"/>
              <a:t> замок</a:t>
            </a:r>
            <a:endParaRPr lang="en-US" sz="4000" b="1" i="1" dirty="0" smtClean="0"/>
          </a:p>
          <a:p>
            <a:pPr algn="ctr"/>
            <a:r>
              <a:rPr lang="ru-RU" sz="4000" b="1" i="1" dirty="0" smtClean="0"/>
              <a:t> атлас</a:t>
            </a:r>
            <a:endParaRPr lang="en-US" sz="4000" b="1" i="1" dirty="0" smtClean="0"/>
          </a:p>
          <a:p>
            <a:pPr algn="ctr"/>
            <a:r>
              <a:rPr lang="ru-RU" sz="4000" b="1" i="1" dirty="0" smtClean="0"/>
              <a:t>мука</a:t>
            </a:r>
            <a:endParaRPr lang="en-US" sz="4000" b="1" i="1" dirty="0" smtClean="0"/>
          </a:p>
          <a:p>
            <a:pPr algn="ctr"/>
            <a:r>
              <a:rPr lang="ru-RU" sz="4000" b="1" i="1" dirty="0" smtClean="0"/>
              <a:t>гвоздики </a:t>
            </a:r>
            <a:endParaRPr lang="en-US" sz="4000" b="1" i="1" dirty="0" smtClean="0"/>
          </a:p>
          <a:p>
            <a:pPr algn="ctr"/>
            <a:r>
              <a:rPr lang="ru-RU" sz="4000" b="1" i="1" dirty="0" smtClean="0"/>
              <a:t>хлопок</a:t>
            </a:r>
            <a:endParaRPr lang="ru-RU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0"/>
            <a:ext cx="7498080" cy="64291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1538" y="285728"/>
            <a:ext cx="7862149" cy="6715172"/>
          </a:xfrm>
        </p:spPr>
        <p:txBody>
          <a:bodyPr>
            <a:normAutofit/>
          </a:bodyPr>
          <a:lstStyle/>
          <a:p>
            <a:pPr>
              <a:lnSpc>
                <a:spcPct val="200000"/>
              </a:lnSpc>
            </a:pPr>
            <a:r>
              <a:rPr lang="ru-RU" i="1" dirty="0" smtClean="0"/>
              <a:t>и</a:t>
            </a:r>
            <a:r>
              <a:rPr lang="el-GR" i="1" dirty="0" smtClean="0"/>
              <a:t>́</a:t>
            </a:r>
            <a:r>
              <a:rPr lang="ru-RU" i="1" dirty="0" smtClean="0"/>
              <a:t>рис - </a:t>
            </a:r>
            <a:r>
              <a:rPr lang="ru-RU" i="1" dirty="0" err="1" smtClean="0"/>
              <a:t>ири</a:t>
            </a:r>
            <a:r>
              <a:rPr lang="el-GR" i="1" dirty="0" smtClean="0"/>
              <a:t>́</a:t>
            </a:r>
            <a:r>
              <a:rPr lang="ru-RU" i="1" dirty="0" smtClean="0"/>
              <a:t>с</a:t>
            </a:r>
          </a:p>
          <a:p>
            <a:pPr>
              <a:lnSpc>
                <a:spcPct val="200000"/>
              </a:lnSpc>
            </a:pPr>
            <a:r>
              <a:rPr lang="ru-RU" i="1" dirty="0" err="1" smtClean="0"/>
              <a:t>замо</a:t>
            </a:r>
            <a:r>
              <a:rPr lang="el-GR" i="1" dirty="0" smtClean="0"/>
              <a:t>́</a:t>
            </a:r>
            <a:r>
              <a:rPr lang="ru-RU" i="1" dirty="0" smtClean="0"/>
              <a:t>к –за</a:t>
            </a:r>
            <a:r>
              <a:rPr lang="el-GR" i="1" dirty="0" smtClean="0"/>
              <a:t>́</a:t>
            </a:r>
            <a:r>
              <a:rPr lang="ru-RU" i="1" dirty="0" smtClean="0"/>
              <a:t>мок</a:t>
            </a:r>
          </a:p>
          <a:p>
            <a:pPr>
              <a:lnSpc>
                <a:spcPct val="200000"/>
              </a:lnSpc>
            </a:pPr>
            <a:r>
              <a:rPr lang="ru-RU" i="1" dirty="0" smtClean="0"/>
              <a:t>а</a:t>
            </a:r>
            <a:r>
              <a:rPr lang="el-GR" i="1" dirty="0" smtClean="0"/>
              <a:t>́</a:t>
            </a:r>
            <a:r>
              <a:rPr lang="ru-RU" i="1" dirty="0" err="1" smtClean="0"/>
              <a:t>тлас</a:t>
            </a:r>
            <a:r>
              <a:rPr lang="ru-RU" i="1" dirty="0" smtClean="0"/>
              <a:t> – </a:t>
            </a:r>
            <a:r>
              <a:rPr lang="ru-RU" i="1" dirty="0" err="1" smtClean="0"/>
              <a:t>атла</a:t>
            </a:r>
            <a:r>
              <a:rPr lang="el-GR" i="1" dirty="0" smtClean="0"/>
              <a:t>́</a:t>
            </a:r>
            <a:r>
              <a:rPr lang="ru-RU" i="1" dirty="0" smtClean="0"/>
              <a:t>с  </a:t>
            </a:r>
          </a:p>
          <a:p>
            <a:pPr>
              <a:lnSpc>
                <a:spcPct val="200000"/>
              </a:lnSpc>
            </a:pPr>
            <a:r>
              <a:rPr lang="ru-RU" i="1" dirty="0" smtClean="0"/>
              <a:t>мука</a:t>
            </a:r>
            <a:r>
              <a:rPr lang="el-GR" i="1" dirty="0" smtClean="0"/>
              <a:t>́</a:t>
            </a:r>
            <a:r>
              <a:rPr lang="ru-RU" i="1" dirty="0" smtClean="0"/>
              <a:t> - </a:t>
            </a:r>
            <a:r>
              <a:rPr lang="ru-RU" i="1" dirty="0" err="1" smtClean="0"/>
              <a:t>му</a:t>
            </a:r>
            <a:r>
              <a:rPr lang="el-GR" i="1" dirty="0" smtClean="0"/>
              <a:t>́</a:t>
            </a:r>
            <a:r>
              <a:rPr lang="ru-RU" i="1" dirty="0" err="1" smtClean="0"/>
              <a:t>ка</a:t>
            </a:r>
            <a:r>
              <a:rPr lang="ru-RU" i="1" dirty="0" smtClean="0"/>
              <a:t> </a:t>
            </a:r>
          </a:p>
          <a:p>
            <a:pPr>
              <a:lnSpc>
                <a:spcPct val="200000"/>
              </a:lnSpc>
            </a:pPr>
            <a:r>
              <a:rPr lang="ru-RU" i="1" dirty="0" err="1" smtClean="0"/>
              <a:t>гво</a:t>
            </a:r>
            <a:r>
              <a:rPr lang="el-GR" i="1" dirty="0" smtClean="0"/>
              <a:t>́</a:t>
            </a:r>
            <a:r>
              <a:rPr lang="ru-RU" i="1" dirty="0" err="1" smtClean="0"/>
              <a:t>здики</a:t>
            </a:r>
            <a:r>
              <a:rPr lang="ru-RU" i="1" dirty="0" smtClean="0"/>
              <a:t> –гвозди</a:t>
            </a:r>
            <a:r>
              <a:rPr lang="el-GR" i="1" dirty="0" smtClean="0"/>
              <a:t>́</a:t>
            </a:r>
            <a:r>
              <a:rPr lang="ru-RU" i="1" dirty="0" err="1" smtClean="0"/>
              <a:t>ки</a:t>
            </a:r>
            <a:endParaRPr lang="ru-RU" i="1" dirty="0" smtClean="0"/>
          </a:p>
          <a:p>
            <a:pPr>
              <a:lnSpc>
                <a:spcPct val="200000"/>
              </a:lnSpc>
            </a:pPr>
            <a:r>
              <a:rPr lang="ru-RU" i="1" dirty="0" smtClean="0"/>
              <a:t> </a:t>
            </a:r>
            <a:r>
              <a:rPr lang="ru-RU" i="1" dirty="0" err="1" smtClean="0"/>
              <a:t>хло</a:t>
            </a:r>
            <a:r>
              <a:rPr lang="el-GR" i="1" dirty="0" smtClean="0"/>
              <a:t>́</a:t>
            </a:r>
            <a:r>
              <a:rPr lang="ru-RU" i="1" dirty="0" err="1" smtClean="0"/>
              <a:t>пок</a:t>
            </a:r>
            <a:r>
              <a:rPr lang="ru-RU" i="1" dirty="0" smtClean="0"/>
              <a:t> – </a:t>
            </a:r>
            <a:r>
              <a:rPr lang="ru-RU" i="1" dirty="0" err="1" smtClean="0"/>
              <a:t>хлопо</a:t>
            </a:r>
            <a:r>
              <a:rPr lang="el-GR" i="1" dirty="0" smtClean="0"/>
              <a:t>́</a:t>
            </a:r>
            <a:r>
              <a:rPr lang="ru-RU" i="1" dirty="0" smtClean="0"/>
              <a:t>к</a:t>
            </a:r>
            <a:endParaRPr lang="ru-RU" dirty="0"/>
          </a:p>
        </p:txBody>
      </p:sp>
      <p:pic>
        <p:nvPicPr>
          <p:cNvPr id="2050" name="Picture 2" descr="C:\Documents and Settings\Admin\Local Settings\Temporary Internet Files\Content.IE5\QCYWKZP4\MC900415196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86644" y="1428737"/>
            <a:ext cx="1071569" cy="1071569"/>
          </a:xfrm>
          <a:prstGeom prst="rect">
            <a:avLst/>
          </a:prstGeom>
          <a:noFill/>
        </p:spPr>
      </p:pic>
      <p:sp>
        <p:nvSpPr>
          <p:cNvPr id="2051" name="Lock"/>
          <p:cNvSpPr>
            <a:spLocks noEditPoints="1" noChangeArrowheads="1"/>
          </p:cNvSpPr>
          <p:nvPr/>
        </p:nvSpPr>
        <p:spPr bwMode="auto">
          <a:xfrm>
            <a:off x="6715140" y="1500175"/>
            <a:ext cx="785818" cy="857256"/>
          </a:xfrm>
          <a:custGeom>
            <a:avLst/>
            <a:gdLst>
              <a:gd name="T0" fmla="*/ 10800 w 21600"/>
              <a:gd name="T1" fmla="*/ 0 h 21600"/>
              <a:gd name="T2" fmla="*/ 21600 w 21600"/>
              <a:gd name="T3" fmla="*/ 9606 h 21600"/>
              <a:gd name="T4" fmla="*/ 10800 w 21600"/>
              <a:gd name="T5" fmla="*/ 21600 h 21600"/>
              <a:gd name="T6" fmla="*/ 0 w 21600"/>
              <a:gd name="T7" fmla="*/ 9606 h 21600"/>
              <a:gd name="T8" fmla="*/ 744 w 21600"/>
              <a:gd name="T9" fmla="*/ 9904 h 21600"/>
              <a:gd name="T10" fmla="*/ 21134 w 21600"/>
              <a:gd name="T11" fmla="*/ 15335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93" y="9606"/>
                </a:moveTo>
                <a:lnTo>
                  <a:pt x="2048" y="9606"/>
                </a:lnTo>
                <a:lnTo>
                  <a:pt x="2048" y="4713"/>
                </a:lnTo>
                <a:lnTo>
                  <a:pt x="2420" y="3818"/>
                </a:lnTo>
                <a:lnTo>
                  <a:pt x="2979" y="3028"/>
                </a:lnTo>
                <a:lnTo>
                  <a:pt x="3537" y="2446"/>
                </a:lnTo>
                <a:lnTo>
                  <a:pt x="3956" y="1998"/>
                </a:lnTo>
                <a:lnTo>
                  <a:pt x="4492" y="1581"/>
                </a:lnTo>
                <a:lnTo>
                  <a:pt x="5143" y="1238"/>
                </a:lnTo>
                <a:lnTo>
                  <a:pt x="5912" y="880"/>
                </a:lnTo>
                <a:lnTo>
                  <a:pt x="6587" y="641"/>
                </a:lnTo>
                <a:lnTo>
                  <a:pt x="7518" y="372"/>
                </a:lnTo>
                <a:lnTo>
                  <a:pt x="8425" y="208"/>
                </a:lnTo>
                <a:lnTo>
                  <a:pt x="9496" y="59"/>
                </a:lnTo>
                <a:lnTo>
                  <a:pt x="10637" y="14"/>
                </a:lnTo>
                <a:lnTo>
                  <a:pt x="11614" y="59"/>
                </a:lnTo>
                <a:lnTo>
                  <a:pt x="12382" y="119"/>
                </a:lnTo>
                <a:lnTo>
                  <a:pt x="13034" y="253"/>
                </a:lnTo>
                <a:lnTo>
                  <a:pt x="13779" y="417"/>
                </a:lnTo>
                <a:lnTo>
                  <a:pt x="14500" y="611"/>
                </a:lnTo>
                <a:lnTo>
                  <a:pt x="14733" y="686"/>
                </a:lnTo>
                <a:lnTo>
                  <a:pt x="14989" y="790"/>
                </a:lnTo>
                <a:lnTo>
                  <a:pt x="15175" y="865"/>
                </a:lnTo>
                <a:lnTo>
                  <a:pt x="15385" y="954"/>
                </a:lnTo>
                <a:lnTo>
                  <a:pt x="15431" y="969"/>
                </a:lnTo>
                <a:lnTo>
                  <a:pt x="15594" y="1059"/>
                </a:lnTo>
                <a:lnTo>
                  <a:pt x="15757" y="1148"/>
                </a:lnTo>
                <a:lnTo>
                  <a:pt x="15920" y="1267"/>
                </a:lnTo>
                <a:lnTo>
                  <a:pt x="16106" y="1372"/>
                </a:lnTo>
                <a:lnTo>
                  <a:pt x="16665" y="1730"/>
                </a:lnTo>
                <a:lnTo>
                  <a:pt x="17014" y="1998"/>
                </a:lnTo>
                <a:lnTo>
                  <a:pt x="17480" y="2356"/>
                </a:lnTo>
                <a:lnTo>
                  <a:pt x="17852" y="2804"/>
                </a:lnTo>
                <a:lnTo>
                  <a:pt x="18178" y="3192"/>
                </a:lnTo>
                <a:lnTo>
                  <a:pt x="18527" y="3639"/>
                </a:lnTo>
                <a:lnTo>
                  <a:pt x="18806" y="4132"/>
                </a:lnTo>
                <a:lnTo>
                  <a:pt x="19086" y="4713"/>
                </a:lnTo>
                <a:lnTo>
                  <a:pt x="19272" y="5191"/>
                </a:lnTo>
                <a:lnTo>
                  <a:pt x="19295" y="9606"/>
                </a:lnTo>
                <a:lnTo>
                  <a:pt x="21600" y="9606"/>
                </a:lnTo>
                <a:lnTo>
                  <a:pt x="21600" y="16289"/>
                </a:lnTo>
                <a:lnTo>
                  <a:pt x="21413" y="17184"/>
                </a:lnTo>
                <a:lnTo>
                  <a:pt x="21041" y="17900"/>
                </a:lnTo>
                <a:lnTo>
                  <a:pt x="20668" y="18377"/>
                </a:lnTo>
                <a:lnTo>
                  <a:pt x="20343" y="18855"/>
                </a:lnTo>
                <a:lnTo>
                  <a:pt x="19924" y="19332"/>
                </a:lnTo>
                <a:lnTo>
                  <a:pt x="19388" y="19809"/>
                </a:lnTo>
                <a:lnTo>
                  <a:pt x="18806" y="20242"/>
                </a:lnTo>
                <a:lnTo>
                  <a:pt x="18062" y="20585"/>
                </a:lnTo>
                <a:lnTo>
                  <a:pt x="17270" y="20883"/>
                </a:lnTo>
                <a:lnTo>
                  <a:pt x="16525" y="21182"/>
                </a:lnTo>
                <a:lnTo>
                  <a:pt x="15548" y="21420"/>
                </a:lnTo>
                <a:lnTo>
                  <a:pt x="14803" y="21540"/>
                </a:lnTo>
                <a:lnTo>
                  <a:pt x="13662" y="21674"/>
                </a:lnTo>
                <a:lnTo>
                  <a:pt x="8379" y="21659"/>
                </a:lnTo>
                <a:lnTo>
                  <a:pt x="7168" y="21540"/>
                </a:lnTo>
                <a:lnTo>
                  <a:pt x="6098" y="21331"/>
                </a:lnTo>
                <a:lnTo>
                  <a:pt x="5050" y="21092"/>
                </a:lnTo>
                <a:lnTo>
                  <a:pt x="4003" y="20764"/>
                </a:lnTo>
                <a:lnTo>
                  <a:pt x="3258" y="20391"/>
                </a:lnTo>
                <a:lnTo>
                  <a:pt x="2769" y="20123"/>
                </a:lnTo>
                <a:lnTo>
                  <a:pt x="2281" y="19720"/>
                </a:lnTo>
                <a:lnTo>
                  <a:pt x="1862" y="19407"/>
                </a:lnTo>
                <a:lnTo>
                  <a:pt x="1489" y="19079"/>
                </a:lnTo>
                <a:lnTo>
                  <a:pt x="1070" y="18676"/>
                </a:lnTo>
                <a:lnTo>
                  <a:pt x="744" y="18258"/>
                </a:lnTo>
                <a:lnTo>
                  <a:pt x="325" y="17661"/>
                </a:lnTo>
                <a:lnTo>
                  <a:pt x="162" y="17035"/>
                </a:lnTo>
                <a:lnTo>
                  <a:pt x="93" y="16468"/>
                </a:lnTo>
                <a:lnTo>
                  <a:pt x="93" y="9606"/>
                </a:lnTo>
                <a:close/>
                <a:moveTo>
                  <a:pt x="6098" y="9591"/>
                </a:moveTo>
                <a:lnTo>
                  <a:pt x="6098" y="5220"/>
                </a:lnTo>
                <a:lnTo>
                  <a:pt x="6191" y="4907"/>
                </a:lnTo>
                <a:lnTo>
                  <a:pt x="6307" y="4639"/>
                </a:lnTo>
                <a:lnTo>
                  <a:pt x="6517" y="4370"/>
                </a:lnTo>
                <a:lnTo>
                  <a:pt x="6680" y="4087"/>
                </a:lnTo>
                <a:lnTo>
                  <a:pt x="6889" y="3878"/>
                </a:lnTo>
                <a:lnTo>
                  <a:pt x="7308" y="3520"/>
                </a:lnTo>
                <a:lnTo>
                  <a:pt x="7843" y="3281"/>
                </a:lnTo>
                <a:lnTo>
                  <a:pt x="8402" y="3013"/>
                </a:lnTo>
                <a:lnTo>
                  <a:pt x="9031" y="2834"/>
                </a:lnTo>
                <a:lnTo>
                  <a:pt x="9659" y="2700"/>
                </a:lnTo>
                <a:lnTo>
                  <a:pt x="10497" y="2625"/>
                </a:lnTo>
                <a:lnTo>
                  <a:pt x="11125" y="2655"/>
                </a:lnTo>
                <a:lnTo>
                  <a:pt x="11987" y="2789"/>
                </a:lnTo>
                <a:lnTo>
                  <a:pt x="12522" y="2893"/>
                </a:lnTo>
                <a:lnTo>
                  <a:pt x="13011" y="3028"/>
                </a:lnTo>
                <a:lnTo>
                  <a:pt x="13290" y="3192"/>
                </a:lnTo>
                <a:lnTo>
                  <a:pt x="13709" y="3371"/>
                </a:lnTo>
                <a:lnTo>
                  <a:pt x="13872" y="3505"/>
                </a:lnTo>
                <a:lnTo>
                  <a:pt x="14058" y="3639"/>
                </a:lnTo>
                <a:lnTo>
                  <a:pt x="14291" y="3788"/>
                </a:lnTo>
                <a:lnTo>
                  <a:pt x="14431" y="3953"/>
                </a:lnTo>
                <a:lnTo>
                  <a:pt x="14617" y="4102"/>
                </a:lnTo>
                <a:lnTo>
                  <a:pt x="14826" y="4311"/>
                </a:lnTo>
                <a:lnTo>
                  <a:pt x="14919" y="4534"/>
                </a:lnTo>
                <a:lnTo>
                  <a:pt x="15036" y="4773"/>
                </a:lnTo>
                <a:lnTo>
                  <a:pt x="15175" y="5027"/>
                </a:lnTo>
                <a:lnTo>
                  <a:pt x="15245" y="5220"/>
                </a:lnTo>
                <a:lnTo>
                  <a:pt x="15245" y="9591"/>
                </a:lnTo>
                <a:lnTo>
                  <a:pt x="6098" y="9591"/>
                </a:lnTo>
                <a:close/>
              </a:path>
              <a:path w="21600" h="21600" extrusionOk="0">
                <a:moveTo>
                  <a:pt x="93" y="9606"/>
                </a:moveTo>
                <a:lnTo>
                  <a:pt x="21600" y="9606"/>
                </a:lnTo>
                <a:close/>
              </a:path>
              <a:path w="21600" h="21600" extrusionOk="0">
                <a:moveTo>
                  <a:pt x="11684" y="17109"/>
                </a:moveTo>
                <a:lnTo>
                  <a:pt x="12266" y="19317"/>
                </a:lnTo>
                <a:lnTo>
                  <a:pt x="9659" y="19317"/>
                </a:lnTo>
                <a:lnTo>
                  <a:pt x="10287" y="17124"/>
                </a:lnTo>
                <a:lnTo>
                  <a:pt x="10008" y="16975"/>
                </a:lnTo>
                <a:lnTo>
                  <a:pt x="9799" y="16722"/>
                </a:lnTo>
                <a:lnTo>
                  <a:pt x="9752" y="16408"/>
                </a:lnTo>
                <a:lnTo>
                  <a:pt x="9822" y="16170"/>
                </a:lnTo>
                <a:lnTo>
                  <a:pt x="10008" y="16006"/>
                </a:lnTo>
                <a:lnTo>
                  <a:pt x="10148" y="15871"/>
                </a:lnTo>
                <a:lnTo>
                  <a:pt x="10381" y="15782"/>
                </a:lnTo>
                <a:lnTo>
                  <a:pt x="10660" y="15692"/>
                </a:lnTo>
                <a:lnTo>
                  <a:pt x="11009" y="15677"/>
                </a:lnTo>
                <a:lnTo>
                  <a:pt x="11288" y="15722"/>
                </a:lnTo>
                <a:lnTo>
                  <a:pt x="11614" y="15782"/>
                </a:lnTo>
                <a:lnTo>
                  <a:pt x="11893" y="15946"/>
                </a:lnTo>
                <a:lnTo>
                  <a:pt x="12033" y="16080"/>
                </a:lnTo>
                <a:lnTo>
                  <a:pt x="12173" y="16229"/>
                </a:lnTo>
                <a:lnTo>
                  <a:pt x="12196" y="16408"/>
                </a:lnTo>
                <a:lnTo>
                  <a:pt x="12103" y="16722"/>
                </a:lnTo>
                <a:lnTo>
                  <a:pt x="11987" y="16856"/>
                </a:lnTo>
                <a:lnTo>
                  <a:pt x="11847" y="16975"/>
                </a:lnTo>
                <a:lnTo>
                  <a:pt x="11684" y="17109"/>
                </a:lnTo>
              </a:path>
            </a:pathLst>
          </a:custGeom>
          <a:solidFill>
            <a:srgbClr val="C0C0C0"/>
          </a:solidFill>
          <a:ln w="3810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2" name="Picture 4" descr="C:\Documents and Settings\Admin\Local Settings\Temporary Internet Files\Content.IE5\ORRPZCC0\MC900436867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6248" y="0"/>
            <a:ext cx="1428760" cy="1214422"/>
          </a:xfrm>
          <a:prstGeom prst="rect">
            <a:avLst/>
          </a:prstGeom>
          <a:noFill/>
        </p:spPr>
      </p:pic>
      <p:pic>
        <p:nvPicPr>
          <p:cNvPr id="2053" name="Picture 5" descr="C:\Documents and Settings\Admin\Local Settings\Temporary Internet Files\Content.IE5\A0L6BU6A\MC900436208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86380" y="142852"/>
            <a:ext cx="1357322" cy="1071570"/>
          </a:xfrm>
          <a:prstGeom prst="rect">
            <a:avLst/>
          </a:prstGeom>
          <a:noFill/>
        </p:spPr>
      </p:pic>
      <p:pic>
        <p:nvPicPr>
          <p:cNvPr id="2054" name="Picture 6" descr="C:\Documents and Settings\Admin\Local Settings\Temporary Internet Files\Content.IE5\QV69673F\MC900198673[1]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0" y="2285993"/>
            <a:ext cx="1071570" cy="1071569"/>
          </a:xfrm>
          <a:prstGeom prst="rect">
            <a:avLst/>
          </a:prstGeom>
          <a:noFill/>
        </p:spPr>
      </p:pic>
      <p:pic>
        <p:nvPicPr>
          <p:cNvPr id="2055" name="Picture 7" descr="C:\Documents and Settings\Admin\Local Settings\Temporary Internet Files\Content.IE5\QCYWKZP4\MC900279138[1].wm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429256" y="2071678"/>
            <a:ext cx="1071570" cy="1285884"/>
          </a:xfrm>
          <a:prstGeom prst="rect">
            <a:avLst/>
          </a:prstGeom>
          <a:noFill/>
        </p:spPr>
      </p:pic>
      <p:pic>
        <p:nvPicPr>
          <p:cNvPr id="2056" name="Picture 8" descr="C:\Documents and Settings\Admin\Local Settings\Temporary Internet Files\Content.IE5\ORRPZCC0\MC900214933[2].wm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000892" y="3429001"/>
            <a:ext cx="857256" cy="1071569"/>
          </a:xfrm>
          <a:prstGeom prst="rect">
            <a:avLst/>
          </a:prstGeom>
          <a:noFill/>
        </p:spPr>
      </p:pic>
      <p:pic>
        <p:nvPicPr>
          <p:cNvPr id="2057" name="Picture 9" descr="C:\Documents and Settings\Admin\Local Settings\Temporary Internet Files\Content.IE5\A0L6BU6A\MC900281333[1].wmf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715272" y="3357562"/>
            <a:ext cx="1214446" cy="1071570"/>
          </a:xfrm>
          <a:prstGeom prst="rect">
            <a:avLst/>
          </a:prstGeom>
          <a:noFill/>
        </p:spPr>
      </p:pic>
      <p:pic>
        <p:nvPicPr>
          <p:cNvPr id="2058" name="Picture 10" descr="C:\Documents and Settings\Admin\Local Settings\Temporary Internet Files\Content.IE5\QV69673F\MC900432586[1]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214942" y="4429132"/>
            <a:ext cx="1000132" cy="1143008"/>
          </a:xfrm>
          <a:prstGeom prst="rect">
            <a:avLst/>
          </a:prstGeom>
          <a:noFill/>
        </p:spPr>
      </p:pic>
      <p:pic>
        <p:nvPicPr>
          <p:cNvPr id="2059" name="Picture 11" descr="C:\Documents and Settings\Admin\Local Settings\Temporary Internet Files\Content.IE5\QCYWKZP4\MC900350666[1].wmf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929322" y="4286256"/>
            <a:ext cx="928694" cy="1143008"/>
          </a:xfrm>
          <a:prstGeom prst="rect">
            <a:avLst/>
          </a:prstGeom>
          <a:noFill/>
        </p:spPr>
      </p:pic>
      <p:pic>
        <p:nvPicPr>
          <p:cNvPr id="2060" name="Picture 12" descr="C:\Documents and Settings\Admin\Local Settings\Temporary Internet Files\Content.IE5\ORRPZCC0\MC900353840[1].wmf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643702" y="5572140"/>
            <a:ext cx="1071569" cy="1000132"/>
          </a:xfrm>
          <a:prstGeom prst="rect">
            <a:avLst/>
          </a:prstGeom>
          <a:noFill/>
        </p:spPr>
      </p:pic>
      <p:pic>
        <p:nvPicPr>
          <p:cNvPr id="2061" name="Picture 13" descr="C:\Documents and Settings\Admin\Local Settings\Temporary Internet Files\Content.IE5\A0L6BU6A\MM900041090[2].gif"/>
          <p:cNvPicPr>
            <a:picLocks noChangeAspect="1" noChangeArrowheads="1" noCrop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7572396" y="5643578"/>
            <a:ext cx="1071570" cy="9620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512447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b="1" i="1" dirty="0" smtClean="0"/>
              <a:t>Омографы</a:t>
            </a:r>
            <a:r>
              <a:rPr lang="en-US" dirty="0" smtClean="0"/>
              <a:t> – </a:t>
            </a:r>
          </a:p>
          <a:p>
            <a:pPr>
              <a:buNone/>
            </a:pPr>
            <a:r>
              <a:rPr lang="en-US" dirty="0" smtClean="0"/>
              <a:t>   </a:t>
            </a:r>
            <a:r>
              <a:rPr lang="ru-RU" dirty="0" smtClean="0"/>
              <a:t>разные слова, совпадающие в написании, но различающиеся   в произношении 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ru-RU" dirty="0" smtClean="0"/>
              <a:t> </a:t>
            </a:r>
            <a:r>
              <a:rPr lang="ru-RU" b="1" i="1" dirty="0" smtClean="0"/>
              <a:t>Семантические варианты </a:t>
            </a:r>
            <a:r>
              <a:rPr lang="ru-RU" dirty="0" smtClean="0"/>
              <a:t>–</a:t>
            </a:r>
          </a:p>
          <a:p>
            <a:pPr>
              <a:lnSpc>
                <a:spcPct val="120000"/>
              </a:lnSpc>
              <a:buNone/>
            </a:pPr>
            <a:r>
              <a:rPr lang="ru-RU" dirty="0" smtClean="0"/>
              <a:t>    пары слов, в которых </a:t>
            </a:r>
            <a:r>
              <a:rPr lang="ru-RU" dirty="0" err="1" smtClean="0"/>
              <a:t>разноместность</a:t>
            </a:r>
            <a:r>
              <a:rPr lang="ru-RU" dirty="0" smtClean="0"/>
              <a:t> ударения предназначена для различения смысла слова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en-US" b="1" i="1" dirty="0" smtClean="0"/>
              <a:t> 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28" y="0"/>
            <a:ext cx="7498080" cy="114298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dirty="0" smtClean="0"/>
              <a:t> </a:t>
            </a:r>
            <a:r>
              <a:rPr lang="ru-RU" sz="3100" b="1" i="1" dirty="0" smtClean="0"/>
              <a:t>Знак ударения в письменном тексте обычно не ставится. Почему же он поставлен в данных предложениях?</a:t>
            </a:r>
            <a:endParaRPr lang="ru-RU" sz="31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285860"/>
            <a:ext cx="7498080" cy="542928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2400" b="1" dirty="0" smtClean="0"/>
              <a:t>1</a:t>
            </a:r>
            <a:r>
              <a:rPr lang="ru-RU" sz="2400" b="1" dirty="0" smtClean="0"/>
              <a:t>. Что это тут, духи или духи? </a:t>
            </a:r>
            <a:r>
              <a:rPr lang="ru-RU" sz="2400" b="1" i="1" dirty="0" smtClean="0"/>
              <a:t>(Л.Н.  Толстой)</a:t>
            </a:r>
            <a:r>
              <a:rPr lang="ru-RU" sz="2400" b="1" dirty="0" smtClean="0"/>
              <a:t> </a:t>
            </a:r>
            <a:endParaRPr lang="en-US" sz="2400" b="1" dirty="0" smtClean="0"/>
          </a:p>
          <a:p>
            <a:pPr>
              <a:buNone/>
            </a:pPr>
            <a:r>
              <a:rPr lang="en-US" sz="2400" b="1" dirty="0" smtClean="0"/>
              <a:t>2</a:t>
            </a:r>
            <a:r>
              <a:rPr lang="ru-RU" sz="2400" b="1" dirty="0" smtClean="0"/>
              <a:t>. Дела в приказе Большого дворца было много, и дела</a:t>
            </a:r>
            <a:r>
              <a:rPr lang="en-US" sz="2400" b="1" dirty="0" smtClean="0"/>
              <a:t> </a:t>
            </a:r>
            <a:r>
              <a:rPr lang="ru-RU" sz="2400" b="1" dirty="0" smtClean="0"/>
              <a:t>путаные. </a:t>
            </a:r>
            <a:r>
              <a:rPr lang="ru-RU" sz="2400" b="1" i="1" dirty="0" smtClean="0"/>
              <a:t>(А.Н.  Толстой)</a:t>
            </a:r>
            <a:r>
              <a:rPr lang="ru-RU" sz="2400" b="1" dirty="0" smtClean="0"/>
              <a:t> </a:t>
            </a:r>
            <a:endParaRPr lang="en-US" sz="2400" b="1" dirty="0" smtClean="0"/>
          </a:p>
          <a:p>
            <a:pPr>
              <a:buNone/>
            </a:pPr>
            <a:r>
              <a:rPr lang="en-US" sz="2400" b="1" dirty="0" smtClean="0"/>
              <a:t>3</a:t>
            </a:r>
            <a:r>
              <a:rPr lang="ru-RU" sz="2400" b="1" dirty="0" smtClean="0"/>
              <a:t>. И чувства и мысли так и остаются не столько несказанные, сколько несказанные. </a:t>
            </a:r>
            <a:r>
              <a:rPr lang="ru-RU" sz="2400" b="1" i="1" dirty="0" smtClean="0"/>
              <a:t>(А.Эфрон)</a:t>
            </a:r>
            <a:endParaRPr lang="ru-RU" sz="2400" b="1" dirty="0" smtClean="0"/>
          </a:p>
          <a:p>
            <a:pPr>
              <a:buNone/>
            </a:pPr>
            <a:r>
              <a:rPr lang="en-US" sz="2400" b="1" dirty="0" smtClean="0"/>
              <a:t>4</a:t>
            </a:r>
            <a:r>
              <a:rPr lang="ru-RU" sz="2400" b="1" dirty="0" smtClean="0"/>
              <a:t>. Я приехал в Москву, плачу и плачу. </a:t>
            </a:r>
            <a:r>
              <a:rPr lang="ru-RU" sz="2400" b="1" i="1" dirty="0" smtClean="0"/>
              <a:t>(П.Вяземский)</a:t>
            </a:r>
            <a:r>
              <a:rPr lang="ru-RU" sz="2400" b="1" dirty="0" smtClean="0"/>
              <a:t> </a:t>
            </a:r>
            <a:endParaRPr lang="en-US" sz="2400" b="1" dirty="0" smtClean="0"/>
          </a:p>
          <a:p>
            <a:pPr>
              <a:buNone/>
            </a:pPr>
            <a:r>
              <a:rPr lang="en-US" sz="2400" b="1" dirty="0" smtClean="0">
                <a:solidFill>
                  <a:schemeClr val="accent3">
                    <a:lumMod val="50000"/>
                  </a:schemeClr>
                </a:solidFill>
              </a:rPr>
              <a:t>1</a:t>
            </a: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</a:rPr>
              <a:t>. Что это тут, духи</a:t>
            </a:r>
            <a:r>
              <a:rPr lang="el-GR" sz="2400" b="1" dirty="0" smtClean="0">
                <a:solidFill>
                  <a:schemeClr val="accent3">
                    <a:lumMod val="50000"/>
                  </a:schemeClr>
                </a:solidFill>
              </a:rPr>
              <a:t>́</a:t>
            </a: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</a:rPr>
              <a:t> или </a:t>
            </a:r>
            <a:r>
              <a:rPr lang="ru-RU" sz="2400" b="1" dirty="0" err="1" smtClean="0">
                <a:solidFill>
                  <a:schemeClr val="accent3">
                    <a:lumMod val="50000"/>
                  </a:schemeClr>
                </a:solidFill>
              </a:rPr>
              <a:t>ду</a:t>
            </a:r>
            <a:r>
              <a:rPr lang="el-GR" sz="2400" b="1" dirty="0" smtClean="0">
                <a:solidFill>
                  <a:schemeClr val="accent3">
                    <a:lumMod val="50000"/>
                  </a:schemeClr>
                </a:solidFill>
              </a:rPr>
              <a:t>́</a:t>
            </a:r>
            <a:r>
              <a:rPr lang="ru-RU" sz="2400" b="1" dirty="0" err="1" smtClean="0">
                <a:solidFill>
                  <a:schemeClr val="accent3">
                    <a:lumMod val="50000"/>
                  </a:schemeClr>
                </a:solidFill>
              </a:rPr>
              <a:t>хи</a:t>
            </a: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</a:rPr>
              <a:t>? </a:t>
            </a:r>
            <a:r>
              <a:rPr lang="ru-RU" sz="2400" b="1" i="1" dirty="0" smtClean="0">
                <a:solidFill>
                  <a:schemeClr val="accent3">
                    <a:lumMod val="50000"/>
                  </a:schemeClr>
                </a:solidFill>
              </a:rPr>
              <a:t>(Л.Н.  Толстой)</a:t>
            </a: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endParaRPr lang="en-US" sz="24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>
              <a:buNone/>
            </a:pPr>
            <a:r>
              <a:rPr lang="en-US" sz="2400" b="1" dirty="0" smtClean="0">
                <a:solidFill>
                  <a:schemeClr val="accent3">
                    <a:lumMod val="50000"/>
                  </a:schemeClr>
                </a:solidFill>
              </a:rPr>
              <a:t>2</a:t>
            </a: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</a:rPr>
              <a:t>. Де</a:t>
            </a:r>
            <a:r>
              <a:rPr lang="el-GR" sz="2400" b="1" dirty="0" smtClean="0">
                <a:solidFill>
                  <a:schemeClr val="accent3">
                    <a:lumMod val="50000"/>
                  </a:schemeClr>
                </a:solidFill>
              </a:rPr>
              <a:t>́</a:t>
            </a:r>
            <a:r>
              <a:rPr lang="ru-RU" sz="2400" b="1" dirty="0" err="1" smtClean="0">
                <a:solidFill>
                  <a:schemeClr val="accent3">
                    <a:lumMod val="50000"/>
                  </a:schemeClr>
                </a:solidFill>
              </a:rPr>
              <a:t>ла</a:t>
            </a: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</a:rPr>
              <a:t> в приказе Большого дворца было много, и дела́ путаные. </a:t>
            </a:r>
            <a:r>
              <a:rPr lang="ru-RU" sz="2400" b="1" i="1" dirty="0" smtClean="0">
                <a:solidFill>
                  <a:schemeClr val="accent3">
                    <a:lumMod val="50000"/>
                  </a:schemeClr>
                </a:solidFill>
              </a:rPr>
              <a:t>(А.Н.  Толстой)</a:t>
            </a: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endParaRPr lang="en-US" sz="24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>
              <a:buNone/>
            </a:pPr>
            <a:r>
              <a:rPr lang="en-US" sz="2400" b="1" dirty="0" smtClean="0">
                <a:solidFill>
                  <a:schemeClr val="accent3">
                    <a:lumMod val="50000"/>
                  </a:schemeClr>
                </a:solidFill>
              </a:rPr>
              <a:t>3</a:t>
            </a: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</a:rPr>
              <a:t>. И чувства и мысли так и остаются не столько </a:t>
            </a:r>
            <a:r>
              <a:rPr lang="ru-RU" sz="2400" b="1" dirty="0" err="1" smtClean="0">
                <a:solidFill>
                  <a:schemeClr val="accent3">
                    <a:lumMod val="50000"/>
                  </a:schemeClr>
                </a:solidFill>
              </a:rPr>
              <a:t>неска</a:t>
            </a:r>
            <a:r>
              <a:rPr lang="el-GR" sz="2400" b="1" dirty="0" smtClean="0">
                <a:solidFill>
                  <a:schemeClr val="accent3">
                    <a:lumMod val="50000"/>
                  </a:schemeClr>
                </a:solidFill>
              </a:rPr>
              <a:t>́</a:t>
            </a:r>
            <a:r>
              <a:rPr lang="ru-RU" sz="2400" b="1" dirty="0" err="1" smtClean="0">
                <a:solidFill>
                  <a:schemeClr val="accent3">
                    <a:lumMod val="50000"/>
                  </a:schemeClr>
                </a:solidFill>
              </a:rPr>
              <a:t>занные</a:t>
            </a: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</a:rPr>
              <a:t>, сколько </a:t>
            </a:r>
            <a:r>
              <a:rPr lang="ru-RU" sz="2400" b="1" dirty="0" err="1" smtClean="0">
                <a:solidFill>
                  <a:schemeClr val="accent3">
                    <a:lumMod val="50000"/>
                  </a:schemeClr>
                </a:solidFill>
              </a:rPr>
              <a:t>несказа</a:t>
            </a:r>
            <a:r>
              <a:rPr lang="el-GR" sz="2400" b="1" dirty="0" smtClean="0">
                <a:solidFill>
                  <a:schemeClr val="accent3">
                    <a:lumMod val="50000"/>
                  </a:schemeClr>
                </a:solidFill>
              </a:rPr>
              <a:t>́</a:t>
            </a:r>
            <a:r>
              <a:rPr lang="ru-RU" sz="2400" b="1" dirty="0" err="1" smtClean="0">
                <a:solidFill>
                  <a:schemeClr val="accent3">
                    <a:lumMod val="50000"/>
                  </a:schemeClr>
                </a:solidFill>
              </a:rPr>
              <a:t>нные</a:t>
            </a: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</a:rPr>
              <a:t>. </a:t>
            </a:r>
            <a:r>
              <a:rPr lang="ru-RU" sz="2400" b="1" i="1" dirty="0" smtClean="0">
                <a:solidFill>
                  <a:schemeClr val="accent3">
                    <a:lumMod val="50000"/>
                  </a:schemeClr>
                </a:solidFill>
              </a:rPr>
              <a:t>(А.Эфрон)</a:t>
            </a:r>
            <a:endParaRPr lang="ru-RU" sz="24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>
              <a:buNone/>
            </a:pPr>
            <a:r>
              <a:rPr lang="en-US" sz="2400" b="1" dirty="0" smtClean="0">
                <a:solidFill>
                  <a:schemeClr val="accent3">
                    <a:lumMod val="50000"/>
                  </a:schemeClr>
                </a:solidFill>
              </a:rPr>
              <a:t>4</a:t>
            </a: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</a:rPr>
              <a:t>. Я приехал в Москву, плачу</a:t>
            </a:r>
            <a:r>
              <a:rPr lang="el-GR" sz="2400" b="1" dirty="0" smtClean="0">
                <a:solidFill>
                  <a:schemeClr val="accent3">
                    <a:lumMod val="50000"/>
                  </a:schemeClr>
                </a:solidFill>
              </a:rPr>
              <a:t>́</a:t>
            </a: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</a:rPr>
              <a:t> и </a:t>
            </a:r>
            <a:r>
              <a:rPr lang="ru-RU" sz="2400" b="1" dirty="0" err="1" smtClean="0">
                <a:solidFill>
                  <a:schemeClr val="accent3">
                    <a:lumMod val="50000"/>
                  </a:schemeClr>
                </a:solidFill>
              </a:rPr>
              <a:t>пла</a:t>
            </a:r>
            <a:r>
              <a:rPr lang="el-GR" sz="2400" b="1" dirty="0" smtClean="0">
                <a:solidFill>
                  <a:schemeClr val="accent3">
                    <a:lumMod val="50000"/>
                  </a:schemeClr>
                </a:solidFill>
              </a:rPr>
              <a:t>́</a:t>
            </a: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</a:rPr>
              <a:t>чу. </a:t>
            </a:r>
            <a:r>
              <a:rPr lang="ru-RU" sz="2400" b="1" i="1" dirty="0" smtClean="0">
                <a:solidFill>
                  <a:schemeClr val="accent3">
                    <a:lumMod val="50000"/>
                  </a:schemeClr>
                </a:solidFill>
              </a:rPr>
              <a:t>(П.Вяземский)</a:t>
            </a: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endParaRPr lang="en-US" sz="24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>
              <a:buNone/>
            </a:pP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i="1" dirty="0" smtClean="0"/>
              <a:t> </a:t>
            </a: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3600" b="1" dirty="0" smtClean="0"/>
              <a:t>Афера, новорожденный, опека, </a:t>
            </a:r>
            <a:endParaRPr lang="en-US" sz="3600" b="1" dirty="0" smtClean="0"/>
          </a:p>
          <a:p>
            <a:pPr>
              <a:buNone/>
            </a:pPr>
            <a:r>
              <a:rPr lang="ru-RU" sz="3600" b="1" dirty="0" smtClean="0"/>
              <a:t>осужденный, углубленный</a:t>
            </a:r>
            <a:endParaRPr lang="en-US" sz="3600" b="1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ru-RU" dirty="0" smtClean="0"/>
              <a:t> </a:t>
            </a:r>
            <a:r>
              <a:rPr lang="en-US" dirty="0" smtClean="0"/>
              <a:t> </a:t>
            </a:r>
            <a:r>
              <a:rPr lang="ru-RU" i="1" dirty="0" smtClean="0"/>
              <a:t>Поставить точки над ё</a:t>
            </a:r>
            <a:endParaRPr lang="en-US" i="1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ru-RU" sz="3600" b="1" dirty="0" smtClean="0"/>
              <a:t>Афера, новорождённый, опека, осуждённый, углублённый </a:t>
            </a:r>
            <a:endParaRPr lang="en-US" sz="3600" b="1" dirty="0" smtClean="0"/>
          </a:p>
          <a:p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/>
              <a:t>    Омографы также возникают за счет того, что в текстах обычно не проставляют точки над </a:t>
            </a:r>
            <a:r>
              <a:rPr lang="ru-RU" b="1" i="1" dirty="0" smtClean="0"/>
              <a:t>ё</a:t>
            </a:r>
            <a:r>
              <a:rPr lang="en-US" b="1" i="1" dirty="0" smtClean="0"/>
              <a:t> </a:t>
            </a:r>
            <a:endParaRPr lang="ru-RU" b="1" i="1" dirty="0" smtClean="0"/>
          </a:p>
          <a:p>
            <a:pPr>
              <a:buNone/>
            </a:pPr>
            <a:endParaRPr lang="en-US" u="sng" dirty="0" smtClean="0"/>
          </a:p>
          <a:p>
            <a:r>
              <a:rPr lang="ru-RU" dirty="0" smtClean="0"/>
              <a:t>Совершенный , падеж, небо, поем, все</a:t>
            </a:r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Совершённый , падёж, нёбо, поём, всё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-142900"/>
            <a:ext cx="7498080" cy="1214446"/>
          </a:xfrm>
        </p:spPr>
        <p:txBody>
          <a:bodyPr>
            <a:normAutofit/>
          </a:bodyPr>
          <a:lstStyle/>
          <a:p>
            <a:pPr algn="ctr"/>
            <a:r>
              <a:rPr lang="ru-RU" sz="2700" b="1" i="1" dirty="0" smtClean="0"/>
              <a:t>Выполни тест</a:t>
            </a: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400" b="1" dirty="0" smtClean="0"/>
              <a:t>1 вариант                    2 вариант</a:t>
            </a:r>
            <a:endParaRPr lang="ru-RU" sz="2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928670"/>
            <a:ext cx="3657600" cy="564360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b="1" dirty="0" smtClean="0"/>
              <a:t> </a:t>
            </a:r>
            <a:r>
              <a:rPr lang="ru-RU" sz="2400" b="1" u="sng" dirty="0" smtClean="0"/>
              <a:t>1.</a:t>
            </a:r>
            <a:r>
              <a:rPr lang="ru-RU" sz="2400" u="sng" dirty="0" smtClean="0"/>
              <a:t>Сколько слов будут</a:t>
            </a:r>
          </a:p>
          <a:p>
            <a:pPr>
              <a:buNone/>
            </a:pPr>
            <a:r>
              <a:rPr lang="ru-RU" sz="2400" u="sng" dirty="0" smtClean="0"/>
              <a:t>являться омографами?</a:t>
            </a:r>
          </a:p>
          <a:p>
            <a:pPr>
              <a:buNone/>
            </a:pPr>
            <a:r>
              <a:rPr lang="ru-RU" sz="2400" b="1" i="1" dirty="0" smtClean="0"/>
              <a:t>стоящий, </a:t>
            </a:r>
            <a:r>
              <a:rPr lang="ru-RU" sz="2400" b="1" i="1" dirty="0" err="1" smtClean="0"/>
              <a:t>мука,горе</a:t>
            </a:r>
            <a:r>
              <a:rPr lang="ru-RU" sz="2400" b="1" i="1" dirty="0" smtClean="0"/>
              <a:t>,</a:t>
            </a:r>
          </a:p>
          <a:p>
            <a:pPr>
              <a:buNone/>
            </a:pPr>
            <a:r>
              <a:rPr lang="ru-RU" sz="2400" b="1" i="1" dirty="0" smtClean="0"/>
              <a:t>змея, хлопком, село</a:t>
            </a:r>
            <a:r>
              <a:rPr lang="ru-RU" sz="2400" b="1" dirty="0" smtClean="0"/>
              <a:t>?</a:t>
            </a:r>
          </a:p>
          <a:p>
            <a:pPr>
              <a:buNone/>
            </a:pPr>
            <a:r>
              <a:rPr lang="ru-RU" sz="2400" dirty="0" smtClean="0"/>
              <a:t>(А) 2;(Б) 3;(В) 4;(Г) 5; (Д) 6.</a:t>
            </a:r>
          </a:p>
          <a:p>
            <a:pPr>
              <a:buNone/>
            </a:pPr>
            <a:r>
              <a:rPr lang="ru-RU" sz="2400" b="1" dirty="0" smtClean="0"/>
              <a:t>2.</a:t>
            </a:r>
            <a:r>
              <a:rPr lang="ru-RU" sz="2400" b="1" u="sng" dirty="0" smtClean="0"/>
              <a:t> </a:t>
            </a:r>
            <a:r>
              <a:rPr lang="ru-RU" sz="2400" u="sng" dirty="0" smtClean="0"/>
              <a:t>В скольких словах   букву </a:t>
            </a:r>
            <a:r>
              <a:rPr lang="ru-RU" sz="2400" b="1" i="1" u="sng" dirty="0" smtClean="0"/>
              <a:t>е</a:t>
            </a:r>
            <a:r>
              <a:rPr lang="ru-RU" sz="2400" u="sng" dirty="0" smtClean="0"/>
              <a:t> можно читать и как </a:t>
            </a:r>
            <a:r>
              <a:rPr lang="ru-RU" sz="2400" b="1" i="1" u="sng" dirty="0" smtClean="0"/>
              <a:t>е</a:t>
            </a:r>
            <a:r>
              <a:rPr lang="ru-RU" sz="2400" u="sng" dirty="0" smtClean="0"/>
              <a:t>, и как </a:t>
            </a:r>
            <a:r>
              <a:rPr lang="ru-RU" sz="2400" b="1" i="1" u="sng" dirty="0" smtClean="0"/>
              <a:t>ё</a:t>
            </a:r>
            <a:r>
              <a:rPr lang="ru-RU" sz="2400" u="sng" dirty="0" smtClean="0"/>
              <a:t>: </a:t>
            </a:r>
          </a:p>
          <a:p>
            <a:pPr>
              <a:buNone/>
            </a:pPr>
            <a:r>
              <a:rPr lang="ru-RU" sz="2400" b="1" i="1" dirty="0" smtClean="0"/>
              <a:t>вел, мел, сел, </a:t>
            </a:r>
            <a:r>
              <a:rPr lang="ru-RU" sz="2400" b="1" i="1" dirty="0" err="1" smtClean="0"/>
              <a:t>осел</a:t>
            </a:r>
            <a:r>
              <a:rPr lang="ru-RU" sz="2400" b="1" i="1" dirty="0" smtClean="0"/>
              <a:t>, дел</a:t>
            </a:r>
            <a:r>
              <a:rPr lang="ru-RU" sz="2400" b="1" dirty="0" smtClean="0"/>
              <a:t>?</a:t>
            </a:r>
          </a:p>
          <a:p>
            <a:pPr>
              <a:buNone/>
            </a:pPr>
            <a:r>
              <a:rPr lang="ru-RU" sz="2400" dirty="0" smtClean="0"/>
              <a:t>(А) в одном; (Б)в двух; (В)</a:t>
            </a:r>
            <a:r>
              <a:rPr lang="ru-RU" sz="2400" dirty="0" err="1" smtClean="0"/>
              <a:t>в</a:t>
            </a:r>
            <a:r>
              <a:rPr lang="ru-RU" sz="2400" dirty="0" smtClean="0"/>
              <a:t> трёх; (Г) в четырёх; (Д) в пяти.</a:t>
            </a:r>
          </a:p>
          <a:p>
            <a:pPr>
              <a:buNone/>
            </a:pPr>
            <a:r>
              <a:rPr lang="ru-RU" sz="2400" b="1" dirty="0" smtClean="0"/>
              <a:t>   Ключ: 1 – Д; 2 - В</a:t>
            </a:r>
            <a:endParaRPr lang="ru-RU" sz="2400" b="1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857232"/>
            <a:ext cx="3657600" cy="6429420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-RU" sz="2400" dirty="0" smtClean="0"/>
              <a:t>  </a:t>
            </a:r>
            <a:r>
              <a:rPr lang="ru-RU" sz="2000" dirty="0" smtClean="0"/>
              <a:t>1.</a:t>
            </a:r>
            <a:r>
              <a:rPr lang="ru-RU" sz="2000" b="1" dirty="0" smtClean="0"/>
              <a:t>  </a:t>
            </a:r>
            <a:r>
              <a:rPr lang="ru-RU" sz="2000" u="sng" dirty="0" smtClean="0"/>
              <a:t> </a:t>
            </a:r>
            <a:r>
              <a:rPr lang="ru-RU" sz="2400" u="sng" dirty="0" smtClean="0"/>
              <a:t>Какое  слово можно прочитать с ударением на любом слоге?</a:t>
            </a:r>
          </a:p>
          <a:p>
            <a:pPr>
              <a:spcBef>
                <a:spcPts val="0"/>
              </a:spcBef>
              <a:buNone/>
            </a:pPr>
            <a:r>
              <a:rPr lang="ru-RU" sz="2400" dirty="0" smtClean="0"/>
              <a:t>    </a:t>
            </a:r>
            <a:r>
              <a:rPr lang="ru-RU" sz="2400" b="1" i="1" dirty="0" smtClean="0"/>
              <a:t>вырезать, дороги, округа, издали</a:t>
            </a:r>
            <a:r>
              <a:rPr lang="ru-RU" sz="2400" dirty="0" smtClean="0"/>
              <a:t>.</a:t>
            </a:r>
          </a:p>
          <a:p>
            <a:pPr>
              <a:spcBef>
                <a:spcPts val="0"/>
              </a:spcBef>
              <a:buNone/>
            </a:pPr>
            <a:r>
              <a:rPr lang="ru-RU" sz="2400" dirty="0" smtClean="0"/>
              <a:t>(А) </a:t>
            </a:r>
            <a:r>
              <a:rPr lang="ru-RU" sz="2400" i="1" dirty="0" smtClean="0"/>
              <a:t>Вырезать</a:t>
            </a:r>
            <a:r>
              <a:rPr lang="ru-RU" sz="2400" dirty="0" smtClean="0"/>
              <a:t>; (Б) </a:t>
            </a:r>
            <a:r>
              <a:rPr lang="ru-RU" sz="2400" i="1" dirty="0" smtClean="0"/>
              <a:t>дороги</a:t>
            </a:r>
            <a:r>
              <a:rPr lang="ru-RU" sz="2400" dirty="0" smtClean="0"/>
              <a:t>; (В) </a:t>
            </a:r>
            <a:r>
              <a:rPr lang="ru-RU" sz="2400" i="1" dirty="0" smtClean="0"/>
              <a:t>округа</a:t>
            </a:r>
            <a:r>
              <a:rPr lang="ru-RU" sz="2400" dirty="0" smtClean="0"/>
              <a:t>; (Г) </a:t>
            </a:r>
            <a:r>
              <a:rPr lang="ru-RU" sz="2400" i="1" dirty="0" smtClean="0"/>
              <a:t>издали</a:t>
            </a:r>
            <a:r>
              <a:rPr lang="ru-RU" sz="2400" dirty="0" smtClean="0"/>
              <a:t>; (Д) никакую.</a:t>
            </a:r>
          </a:p>
          <a:p>
            <a:pPr>
              <a:spcBef>
                <a:spcPts val="0"/>
              </a:spcBef>
              <a:buNone/>
            </a:pPr>
            <a:r>
              <a:rPr lang="ru-RU" sz="2400" b="1" dirty="0" smtClean="0"/>
              <a:t>2. </a:t>
            </a:r>
            <a:r>
              <a:rPr lang="ru-RU" sz="2400" u="sng" dirty="0" smtClean="0"/>
              <a:t>В скольких словах букву </a:t>
            </a:r>
            <a:r>
              <a:rPr lang="ru-RU" sz="2400" b="1" i="1" u="sng" dirty="0" smtClean="0"/>
              <a:t>е</a:t>
            </a:r>
            <a:r>
              <a:rPr lang="ru-RU" sz="2400" u="sng" dirty="0" smtClean="0"/>
              <a:t> можно читать и как </a:t>
            </a:r>
            <a:r>
              <a:rPr lang="ru-RU" sz="2400" b="1" i="1" u="sng" dirty="0" smtClean="0"/>
              <a:t>е</a:t>
            </a:r>
            <a:r>
              <a:rPr lang="ru-RU" sz="2400" u="sng" dirty="0" smtClean="0"/>
              <a:t>, и как </a:t>
            </a:r>
            <a:r>
              <a:rPr lang="ru-RU" sz="2400" b="1" i="1" u="sng" dirty="0" smtClean="0"/>
              <a:t>ё:</a:t>
            </a:r>
            <a:r>
              <a:rPr lang="ru-RU" sz="2400" dirty="0" smtClean="0"/>
              <a:t> </a:t>
            </a:r>
          </a:p>
          <a:p>
            <a:pPr>
              <a:spcBef>
                <a:spcPts val="0"/>
              </a:spcBef>
              <a:buNone/>
            </a:pPr>
            <a:r>
              <a:rPr lang="ru-RU" sz="2400" b="1" i="1" dirty="0" smtClean="0"/>
              <a:t>берет, жилет, живет, запрет, скребет</a:t>
            </a:r>
            <a:r>
              <a:rPr lang="ru-RU" sz="2400" b="1" dirty="0" smtClean="0"/>
              <a:t>?</a:t>
            </a:r>
          </a:p>
          <a:p>
            <a:pPr>
              <a:spcBef>
                <a:spcPts val="0"/>
              </a:spcBef>
              <a:buNone/>
            </a:pPr>
            <a:r>
              <a:rPr lang="ru-RU" sz="2400" dirty="0" smtClean="0"/>
              <a:t>(А)Ни в одном;(Б)в одном</a:t>
            </a:r>
          </a:p>
          <a:p>
            <a:pPr>
              <a:spcBef>
                <a:spcPts val="0"/>
              </a:spcBef>
              <a:buNone/>
            </a:pPr>
            <a:r>
              <a:rPr lang="ru-RU" sz="2400" dirty="0" smtClean="0"/>
              <a:t>(В) </a:t>
            </a:r>
            <a:r>
              <a:rPr lang="ru-RU" sz="2400" dirty="0" err="1" smtClean="0"/>
              <a:t>в</a:t>
            </a:r>
            <a:r>
              <a:rPr lang="ru-RU" sz="2400" dirty="0" smtClean="0"/>
              <a:t> 2-х;(Г) в 3-х;(Д) в 4-х.</a:t>
            </a:r>
          </a:p>
          <a:p>
            <a:pPr>
              <a:spcBef>
                <a:spcPts val="0"/>
              </a:spcBef>
              <a:buNone/>
            </a:pPr>
            <a:r>
              <a:rPr lang="ru-RU" sz="2400" b="1" dirty="0" smtClean="0"/>
              <a:t>Ключ: 1 – В; 2 - В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1538" y="714356"/>
            <a:ext cx="7406640" cy="6000792"/>
          </a:xfrm>
        </p:spPr>
        <p:txBody>
          <a:bodyPr>
            <a:normAutofit fontScale="25000" lnSpcReduction="20000"/>
          </a:bodyPr>
          <a:lstStyle/>
          <a:p>
            <a:r>
              <a:rPr lang="en-US" dirty="0" smtClean="0"/>
              <a:t>      </a:t>
            </a:r>
            <a:r>
              <a:rPr lang="ru-RU" dirty="0" smtClean="0"/>
              <a:t> </a:t>
            </a:r>
            <a:r>
              <a:rPr lang="ru-RU" sz="3600" b="1" i="1" dirty="0" smtClean="0"/>
              <a:t> </a:t>
            </a:r>
          </a:p>
          <a:p>
            <a:pPr>
              <a:lnSpc>
                <a:spcPct val="170000"/>
              </a:lnSpc>
            </a:pPr>
            <a:r>
              <a:rPr lang="ru-RU" sz="70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        </a:t>
            </a:r>
            <a:r>
              <a:rPr lang="ru-RU" sz="9600" i="1" dirty="0" smtClean="0">
                <a:latin typeface="Arial Black" pitchFamily="34" charset="0"/>
                <a:ea typeface="Arial Unicode MS" pitchFamily="34" charset="-128"/>
                <a:cs typeface="Arial Unicode MS" pitchFamily="34" charset="-128"/>
              </a:rPr>
              <a:t>В шесть лет можно выучиться всем главным языкам, но всю жизнь надобно учиться своему природному. Нам, русским, еще более труда, нежели другим.</a:t>
            </a:r>
          </a:p>
          <a:p>
            <a:r>
              <a:rPr lang="ru-RU" sz="9600" i="1" dirty="0" smtClean="0">
                <a:latin typeface="Arial Black" pitchFamily="34" charset="0"/>
                <a:ea typeface="Arial Unicode MS" pitchFamily="34" charset="-128"/>
                <a:cs typeface="Arial Unicode MS" pitchFamily="34" charset="-128"/>
              </a:rPr>
              <a:t>                                             Н. М.Карамзин</a:t>
            </a:r>
          </a:p>
          <a:p>
            <a:endParaRPr lang="ru-RU" sz="9600" i="1" dirty="0" smtClean="0">
              <a:latin typeface="Arial Black" pitchFamily="34" charset="0"/>
              <a:ea typeface="Arial Unicode MS" pitchFamily="34" charset="-128"/>
              <a:cs typeface="Arial Unicode MS" pitchFamily="34" charset="-128"/>
            </a:endParaRPr>
          </a:p>
          <a:p>
            <a:endParaRPr lang="ru-RU" sz="9600" i="1" dirty="0" smtClean="0">
              <a:latin typeface="Arial Black" pitchFamily="34" charset="0"/>
              <a:ea typeface="Arial Unicode MS" pitchFamily="34" charset="-128"/>
              <a:cs typeface="Arial Unicode MS" pitchFamily="34" charset="-128"/>
            </a:endParaRPr>
          </a:p>
          <a:p>
            <a:pPr>
              <a:lnSpc>
                <a:spcPct val="170000"/>
              </a:lnSpc>
            </a:pPr>
            <a:r>
              <a:rPr lang="ru-RU" sz="9600" i="1" dirty="0" smtClean="0">
                <a:latin typeface="Arial Black" pitchFamily="34" charset="0"/>
                <a:ea typeface="Arial Unicode MS" pitchFamily="34" charset="-128"/>
                <a:cs typeface="Arial Unicode MS" pitchFamily="34" charset="-128"/>
              </a:rPr>
              <a:t>Вернейший способ узнать человека – прислушаться к тому, как он говорит.</a:t>
            </a:r>
          </a:p>
          <a:p>
            <a:pPr algn="r"/>
            <a:r>
              <a:rPr lang="ru-RU" sz="9600" i="1" dirty="0" smtClean="0">
                <a:latin typeface="Arial Black" pitchFamily="34" charset="0"/>
                <a:ea typeface="Arial Unicode MS" pitchFamily="34" charset="-128"/>
                <a:cs typeface="Arial Unicode MS" pitchFamily="34" charset="-128"/>
              </a:rPr>
              <a:t>                                                                                                                                               Д. С. Лихачёв</a:t>
            </a:r>
            <a:endParaRPr lang="ru-RU" sz="9600" i="1" dirty="0">
              <a:latin typeface="Arial Black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357290" y="571480"/>
            <a:ext cx="7358114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800" b="1" dirty="0" smtClean="0">
                <a:hlinkClick r:id="rId2" action="ppaction://hlinkfile"/>
              </a:rPr>
              <a:t>«Моцарт и Сальери»</a:t>
            </a:r>
            <a:endParaRPr lang="en-US" sz="2800" b="1" dirty="0" smtClean="0"/>
          </a:p>
          <a:p>
            <a:pPr>
              <a:buFont typeface="Arial" pitchFamily="34" charset="0"/>
              <a:buChar char="•"/>
            </a:pPr>
            <a:endParaRPr lang="ru-RU" sz="2800" b="1" dirty="0" smtClean="0"/>
          </a:p>
          <a:p>
            <a:pPr>
              <a:buFont typeface="Arial" pitchFamily="34" charset="0"/>
              <a:buChar char="•"/>
            </a:pPr>
            <a:r>
              <a:rPr lang="ru-RU" sz="2800" b="1" dirty="0" smtClean="0">
                <a:hlinkClick r:id="rId3" action="ppaction://hlinkfile"/>
              </a:rPr>
              <a:t>«Я посетил твое кладбище»</a:t>
            </a:r>
            <a:endParaRPr lang="en-US" sz="2800" b="1" dirty="0" smtClean="0"/>
          </a:p>
          <a:p>
            <a:pPr>
              <a:buFont typeface="Arial" pitchFamily="34" charset="0"/>
              <a:buChar char="•"/>
            </a:pPr>
            <a:endParaRPr lang="ru-RU" sz="2800" b="1" dirty="0" smtClean="0"/>
          </a:p>
          <a:p>
            <a:pPr>
              <a:buFont typeface="Arial" pitchFamily="34" charset="0"/>
              <a:buChar char="•"/>
            </a:pPr>
            <a:r>
              <a:rPr lang="ru-RU" sz="2800" b="1" dirty="0" smtClean="0">
                <a:hlinkClick r:id="rId4" action="ppaction://hlinkfile"/>
              </a:rPr>
              <a:t>«Лебедь, Щука и Рак»</a:t>
            </a:r>
            <a:endParaRPr lang="en-US" sz="2800" b="1" dirty="0" smtClean="0"/>
          </a:p>
          <a:p>
            <a:pPr>
              <a:buFont typeface="Arial" pitchFamily="34" charset="0"/>
              <a:buChar char="•"/>
            </a:pPr>
            <a:endParaRPr lang="ru-RU" sz="2800" b="1" dirty="0" smtClean="0"/>
          </a:p>
          <a:p>
            <a:pPr>
              <a:buFont typeface="Arial" pitchFamily="34" charset="0"/>
              <a:buChar char="•"/>
            </a:pPr>
            <a:r>
              <a:rPr lang="ru-RU" sz="2800" b="1" dirty="0" smtClean="0">
                <a:hlinkClick r:id="rId5" action="ppaction://hlinkfile"/>
              </a:rPr>
              <a:t>«Я помню чудное мгновенье…»</a:t>
            </a:r>
            <a:endParaRPr lang="ru-RU" sz="2800" b="1" dirty="0"/>
          </a:p>
        </p:txBody>
      </p:sp>
      <p:pic>
        <p:nvPicPr>
          <p:cNvPr id="1026" name="Picture 2" descr="C:\Documents and Settings\Admin\Рабочий стол\400-portret-nekrasova-n-a.jpg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643043" y="3929066"/>
            <a:ext cx="2000263" cy="2643206"/>
          </a:xfrm>
          <a:prstGeom prst="rect">
            <a:avLst/>
          </a:prstGeom>
          <a:noFill/>
        </p:spPr>
      </p:pic>
      <p:pic>
        <p:nvPicPr>
          <p:cNvPr id="1027" name="Picture 3" descr="C:\Documents and Settings\Admin\Рабочий стол\18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786578" y="3857628"/>
            <a:ext cx="2114415" cy="2717579"/>
          </a:xfrm>
          <a:prstGeom prst="rect">
            <a:avLst/>
          </a:prstGeom>
          <a:noFill/>
        </p:spPr>
      </p:pic>
      <p:pic>
        <p:nvPicPr>
          <p:cNvPr id="1028" name="Picture 4" descr="C:\Documents and Settings\Admin\Рабочий стол\FileOrest_Kiprensky_-_%D0%9F%D0%BE%D1%80%D1%82%D1%80%D0%B5%D1%82_%D0%BF%D0%BE%D1%8D%D1%82%D0%B0_%D0%90.%D0%A1.%D0%9F%D1%83%D1%88%D0%BA%D0%B8%D0%BD%D0%B0_-_Google_Art_Project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143372" y="3929066"/>
            <a:ext cx="2176758" cy="26432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428604"/>
            <a:ext cx="7498080" cy="3071834"/>
          </a:xfrm>
        </p:spPr>
        <p:txBody>
          <a:bodyPr>
            <a:noAutofit/>
          </a:bodyPr>
          <a:lstStyle/>
          <a:p>
            <a:pPr lvl="0" algn="ctr"/>
            <a:r>
              <a:rPr lang="ru-RU" sz="3200" b="1" i="1" dirty="0" smtClean="0"/>
              <a:t>Нормативно-хронологические варианты –</a:t>
            </a: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ru-RU" sz="3200" dirty="0" smtClean="0"/>
              <a:t> это пары слов, в которых </a:t>
            </a:r>
            <a:r>
              <a:rPr lang="ru-RU" sz="3200" dirty="0" err="1" smtClean="0"/>
              <a:t>разноместность</a:t>
            </a:r>
            <a:r>
              <a:rPr lang="ru-RU" sz="3200" dirty="0" smtClean="0"/>
              <a:t> связана с </a:t>
            </a:r>
            <a:r>
              <a:rPr lang="ru-RU" sz="3200" dirty="0" err="1" smtClean="0"/>
              <a:t>временны́м</a:t>
            </a:r>
            <a:r>
              <a:rPr lang="ru-RU" sz="3200" dirty="0" smtClean="0"/>
              <a:t> периодом употребления данного слова в речи:</a:t>
            </a:r>
            <a:br>
              <a:rPr lang="ru-RU" sz="3200" dirty="0" smtClean="0"/>
            </a:b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3214686"/>
            <a:ext cx="7498080" cy="3033714"/>
          </a:xfrm>
        </p:spPr>
        <p:txBody>
          <a:bodyPr>
            <a:normAutofit fontScale="92500" lnSpcReduction="10000"/>
          </a:bodyPr>
          <a:lstStyle/>
          <a:p>
            <a:r>
              <a:rPr lang="ru-RU" dirty="0" err="1" smtClean="0"/>
              <a:t>н</a:t>
            </a:r>
            <a:r>
              <a:rPr lang="ru-RU" b="1" dirty="0" err="1" smtClean="0"/>
              <a:t>о́</a:t>
            </a:r>
            <a:r>
              <a:rPr lang="ru-RU" dirty="0" err="1" smtClean="0"/>
              <a:t>жны</a:t>
            </a:r>
            <a:r>
              <a:rPr lang="ru-RU" dirty="0" smtClean="0"/>
              <a:t> – ножн</a:t>
            </a:r>
            <a:r>
              <a:rPr lang="ru-RU" b="1" dirty="0" smtClean="0"/>
              <a:t>ы́</a:t>
            </a:r>
            <a:endParaRPr lang="ru-RU" dirty="0" smtClean="0"/>
          </a:p>
          <a:p>
            <a:r>
              <a:rPr lang="ru-RU" dirty="0" err="1" smtClean="0"/>
              <a:t>без</a:t>
            </a:r>
            <a:r>
              <a:rPr lang="ru-RU" b="1" dirty="0" err="1" smtClean="0"/>
              <a:t>у́</a:t>
            </a:r>
            <a:r>
              <a:rPr lang="ru-RU" dirty="0" err="1" smtClean="0"/>
              <a:t>держный</a:t>
            </a:r>
            <a:r>
              <a:rPr lang="ru-RU" dirty="0" smtClean="0"/>
              <a:t> – </a:t>
            </a:r>
            <a:r>
              <a:rPr lang="ru-RU" dirty="0" err="1" smtClean="0"/>
              <a:t>безуд</a:t>
            </a:r>
            <a:r>
              <a:rPr lang="ru-RU" b="1" dirty="0" err="1" smtClean="0"/>
              <a:t>е́</a:t>
            </a:r>
            <a:r>
              <a:rPr lang="ru-RU" dirty="0" err="1" smtClean="0"/>
              <a:t>ржный</a:t>
            </a:r>
            <a:endParaRPr lang="ru-RU" dirty="0" smtClean="0"/>
          </a:p>
          <a:p>
            <a:r>
              <a:rPr lang="ru-RU" dirty="0" err="1" smtClean="0"/>
              <a:t>случ</a:t>
            </a:r>
            <a:r>
              <a:rPr lang="ru-RU" b="1" dirty="0" err="1" smtClean="0"/>
              <a:t>а́</a:t>
            </a:r>
            <a:r>
              <a:rPr lang="ru-RU" dirty="0" err="1" smtClean="0"/>
              <a:t>й</a:t>
            </a:r>
            <a:r>
              <a:rPr lang="ru-RU" dirty="0" smtClean="0"/>
              <a:t> – </a:t>
            </a:r>
            <a:r>
              <a:rPr lang="ru-RU" dirty="0" err="1" smtClean="0"/>
              <a:t>сл</a:t>
            </a:r>
            <a:r>
              <a:rPr lang="ru-RU" b="1" dirty="0" err="1" smtClean="0"/>
              <a:t>у́</a:t>
            </a:r>
            <a:r>
              <a:rPr lang="ru-RU" dirty="0" err="1" smtClean="0"/>
              <a:t>чай</a:t>
            </a:r>
            <a:endParaRPr lang="ru-RU" dirty="0" smtClean="0"/>
          </a:p>
          <a:p>
            <a:r>
              <a:rPr lang="ru-RU" dirty="0" err="1" smtClean="0"/>
              <a:t>библи</a:t>
            </a:r>
            <a:r>
              <a:rPr lang="ru-RU" b="1" dirty="0" err="1" smtClean="0"/>
              <a:t>о́</a:t>
            </a:r>
            <a:r>
              <a:rPr lang="ru-RU" dirty="0" err="1" smtClean="0"/>
              <a:t>тека</a:t>
            </a:r>
            <a:r>
              <a:rPr lang="ru-RU" u="sng" dirty="0" smtClean="0"/>
              <a:t> </a:t>
            </a:r>
            <a:r>
              <a:rPr lang="ru-RU" dirty="0" smtClean="0"/>
              <a:t>– </a:t>
            </a:r>
            <a:r>
              <a:rPr lang="ru-RU" dirty="0" err="1" smtClean="0"/>
              <a:t>библиот</a:t>
            </a:r>
            <a:r>
              <a:rPr lang="ru-RU" b="1" dirty="0" err="1" smtClean="0"/>
              <a:t>е́</a:t>
            </a:r>
            <a:r>
              <a:rPr lang="ru-RU" dirty="0" err="1" smtClean="0"/>
              <a:t>ка</a:t>
            </a:r>
            <a:endParaRPr lang="ru-RU" dirty="0" smtClean="0"/>
          </a:p>
          <a:p>
            <a:r>
              <a:rPr lang="ru-RU" dirty="0" err="1" smtClean="0"/>
              <a:t>ж</a:t>
            </a:r>
            <a:r>
              <a:rPr lang="ru-RU" b="1" dirty="0" err="1" smtClean="0"/>
              <a:t>а́</a:t>
            </a:r>
            <a:r>
              <a:rPr lang="ru-RU" dirty="0" err="1" smtClean="0"/>
              <a:t>воронок</a:t>
            </a:r>
            <a:r>
              <a:rPr lang="ru-RU" dirty="0" smtClean="0"/>
              <a:t> – </a:t>
            </a:r>
            <a:r>
              <a:rPr lang="ru-RU" dirty="0" err="1" smtClean="0"/>
              <a:t>жавор</a:t>
            </a:r>
            <a:r>
              <a:rPr lang="ru-RU" b="1" dirty="0" err="1" smtClean="0"/>
              <a:t>о́</a:t>
            </a:r>
            <a:r>
              <a:rPr lang="ru-RU" dirty="0" err="1" smtClean="0"/>
              <a:t>нок</a:t>
            </a:r>
            <a:r>
              <a:rPr lang="ru-RU" dirty="0" smtClean="0"/>
              <a:t> </a:t>
            </a:r>
          </a:p>
          <a:p>
            <a:r>
              <a:rPr lang="ru-RU" dirty="0" err="1" smtClean="0"/>
              <a:t>укра</a:t>
            </a:r>
            <a:r>
              <a:rPr lang="ru-RU" b="1" dirty="0" err="1" smtClean="0"/>
              <a:t>и́</a:t>
            </a:r>
            <a:r>
              <a:rPr lang="ru-RU" dirty="0" err="1" smtClean="0"/>
              <a:t>нский</a:t>
            </a:r>
            <a:r>
              <a:rPr lang="ru-RU" dirty="0" smtClean="0"/>
              <a:t> – </a:t>
            </a:r>
            <a:r>
              <a:rPr lang="ru-RU" dirty="0" err="1" smtClean="0"/>
              <a:t>укр</a:t>
            </a:r>
            <a:r>
              <a:rPr lang="ru-RU" b="1" dirty="0" err="1" smtClean="0"/>
              <a:t>а́</a:t>
            </a:r>
            <a:r>
              <a:rPr lang="ru-RU" dirty="0" err="1" smtClean="0"/>
              <a:t>инский</a:t>
            </a:r>
            <a:r>
              <a:rPr lang="ru-RU" dirty="0" smtClean="0"/>
              <a:t> </a:t>
            </a:r>
          </a:p>
          <a:p>
            <a:r>
              <a:rPr lang="ru-RU" dirty="0" err="1" smtClean="0"/>
              <a:t>р</a:t>
            </a:r>
            <a:r>
              <a:rPr lang="ru-RU" b="1" dirty="0" err="1" smtClean="0"/>
              <a:t>а́</a:t>
            </a:r>
            <a:r>
              <a:rPr lang="ru-RU" dirty="0" err="1" smtClean="0"/>
              <a:t>курс</a:t>
            </a:r>
            <a:r>
              <a:rPr lang="ru-RU" dirty="0" smtClean="0"/>
              <a:t>  – </a:t>
            </a:r>
            <a:r>
              <a:rPr lang="ru-RU" dirty="0" err="1" smtClean="0"/>
              <a:t>рак</a:t>
            </a:r>
            <a:r>
              <a:rPr lang="ru-RU" b="1" dirty="0" err="1" smtClean="0"/>
              <a:t>у́</a:t>
            </a:r>
            <a:r>
              <a:rPr lang="ru-RU" dirty="0" err="1" smtClean="0"/>
              <a:t>рс</a:t>
            </a:r>
            <a:r>
              <a:rPr lang="ru-RU" dirty="0" smtClean="0"/>
              <a:t> </a:t>
            </a:r>
          </a:p>
          <a:p>
            <a:pPr>
              <a:buNone/>
            </a:pPr>
            <a:endParaRPr lang="ru-RU" b="1" dirty="0"/>
          </a:p>
        </p:txBody>
      </p:sp>
      <p:sp>
        <p:nvSpPr>
          <p:cNvPr id="5" name="Управляющая кнопка: назад 4">
            <a:hlinkClick r:id="rId2" action="ppaction://hlinksldjump" highlightClick="1"/>
          </p:cNvPr>
          <p:cNvSpPr/>
          <p:nvPr/>
        </p:nvSpPr>
        <p:spPr>
          <a:xfrm>
            <a:off x="8001024" y="6072206"/>
            <a:ext cx="928694" cy="642942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582594"/>
          </a:xfrm>
        </p:spPr>
        <p:txBody>
          <a:bodyPr>
            <a:normAutofit/>
          </a:bodyPr>
          <a:lstStyle/>
          <a:p>
            <a:pPr algn="ctr"/>
            <a:r>
              <a:rPr lang="ru-RU" sz="2800" b="1" i="1" dirty="0" smtClean="0"/>
              <a:t>Памятка</a:t>
            </a:r>
            <a:r>
              <a:rPr lang="ru-RU" sz="2800" i="1" dirty="0" smtClean="0"/>
              <a:t> «Говори правильно» 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785794"/>
            <a:ext cx="7498080" cy="6072206"/>
          </a:xfrm>
        </p:spPr>
        <p:txBody>
          <a:bodyPr>
            <a:normAutofit fontScale="40000" lnSpcReduction="20000"/>
          </a:bodyPr>
          <a:lstStyle/>
          <a:p>
            <a:pPr>
              <a:buNone/>
            </a:pPr>
            <a:r>
              <a:rPr lang="ru-RU" dirty="0" smtClean="0"/>
              <a:t>  </a:t>
            </a:r>
          </a:p>
          <a:p>
            <a:r>
              <a:rPr lang="ru-RU" sz="6000" b="1" dirty="0" smtClean="0"/>
              <a:t>- следи не только за тем, что сказать, но и как сказать;</a:t>
            </a:r>
          </a:p>
          <a:p>
            <a:r>
              <a:rPr lang="ru-RU" sz="6000" b="1" dirty="0" smtClean="0"/>
              <a:t>- говоря вслух, слушай себя как бы со стороны – это позволит избавиться от некоторых произносительных ошибок;</a:t>
            </a:r>
          </a:p>
          <a:p>
            <a:r>
              <a:rPr lang="ru-RU" sz="6000" b="1" dirty="0" smtClean="0"/>
              <a:t>- если сомневаешься в правильности произношения того или иного слова, посмотри в орфоэпический словарь или спроси у учителя; если такой возможности в данный момент нет, замени слово синонимом;</a:t>
            </a:r>
          </a:p>
          <a:p>
            <a:r>
              <a:rPr lang="ru-RU" sz="6000" b="1" dirty="0" smtClean="0"/>
              <a:t>- чаще произноси «трудные» слова вслух;</a:t>
            </a:r>
          </a:p>
          <a:p>
            <a:r>
              <a:rPr lang="ru-RU" sz="6000" b="1" dirty="0" smtClean="0"/>
              <a:t>- тактично исправляй ошибки в речи своих друзей и близких;</a:t>
            </a:r>
          </a:p>
          <a:p>
            <a:r>
              <a:rPr lang="ru-RU" sz="6000" b="1" dirty="0" smtClean="0"/>
              <a:t>- учись говорить правильно у дикторов радио и телевидения, актеров;</a:t>
            </a:r>
          </a:p>
          <a:p>
            <a:r>
              <a:rPr lang="ru-RU" sz="6000" b="1" dirty="0" smtClean="0"/>
              <a:t>- помни, что говорить с ошибками так же стыдно, как и писать</a:t>
            </a:r>
            <a:r>
              <a:rPr lang="ru-RU" sz="6000" dirty="0" smtClean="0"/>
              <a:t>.</a:t>
            </a:r>
            <a:endParaRPr lang="ru-RU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/>
              <a:t>Домашнее задание</a:t>
            </a: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400" b="1" i="1" dirty="0" smtClean="0"/>
              <a:t>Выучить слова из акцентологического минимума</a:t>
            </a:r>
          </a:p>
          <a:p>
            <a:pPr>
              <a:buNone/>
            </a:pPr>
            <a:endParaRPr lang="ru-RU" sz="4400" b="1" i="1" dirty="0" smtClean="0"/>
          </a:p>
          <a:p>
            <a:r>
              <a:rPr lang="ru-RU" sz="4400" b="1" i="1" dirty="0" smtClean="0"/>
              <a:t>Написать эссе о функции ударения в речи</a:t>
            </a:r>
            <a:endParaRPr lang="ru-RU" sz="44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err="1" smtClean="0"/>
              <a:t>Саморефлексия</a:t>
            </a: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numCol="2">
            <a:normAutofit fontScale="85000" lnSpcReduction="20000"/>
          </a:bodyPr>
          <a:lstStyle/>
          <a:p>
            <a:pPr>
              <a:buNone/>
            </a:pPr>
            <a:r>
              <a:rPr lang="ru-RU" sz="3600" b="1" i="1" u="sng" dirty="0" smtClean="0"/>
              <a:t>Продолжи предложение:</a:t>
            </a:r>
          </a:p>
          <a:p>
            <a:pPr>
              <a:buNone/>
            </a:pPr>
            <a:endParaRPr lang="ru-RU" b="1" i="1" dirty="0" smtClean="0"/>
          </a:p>
          <a:p>
            <a:r>
              <a:rPr lang="ru-RU" sz="3100" b="1" dirty="0" smtClean="0"/>
              <a:t>Сегодня я узнал (а)…</a:t>
            </a:r>
          </a:p>
          <a:p>
            <a:r>
              <a:rPr lang="ru-RU" sz="3100" b="1" dirty="0" smtClean="0"/>
              <a:t>Было интересно…</a:t>
            </a:r>
          </a:p>
          <a:p>
            <a:r>
              <a:rPr lang="ru-RU" sz="3100" b="1" dirty="0" smtClean="0"/>
              <a:t>Было трудно…</a:t>
            </a:r>
          </a:p>
          <a:p>
            <a:r>
              <a:rPr lang="ru-RU" sz="3100" b="1" dirty="0" smtClean="0"/>
              <a:t>Я выполнял (а) задания…</a:t>
            </a:r>
          </a:p>
          <a:p>
            <a:r>
              <a:rPr lang="ru-RU" sz="3100" b="1" dirty="0" smtClean="0"/>
              <a:t>Я понял (а), что…</a:t>
            </a:r>
          </a:p>
          <a:p>
            <a:r>
              <a:rPr lang="ru-RU" sz="3100" b="1" dirty="0" smtClean="0"/>
              <a:t>Теперь я могу…</a:t>
            </a:r>
          </a:p>
          <a:p>
            <a:endParaRPr lang="ru-RU" sz="3100" b="1" dirty="0" smtClean="0"/>
          </a:p>
          <a:p>
            <a:endParaRPr lang="ru-RU" sz="3100" b="1" dirty="0" smtClean="0"/>
          </a:p>
          <a:p>
            <a:endParaRPr lang="ru-RU" sz="3100" b="1" dirty="0" smtClean="0"/>
          </a:p>
          <a:p>
            <a:endParaRPr lang="ru-RU" sz="3100" b="1" dirty="0" smtClean="0"/>
          </a:p>
          <a:p>
            <a:r>
              <a:rPr lang="ru-RU" sz="3100" b="1" dirty="0" smtClean="0"/>
              <a:t>Я почувствовал (а), что…</a:t>
            </a:r>
          </a:p>
          <a:p>
            <a:r>
              <a:rPr lang="ru-RU" sz="3100" b="1" dirty="0" smtClean="0"/>
              <a:t>Я приобрел (а)…</a:t>
            </a:r>
          </a:p>
          <a:p>
            <a:r>
              <a:rPr lang="ru-RU" sz="3100" b="1" dirty="0" smtClean="0"/>
              <a:t>Я научился…</a:t>
            </a:r>
          </a:p>
          <a:p>
            <a:r>
              <a:rPr lang="ru-RU" sz="3100" b="1" dirty="0" smtClean="0"/>
              <a:t>У меня получилось …</a:t>
            </a:r>
          </a:p>
          <a:p>
            <a:r>
              <a:rPr lang="ru-RU" sz="3100" b="1" dirty="0" smtClean="0"/>
              <a:t>Я смог (</a:t>
            </a:r>
            <a:r>
              <a:rPr lang="ru-RU" sz="3100" b="1" dirty="0" err="1" smtClean="0"/>
              <a:t>ла</a:t>
            </a:r>
            <a:r>
              <a:rPr lang="ru-RU" sz="3100" b="1" dirty="0" smtClean="0"/>
              <a:t>)…</a:t>
            </a:r>
          </a:p>
          <a:p>
            <a:r>
              <a:rPr lang="ru-RU" sz="3100" b="1" dirty="0" smtClean="0"/>
              <a:t>Я попробую…</a:t>
            </a:r>
          </a:p>
          <a:p>
            <a:r>
              <a:rPr lang="ru-RU" sz="3100" b="1" dirty="0" smtClean="0"/>
              <a:t>Меня удивило…</a:t>
            </a:r>
          </a:p>
          <a:p>
            <a:r>
              <a:rPr lang="ru-RU" sz="3100" b="1" dirty="0" smtClean="0"/>
              <a:t> Мне захотелось…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2143116"/>
            <a:ext cx="7498080" cy="410528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8000" b="1" i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Благодарю</a:t>
            </a:r>
          </a:p>
          <a:p>
            <a:pPr algn="ctr">
              <a:buNone/>
            </a:pPr>
            <a:r>
              <a:rPr lang="ru-RU" sz="8000" b="1" i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 за работу!</a:t>
            </a:r>
            <a:endParaRPr lang="ru-RU" sz="8000" b="1" i="1" dirty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Норма - это образец единообразного, общепризнанного употребления элементов языка (слов, словосочетаний, предложений)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2560" y="214290"/>
            <a:ext cx="7406640" cy="3000396"/>
          </a:xfrm>
        </p:spPr>
        <p:txBody>
          <a:bodyPr>
            <a:normAutofit/>
          </a:bodyPr>
          <a:lstStyle/>
          <a:p>
            <a:pPr algn="ctr"/>
            <a:r>
              <a:rPr lang="ru-RU" b="1" i="1" dirty="0" smtClean="0"/>
              <a:t>Особенности русского ударения.</a:t>
            </a:r>
            <a:br>
              <a:rPr lang="ru-RU" b="1" i="1" dirty="0" smtClean="0"/>
            </a:br>
            <a:r>
              <a:rPr lang="ru-RU" b="1" i="1" dirty="0" smtClean="0"/>
              <a:t> Акцентологические нормы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en-US" dirty="0" smtClean="0"/>
              <a:t>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8728" y="3929066"/>
            <a:ext cx="7406640" cy="1752600"/>
          </a:xfrm>
        </p:spPr>
        <p:txBody>
          <a:bodyPr/>
          <a:lstStyle/>
          <a:p>
            <a:pPr algn="r"/>
            <a:r>
              <a:rPr lang="ru-RU" dirty="0" smtClean="0"/>
              <a:t> </a:t>
            </a:r>
            <a:r>
              <a:rPr lang="ru-RU" b="1" i="1" dirty="0" smtClean="0"/>
              <a:t>Нормы ударения в современном</a:t>
            </a:r>
          </a:p>
          <a:p>
            <a:pPr algn="r"/>
            <a:r>
              <a:rPr lang="ru-RU" b="1" i="1" dirty="0" smtClean="0"/>
              <a:t>русском языке многолики и нелегки.</a:t>
            </a:r>
          </a:p>
          <a:p>
            <a:pPr algn="r"/>
            <a:r>
              <a:rPr lang="ru-RU" b="1" i="1" dirty="0" smtClean="0"/>
              <a:t>Б.Н.Головин.</a:t>
            </a:r>
            <a:endParaRPr lang="ru-RU" b="1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00166" y="357166"/>
            <a:ext cx="7498080" cy="5929354"/>
          </a:xfrm>
        </p:spPr>
        <p:txBody>
          <a:bodyPr/>
          <a:lstStyle/>
          <a:p>
            <a:r>
              <a:rPr lang="ru-RU" b="1" dirty="0" smtClean="0"/>
              <a:t>Акцентология</a:t>
            </a:r>
            <a:r>
              <a:rPr lang="ru-RU" dirty="0" smtClean="0"/>
              <a:t> –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ru-RU" dirty="0" smtClean="0"/>
              <a:t>раздел языкознания, посвященный изучению ударения. 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ru-RU" b="1" dirty="0" smtClean="0"/>
              <a:t>Акцентологические нормы</a:t>
            </a:r>
            <a:r>
              <a:rPr lang="ru-RU" dirty="0" smtClean="0"/>
              <a:t> – правила постановки словесного ударения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256"/>
            <a:ext cx="8229600" cy="2017080"/>
          </a:xfrm>
        </p:spPr>
        <p:txBody>
          <a:bodyPr>
            <a:noAutofit/>
          </a:bodyPr>
          <a:lstStyle/>
          <a:p>
            <a:r>
              <a:rPr lang="ru-RU" sz="2800" i="1" u="sng" dirty="0" smtClean="0"/>
              <a:t>Подвижность</a:t>
            </a:r>
            <a:r>
              <a:rPr lang="ru-RU" sz="2800" i="1" dirty="0" smtClean="0"/>
              <a:t>  – 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>   </a:t>
            </a:r>
            <a:r>
              <a:rPr lang="ru-RU" sz="2800" dirty="0" smtClean="0"/>
              <a:t>способность ударения при изменении формы слова   передвигаться с одного его слога  на другой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57158" y="285728"/>
            <a:ext cx="4023360" cy="642942"/>
          </a:xfrm>
        </p:spPr>
        <p:txBody>
          <a:bodyPr>
            <a:normAutofit/>
          </a:bodyPr>
          <a:lstStyle/>
          <a:p>
            <a:r>
              <a:rPr lang="ru-RU" sz="2400" b="1" dirty="0" smtClean="0"/>
              <a:t>Произнеси правильно:</a:t>
            </a:r>
            <a:endParaRPr lang="ru-RU" sz="2400" b="1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/>
              <a:t>Произнеси по аналогии:</a:t>
            </a:r>
            <a:endParaRPr lang="ru-RU" sz="2400" b="1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571472" y="928670"/>
            <a:ext cx="4023360" cy="3459796"/>
          </a:xfrm>
        </p:spPr>
        <p:txBody>
          <a:bodyPr>
            <a:normAutofit/>
          </a:bodyPr>
          <a:lstStyle/>
          <a:p>
            <a:r>
              <a:rPr lang="ru-RU" sz="4000" b="1" dirty="0" err="1" smtClean="0"/>
              <a:t>Поня</a:t>
            </a:r>
            <a:r>
              <a:rPr lang="el-GR" sz="4000" b="1" dirty="0" smtClean="0"/>
              <a:t>́</a:t>
            </a:r>
            <a:r>
              <a:rPr lang="ru-RU" sz="4000" b="1" dirty="0" err="1" smtClean="0"/>
              <a:t>ть</a:t>
            </a:r>
            <a:r>
              <a:rPr lang="ru-RU" sz="4000" b="1" dirty="0" smtClean="0"/>
              <a:t> – </a:t>
            </a:r>
            <a:endParaRPr lang="en-US" sz="4000" b="1" dirty="0" smtClean="0"/>
          </a:p>
          <a:p>
            <a:r>
              <a:rPr lang="ru-RU" sz="4000" b="1" dirty="0" smtClean="0"/>
              <a:t>По</a:t>
            </a:r>
            <a:r>
              <a:rPr lang="el-GR" sz="4000" b="1" dirty="0" smtClean="0"/>
              <a:t>́</a:t>
            </a:r>
            <a:r>
              <a:rPr lang="ru-RU" sz="4000" b="1" dirty="0" err="1" smtClean="0"/>
              <a:t>нял</a:t>
            </a:r>
            <a:r>
              <a:rPr lang="ru-RU" sz="4000" b="1" dirty="0" smtClean="0"/>
              <a:t> – </a:t>
            </a:r>
            <a:endParaRPr lang="en-US" sz="4000" b="1" dirty="0" smtClean="0"/>
          </a:p>
          <a:p>
            <a:r>
              <a:rPr lang="ru-RU" sz="4000" b="1" dirty="0" smtClean="0"/>
              <a:t>Поняла</a:t>
            </a:r>
            <a:r>
              <a:rPr lang="el-GR" sz="4000" b="1" dirty="0" smtClean="0"/>
              <a:t>́</a:t>
            </a:r>
            <a:r>
              <a:rPr lang="ru-RU" sz="4000" b="1" dirty="0" smtClean="0"/>
              <a:t>-</a:t>
            </a:r>
          </a:p>
          <a:p>
            <a:r>
              <a:rPr lang="ru-RU" sz="4000" b="1" dirty="0" err="1" smtClean="0"/>
              <a:t>По́няли</a:t>
            </a:r>
            <a:endParaRPr lang="ru-RU" sz="4000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3388358"/>
          </a:xfrm>
        </p:spPr>
        <p:txBody>
          <a:bodyPr/>
          <a:lstStyle/>
          <a:p>
            <a:pPr>
              <a:buNone/>
            </a:pPr>
            <a:r>
              <a:rPr lang="ru-RU" sz="3600" b="1" dirty="0" smtClean="0"/>
              <a:t>     Создать</a:t>
            </a:r>
            <a:endParaRPr lang="en-US" sz="3600" b="1" dirty="0" smtClean="0"/>
          </a:p>
          <a:p>
            <a:pPr>
              <a:buNone/>
            </a:pPr>
            <a:r>
              <a:rPr lang="ru-RU" sz="3600" b="1" dirty="0" smtClean="0"/>
              <a:t>     Прожить</a:t>
            </a:r>
          </a:p>
          <a:p>
            <a:pPr>
              <a:buNone/>
            </a:pPr>
            <a:r>
              <a:rPr lang="ru-RU" sz="3600" b="1" dirty="0" smtClean="0"/>
              <a:t>     Обнять</a:t>
            </a:r>
          </a:p>
          <a:p>
            <a:pPr>
              <a:buNone/>
            </a:pPr>
            <a:r>
              <a:rPr lang="ru-RU" sz="3600" b="1" dirty="0" smtClean="0"/>
              <a:t>      Начать </a:t>
            </a:r>
          </a:p>
          <a:p>
            <a:endParaRPr lang="en-US" sz="3600" b="1" dirty="0" smtClean="0"/>
          </a:p>
          <a:p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084110" y="3244334"/>
            <a:ext cx="2327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142852"/>
            <a:ext cx="7498080" cy="5072098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latin typeface="+mn-lt"/>
              </a:rPr>
              <a:t>Свёкла  </a:t>
            </a:r>
            <a:br>
              <a:rPr lang="ru-RU" sz="4000" b="1" dirty="0" smtClean="0">
                <a:latin typeface="+mn-lt"/>
              </a:rPr>
            </a:br>
            <a:r>
              <a:rPr lang="ru-RU" sz="4000" b="1" dirty="0" smtClean="0">
                <a:latin typeface="+mn-lt"/>
              </a:rPr>
              <a:t/>
            </a:r>
            <a:br>
              <a:rPr lang="ru-RU" sz="4000" b="1" dirty="0" smtClean="0">
                <a:latin typeface="+mn-lt"/>
              </a:rPr>
            </a:br>
            <a:r>
              <a:rPr lang="ru-RU" sz="4000" b="1" dirty="0" smtClean="0">
                <a:latin typeface="+mn-lt"/>
              </a:rPr>
              <a:t>Шофёр </a:t>
            </a:r>
            <a:br>
              <a:rPr lang="ru-RU" sz="4000" b="1" dirty="0" smtClean="0">
                <a:latin typeface="+mn-lt"/>
              </a:rPr>
            </a:br>
            <a:r>
              <a:rPr lang="ru-RU" sz="4000" b="1" dirty="0" smtClean="0">
                <a:latin typeface="+mn-lt"/>
              </a:rPr>
              <a:t> </a:t>
            </a:r>
            <a:br>
              <a:rPr lang="ru-RU" sz="4000" b="1" dirty="0" smtClean="0">
                <a:latin typeface="+mn-lt"/>
              </a:rPr>
            </a:br>
            <a:r>
              <a:rPr lang="ru-RU" sz="4000" b="1" dirty="0" err="1" smtClean="0">
                <a:latin typeface="+mn-lt"/>
              </a:rPr>
              <a:t>Магази</a:t>
            </a:r>
            <a:r>
              <a:rPr lang="el-GR" sz="4000" b="1" dirty="0" smtClean="0">
                <a:latin typeface="+mn-lt"/>
              </a:rPr>
              <a:t>́</a:t>
            </a:r>
            <a:r>
              <a:rPr lang="ru-RU" sz="4000" b="1" dirty="0" err="1" smtClean="0">
                <a:latin typeface="+mn-lt"/>
              </a:rPr>
              <a:t>н</a:t>
            </a:r>
            <a:r>
              <a:rPr lang="ru-RU" sz="4000" b="1" dirty="0" smtClean="0">
                <a:latin typeface="+mn-lt"/>
              </a:rPr>
              <a:t> </a:t>
            </a:r>
            <a:br>
              <a:rPr lang="ru-RU" sz="4000" b="1" dirty="0" smtClean="0">
                <a:latin typeface="+mn-lt"/>
              </a:rPr>
            </a:br>
            <a:r>
              <a:rPr lang="ru-RU" sz="4000" b="1" dirty="0" smtClean="0">
                <a:latin typeface="+mn-lt"/>
              </a:rPr>
              <a:t/>
            </a:r>
            <a:br>
              <a:rPr lang="ru-RU" sz="4000" b="1" dirty="0" smtClean="0">
                <a:latin typeface="+mn-lt"/>
              </a:rPr>
            </a:br>
            <a:r>
              <a:rPr lang="ru-RU" sz="4000" b="1" dirty="0" err="1" smtClean="0">
                <a:latin typeface="+mn-lt"/>
              </a:rPr>
              <a:t>Медикаме</a:t>
            </a:r>
            <a:r>
              <a:rPr lang="el-GR" sz="4000" b="1" dirty="0" smtClean="0">
                <a:latin typeface="+mn-lt"/>
              </a:rPr>
              <a:t>́</a:t>
            </a:r>
            <a:r>
              <a:rPr lang="ru-RU" sz="4000" b="1" dirty="0" err="1" smtClean="0">
                <a:latin typeface="+mn-lt"/>
              </a:rPr>
              <a:t>нты</a:t>
            </a:r>
            <a:endParaRPr lang="ru-RU" sz="4000" b="1" dirty="0">
              <a:latin typeface="+mn-lt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857356" y="5357826"/>
            <a:ext cx="635798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u="sng" dirty="0" err="1" smtClean="0"/>
              <a:t>Разноместность</a:t>
            </a:r>
            <a:r>
              <a:rPr lang="ru-RU" sz="2800" dirty="0" smtClean="0"/>
              <a:t> -    </a:t>
            </a:r>
          </a:p>
          <a:p>
            <a:pPr algn="ctr">
              <a:buNone/>
            </a:pPr>
            <a:r>
              <a:rPr lang="ru-RU" sz="2800" dirty="0" smtClean="0"/>
              <a:t> </a:t>
            </a:r>
            <a:r>
              <a:rPr lang="ru-RU" sz="2800" b="1" dirty="0" smtClean="0"/>
              <a:t>способность ударения падать на любой слог русского слова</a:t>
            </a:r>
          </a:p>
        </p:txBody>
      </p:sp>
      <p:pic>
        <p:nvPicPr>
          <p:cNvPr id="1032" name="Picture 8" descr="C:\Documents and Settings\Admin\Local Settings\Temporary Internet Files\Content.IE5\A0L6BU6A\MC900250557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86644" y="2714620"/>
            <a:ext cx="1500198" cy="1285884"/>
          </a:xfrm>
          <a:prstGeom prst="rect">
            <a:avLst/>
          </a:prstGeom>
          <a:noFill/>
        </p:spPr>
      </p:pic>
      <p:pic>
        <p:nvPicPr>
          <p:cNvPr id="1033" name="Picture 9" descr="C:\Documents and Settings\Admin\Local Settings\Temporary Internet Files\Content.IE5\ORRPZCC0\MC900280990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86644" y="4000504"/>
            <a:ext cx="1643074" cy="1284284"/>
          </a:xfrm>
          <a:prstGeom prst="rect">
            <a:avLst/>
          </a:prstGeom>
          <a:noFill/>
        </p:spPr>
      </p:pic>
      <p:pic>
        <p:nvPicPr>
          <p:cNvPr id="1034" name="Picture 10" descr="C:\Documents and Settings\Admin\Local Settings\Temporary Internet Files\Content.IE5\A0L6BU6A\MC900216706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72330" y="1428736"/>
            <a:ext cx="1616058" cy="1071569"/>
          </a:xfrm>
          <a:prstGeom prst="rect">
            <a:avLst/>
          </a:prstGeom>
          <a:noFill/>
        </p:spPr>
      </p:pic>
      <p:pic>
        <p:nvPicPr>
          <p:cNvPr id="1035" name="Picture 11" descr="C:\Documents and Settings\Admin\Local Settings\Temporary Internet Files\Content.IE5\QV69673F\MC900246179[1]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215206" y="214290"/>
            <a:ext cx="1643074" cy="11430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400" b="1" i="1" dirty="0" smtClean="0"/>
              <a:t>Особенности русского ударения</a:t>
            </a:r>
            <a:endParaRPr lang="ru-RU" sz="4400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/>
              <a:t>Подвижность </a:t>
            </a:r>
          </a:p>
          <a:p>
            <a:endParaRPr lang="ru-RU" sz="4800" b="1" dirty="0" smtClean="0"/>
          </a:p>
          <a:p>
            <a:r>
              <a:rPr lang="ru-RU" sz="4800" b="1" dirty="0" err="1" smtClean="0"/>
              <a:t>Разноместность</a:t>
            </a:r>
            <a:r>
              <a:rPr lang="ru-RU" sz="4800" b="1" dirty="0" smtClean="0"/>
              <a:t> </a:t>
            </a:r>
          </a:p>
          <a:p>
            <a:endParaRPr lang="ru-RU" sz="4800" b="1" dirty="0" smtClean="0"/>
          </a:p>
          <a:p>
            <a:r>
              <a:rPr lang="ru-RU" sz="4800" b="1" dirty="0" smtClean="0"/>
              <a:t>?</a:t>
            </a:r>
            <a:endParaRPr lang="ru-RU" sz="4800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400" b="1" i="1" dirty="0" smtClean="0"/>
              <a:t>Особенности русского ударения</a:t>
            </a:r>
            <a:endParaRPr lang="ru-RU" sz="4400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/>
              <a:t>Подвижность </a:t>
            </a:r>
          </a:p>
          <a:p>
            <a:endParaRPr lang="ru-RU" sz="4800" b="1" dirty="0" smtClean="0"/>
          </a:p>
          <a:p>
            <a:r>
              <a:rPr lang="ru-RU" sz="4800" b="1" dirty="0" err="1" smtClean="0"/>
              <a:t>Разноместность</a:t>
            </a:r>
            <a:r>
              <a:rPr lang="ru-RU" sz="4800" b="1" dirty="0" smtClean="0"/>
              <a:t> </a:t>
            </a:r>
          </a:p>
          <a:p>
            <a:endParaRPr lang="ru-RU" sz="4800" b="1" dirty="0" smtClean="0"/>
          </a:p>
          <a:p>
            <a:r>
              <a:rPr lang="ru-RU" sz="4800" b="1" dirty="0" smtClean="0"/>
              <a:t>Изменчивость</a:t>
            </a:r>
            <a:endParaRPr lang="ru-RU" sz="48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857356" y="4714884"/>
            <a:ext cx="4286280" cy="71438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4800" b="1" dirty="0" smtClean="0">
                <a:ln>
                  <a:solidFill>
                    <a:schemeClr val="tx1"/>
                  </a:solidFill>
                </a:ln>
                <a:solidFill>
                  <a:sysClr val="windowText" lastClr="000000"/>
                </a:solidFill>
              </a:rPr>
              <a:t>?</a:t>
            </a:r>
            <a:endParaRPr lang="ru-RU" sz="4800" b="1" dirty="0">
              <a:ln>
                <a:solidFill>
                  <a:schemeClr val="tx1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5" name="Управляющая кнопка: далее 4">
            <a:hlinkClick r:id="rId2" action="ppaction://hlinksldjump" highlightClick="1"/>
          </p:cNvPr>
          <p:cNvSpPr/>
          <p:nvPr/>
        </p:nvSpPr>
        <p:spPr>
          <a:xfrm>
            <a:off x="7786710" y="5929330"/>
            <a:ext cx="1071570" cy="71438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1682</TotalTime>
  <Words>668</Words>
  <Application>Microsoft Office PowerPoint</Application>
  <PresentationFormat>Экран (4:3)</PresentationFormat>
  <Paragraphs>197</Paragraphs>
  <Slides>25</Slides>
  <Notes>1</Notes>
  <HiddenSlides>1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Солнцестояние</vt:lpstr>
      <vt:lpstr>Слайд 1</vt:lpstr>
      <vt:lpstr> </vt:lpstr>
      <vt:lpstr>Слайд 3</vt:lpstr>
      <vt:lpstr>Особенности русского ударения.  Акцентологические нормы   </vt:lpstr>
      <vt:lpstr>Акцентология –  раздел языкознания, посвященный изучению ударения.   Акцентологические нормы – правила постановки словесного ударения</vt:lpstr>
      <vt:lpstr>Подвижность  –     способность ударения при изменении формы слова   передвигаться с одного его слога  на другой</vt:lpstr>
      <vt:lpstr>Свёкла    Шофёр    Магази́н   Медикаме́нты</vt:lpstr>
      <vt:lpstr>Особенности русского ударения</vt:lpstr>
      <vt:lpstr>Особенности русского ударения</vt:lpstr>
      <vt:lpstr>Слайд 10</vt:lpstr>
      <vt:lpstr>Слайд 11</vt:lpstr>
      <vt:lpstr>Акцентологические варианты (дублеты)</vt:lpstr>
      <vt:lpstr>Слайд 13</vt:lpstr>
      <vt:lpstr> </vt:lpstr>
      <vt:lpstr>Слайд 15</vt:lpstr>
      <vt:lpstr> Знак ударения в письменном тексте обычно не ставится. Почему же он поставлен в данных предложениях?</vt:lpstr>
      <vt:lpstr> </vt:lpstr>
      <vt:lpstr>Слайд 18</vt:lpstr>
      <vt:lpstr>Выполни тест 1 вариант                    2 вариант</vt:lpstr>
      <vt:lpstr>Слайд 20</vt:lpstr>
      <vt:lpstr>Нормативно-хронологические варианты –  это пары слов, в которых разноместность связана с временны́м периодом употребления данного слова в речи: </vt:lpstr>
      <vt:lpstr>Памятка «Говори правильно»  </vt:lpstr>
      <vt:lpstr>Домашнее задание</vt:lpstr>
      <vt:lpstr>Саморефлексия</vt:lpstr>
      <vt:lpstr>Слайд 25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Пользователь</cp:lastModifiedBy>
  <cp:revision>166</cp:revision>
  <dcterms:created xsi:type="dcterms:W3CDTF">2013-02-21T18:16:56Z</dcterms:created>
  <dcterms:modified xsi:type="dcterms:W3CDTF">2018-11-27T13:56:49Z</dcterms:modified>
</cp:coreProperties>
</file>