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7" r:id="rId2"/>
    <p:sldId id="259" r:id="rId3"/>
    <p:sldId id="260" r:id="rId4"/>
    <p:sldId id="258" r:id="rId5"/>
    <p:sldId id="291" r:id="rId6"/>
    <p:sldId id="310" r:id="rId7"/>
    <p:sldId id="292" r:id="rId8"/>
    <p:sldId id="316" r:id="rId9"/>
    <p:sldId id="276" r:id="rId10"/>
    <p:sldId id="296" r:id="rId11"/>
    <p:sldId id="295" r:id="rId12"/>
    <p:sldId id="315" r:id="rId13"/>
    <p:sldId id="266" r:id="rId14"/>
    <p:sldId id="294" r:id="rId15"/>
    <p:sldId id="270" r:id="rId16"/>
    <p:sldId id="286" r:id="rId17"/>
    <p:sldId id="308" r:id="rId18"/>
    <p:sldId id="312" r:id="rId19"/>
    <p:sldId id="280" r:id="rId20"/>
    <p:sldId id="301" r:id="rId21"/>
    <p:sldId id="299" r:id="rId22"/>
    <p:sldId id="311" r:id="rId23"/>
    <p:sldId id="313" r:id="rId24"/>
    <p:sldId id="274" r:id="rId25"/>
    <p:sldId id="303" r:id="rId26"/>
  </p:sldIdLst>
  <p:sldSz cx="9144000" cy="6858000" type="screen4x3"/>
  <p:notesSz cx="6881813" cy="97107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3399"/>
    <a:srgbClr val="990000"/>
    <a:srgbClr val="001C74"/>
    <a:srgbClr val="FF0000"/>
    <a:srgbClr val="000000"/>
    <a:srgbClr val="045C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63" autoAdjust="0"/>
    <p:restoredTop sz="74425" autoAdjust="0"/>
  </p:normalViewPr>
  <p:slideViewPr>
    <p:cSldViewPr>
      <p:cViewPr>
        <p:scale>
          <a:sx n="50" d="100"/>
          <a:sy n="50" d="100"/>
        </p:scale>
        <p:origin x="-11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r">
              <a:defRPr sz="1200"/>
            </a:lvl1pPr>
          </a:lstStyle>
          <a:p>
            <a:fld id="{CB954382-EDE7-483A-89EB-C6315B1E21FA}" type="datetimeFigureOut">
              <a:rPr lang="ru-RU" smtClean="0"/>
              <a:pPr/>
              <a:t>23.05.2019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14413" y="728663"/>
            <a:ext cx="4854575" cy="3641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14" tIns="47407" rIns="94814" bIns="47407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182" y="4612601"/>
            <a:ext cx="5505450" cy="4369832"/>
          </a:xfrm>
          <a:prstGeom prst="rect">
            <a:avLst/>
          </a:prstGeom>
        </p:spPr>
        <p:txBody>
          <a:bodyPr vert="horz" lIns="94814" tIns="47407" rIns="94814" bIns="47407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23516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98102" y="9223516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r">
              <a:defRPr sz="1200"/>
            </a:lvl1pPr>
          </a:lstStyle>
          <a:p>
            <a:fld id="{2531552D-43E2-4697-A056-9FCDCF7066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723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1552D-43E2-4697-A056-9FCDCF70665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520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B45DF-6AB6-4370-80AF-D8773B6F28F6}" type="datetimeFigureOut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BD2AA-D8DC-41E1-9D3B-549B0A677F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8C2E5-DCE0-468E-AD34-5DF3BCA035D2}" type="datetimeFigureOut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18815-F74F-4FAD-B2A8-AD84C3D7AF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4094C-D64A-4092-AF9C-61042151B9F9}" type="datetimeFigureOut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423AE-21D5-4312-B4C2-037FAE3AE3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3A68D-6333-4C5E-86A5-0D27C2E74626}" type="datetimeFigureOut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C5C1B-BB08-4EFF-ABDC-4ECF65E686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0A2E6-30AE-4C97-ABBE-FE9D7794D69E}" type="datetimeFigureOut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53B00-DC5E-444F-8532-7AE0A8B1B8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C0D48-211C-4FA1-8DBC-5EEDA756D6DE}" type="datetimeFigureOut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497CC-BA0C-4CF5-8D37-5B05D60CC8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496AA-CB4A-483D-93AD-AD12C069B8D3}" type="datetimeFigureOut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11634-3AA6-4B81-A347-CC2A4EA612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253F7-D68D-4CC9-BCAF-77845849E8C6}" type="datetimeFigureOut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55A1E-D991-451B-8CDC-925B840BFD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DE335-7297-4348-AF91-48138C186511}" type="datetimeFigureOut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75266-839E-407E-8417-5437ADBE80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21749-9DEE-4263-A89D-E3872561BCA5}" type="datetimeFigureOut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85578-3303-4F07-9AE7-5061C529F4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877E5-4140-44C7-8426-AA6C797212BF}" type="datetimeFigureOut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28F14-ED8F-4959-86D5-1D3CBF64A3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6116F60-555F-4D5B-8A6E-CB4721367D02}" type="datetimeFigureOut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4518829-53DF-4DFF-A4A8-6B9004AC00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advClick="0" advTm="7000">
    <p:rand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olga-viktorovna-kurazyan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314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7" name="TextBox 6"/>
          <p:cNvSpPr txBox="1"/>
          <p:nvPr/>
        </p:nvSpPr>
        <p:spPr>
          <a:xfrm>
            <a:off x="1753312" y="280206"/>
            <a:ext cx="6400427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atang" panose="02030600000101010101" pitchFamily="18" charset="-127"/>
                <a:ea typeface="Batang" panose="02030600000101010101" pitchFamily="18" charset="-127"/>
                <a:cs typeface="+mn-cs"/>
              </a:rPr>
              <a:t>Портфолио</a:t>
            </a:r>
            <a:endParaRPr lang="ru-RU" sz="80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atang" panose="02030600000101010101" pitchFamily="18" charset="-127"/>
              <a:ea typeface="Batang" panose="02030600000101010101" pitchFamily="18" charset="-127"/>
              <a:cs typeface="+mn-cs"/>
            </a:endParaRPr>
          </a:p>
        </p:txBody>
      </p:sp>
      <p:pic>
        <p:nvPicPr>
          <p:cNvPr id="13316" name="Picture 3" descr="C:\Documents and Settings\Кирилл\Рабочий стол\МАМА\анимация\07acdff8d19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451" y="3849688"/>
            <a:ext cx="3929063" cy="30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Прямоугольник 4"/>
          <p:cNvSpPr>
            <a:spLocks noChangeArrowheads="1"/>
          </p:cNvSpPr>
          <p:nvPr/>
        </p:nvSpPr>
        <p:spPr bwMode="auto">
          <a:xfrm>
            <a:off x="611560" y="1700215"/>
            <a:ext cx="8136904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</a:rPr>
              <a:t>Воспитателя </a:t>
            </a:r>
            <a:endParaRPr lang="ru-RU" sz="5400" b="1" dirty="0">
              <a:solidFill>
                <a:srgbClr val="002060"/>
              </a:solidFill>
              <a:latin typeface="Monotype Corsiva" pitchFamily="66" charset="0"/>
            </a:endParaRPr>
          </a:p>
          <a:p>
            <a:pPr algn="ctr"/>
            <a:r>
              <a:rPr lang="ru-RU" sz="4400" b="1" dirty="0" smtClean="0">
                <a:solidFill>
                  <a:srgbClr val="045C04"/>
                </a:solidFill>
                <a:latin typeface="Monotype Corsiva" pitchFamily="66" charset="0"/>
              </a:rPr>
              <a:t>Куразян</a:t>
            </a:r>
          </a:p>
          <a:p>
            <a:pPr algn="ctr"/>
            <a:r>
              <a:rPr lang="ru-RU" sz="4400" b="1" dirty="0" smtClean="0">
                <a:solidFill>
                  <a:srgbClr val="045C04"/>
                </a:solidFill>
                <a:latin typeface="Monotype Corsiva" pitchFamily="66" charset="0"/>
              </a:rPr>
              <a:t>Ольги Викторовны</a:t>
            </a:r>
            <a:endParaRPr lang="ru-RU" sz="32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ctr"/>
            <a:endParaRPr lang="ru-RU" sz="2800" dirty="0" smtClean="0">
              <a:solidFill>
                <a:srgbClr val="001C74"/>
              </a:solidFill>
              <a:latin typeface="Verdana" pitchFamily="34" charset="0"/>
            </a:endParaRPr>
          </a:p>
          <a:p>
            <a:pPr algn="ctr"/>
            <a:r>
              <a:rPr lang="ru-RU" sz="2800" dirty="0" smtClean="0">
                <a:solidFill>
                  <a:srgbClr val="001C74"/>
                </a:solidFill>
                <a:latin typeface="Verdana" pitchFamily="34" charset="0"/>
              </a:rPr>
              <a:t>                         </a:t>
            </a:r>
            <a:r>
              <a:rPr lang="ru-RU" sz="2400" dirty="0" smtClean="0">
                <a:solidFill>
                  <a:srgbClr val="001C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МАДОУ д/с №555</a:t>
            </a:r>
          </a:p>
          <a:p>
            <a:pPr algn="ctr"/>
            <a:r>
              <a:rPr lang="ru-RU" sz="2400" dirty="0" smtClean="0">
                <a:solidFill>
                  <a:srgbClr val="001C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</a:t>
            </a:r>
            <a:r>
              <a:rPr lang="ru-RU" sz="2400" dirty="0" err="1" smtClean="0">
                <a:solidFill>
                  <a:srgbClr val="001C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г.Новосибирск</a:t>
            </a:r>
            <a:r>
              <a:rPr lang="ru-RU" sz="2400" dirty="0" smtClean="0">
                <a:solidFill>
                  <a:srgbClr val="001C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algn="ctr"/>
            <a:r>
              <a:rPr lang="ru-RU" sz="2400" dirty="0" smtClean="0">
                <a:solidFill>
                  <a:srgbClr val="001C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2019г.</a:t>
            </a:r>
            <a:endParaRPr lang="ru-RU" sz="2400" dirty="0">
              <a:solidFill>
                <a:srgbClr val="001C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95250" y="-1086596"/>
            <a:ext cx="10455832" cy="7944596"/>
          </a:xfrm>
          <a:noFill/>
        </p:spPr>
      </p:pic>
      <p:sp>
        <p:nvSpPr>
          <p:cNvPr id="16388" name="Rectangle 1"/>
          <p:cNvSpPr>
            <a:spLocks noChangeArrowheads="1"/>
          </p:cNvSpPr>
          <p:nvPr/>
        </p:nvSpPr>
        <p:spPr bwMode="auto">
          <a:xfrm>
            <a:off x="1214437" y="4792277"/>
            <a:ext cx="678656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altLang="zh-CN" sz="1200">
                <a:solidFill>
                  <a:srgbClr val="000099"/>
                </a:solidFill>
                <a:latin typeface="Liberation Serif"/>
              </a:rPr>
              <a:t>      </a:t>
            </a:r>
            <a:endParaRPr lang="ru-RU" altLang="zh-CN" sz="120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7" name="TextBox 9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331640" y="2828039"/>
            <a:ext cx="648072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/>
            </a:r>
            <a:br>
              <a:rPr lang="ru-RU" sz="2800" dirty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sz="3200" dirty="0"/>
              <a:t/>
            </a:r>
            <a:br>
              <a:rPr lang="ru-RU" sz="3200" dirty="0"/>
            </a:br>
            <a:endParaRPr lang="ru-RU" sz="2800" dirty="0">
              <a:solidFill>
                <a:srgbClr val="003399"/>
              </a:solidFill>
            </a:endParaRPr>
          </a:p>
        </p:txBody>
      </p:sp>
      <p:pic>
        <p:nvPicPr>
          <p:cNvPr id="9" name="Picture 3" descr="F:\Оля фото\CpYII2TGfv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3429000"/>
            <a:ext cx="3024336" cy="2685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C:\Users\Diana\Desktop\IMG_943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064" y="188640"/>
            <a:ext cx="2376264" cy="18362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C:\Users\Diana\Desktop\IMG_9598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9167"/>
            <a:ext cx="2091308" cy="2736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C:\Users\Diana\Desktop\IMG_9603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3428999"/>
            <a:ext cx="3178403" cy="2685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C:\Users\Diana\Desktop\IMG_9600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923935"/>
            <a:ext cx="2506886" cy="17849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67202230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828600" y="-3398566"/>
            <a:ext cx="11141224" cy="10427965"/>
          </a:xfrm>
          <a:noFill/>
        </p:spPr>
      </p:pic>
      <p:sp>
        <p:nvSpPr>
          <p:cNvPr id="16388" name="Rectangle 1"/>
          <p:cNvSpPr>
            <a:spLocks noChangeArrowheads="1"/>
          </p:cNvSpPr>
          <p:nvPr/>
        </p:nvSpPr>
        <p:spPr bwMode="auto">
          <a:xfrm>
            <a:off x="1214437" y="4792277"/>
            <a:ext cx="678656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altLang="zh-CN" sz="1200">
                <a:solidFill>
                  <a:srgbClr val="000099"/>
                </a:solidFill>
                <a:latin typeface="Liberation Serif"/>
              </a:rPr>
              <a:t>      </a:t>
            </a:r>
            <a:endParaRPr lang="ru-RU" altLang="zh-CN" sz="120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7" name="TextBox 9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331640" y="2828039"/>
            <a:ext cx="648072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/>
            </a:r>
            <a:br>
              <a:rPr lang="ru-RU" sz="2800" dirty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sz="3200" dirty="0"/>
              <a:t/>
            </a:r>
            <a:br>
              <a:rPr lang="ru-RU" sz="3200" dirty="0"/>
            </a:br>
            <a:endParaRPr lang="ru-RU" sz="2800" dirty="0">
              <a:solidFill>
                <a:srgbClr val="003399"/>
              </a:solidFill>
            </a:endParaRPr>
          </a:p>
        </p:txBody>
      </p:sp>
      <p:pic>
        <p:nvPicPr>
          <p:cNvPr id="1028" name="Picture 4" descr="F:\Оля фото\26.03\hEzF0nfiwRc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7986" y="-5680"/>
            <a:ext cx="2254274" cy="300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F:\Оля фото\4-qRcdnRpvQ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176020" y="3196837"/>
            <a:ext cx="2543472" cy="2283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F:\Оля фото\26.03\hD1rL64ynOw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212976"/>
            <a:ext cx="2654796" cy="2267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https://www.maam.ru/upload/blogs/detsad-375942-1458468634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794"/>
            <a:ext cx="2463291" cy="26006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Diana\Desktop\IMG_9277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9860" y="794"/>
            <a:ext cx="1895400" cy="260067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3275856" y="5688374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Итог: «Праздник Ивана Купалы.»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911216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24544" y="-315416"/>
            <a:ext cx="11112659" cy="7798757"/>
          </a:xfrm>
        </p:spPr>
      </p:pic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523537" y="-675456"/>
            <a:ext cx="8229600" cy="6722453"/>
          </a:xfrm>
        </p:spPr>
        <p:txBody>
          <a:bodyPr/>
          <a:lstStyle/>
          <a:p>
            <a:pPr algn="l" eaLnBrk="1" hangingPunct="1"/>
            <a:r>
              <a:rPr lang="ru-RU" sz="5400" b="1" dirty="0" smtClean="0">
                <a:solidFill>
                  <a:srgbClr val="000099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</a:p>
        </p:txBody>
      </p:sp>
      <p:sp>
        <p:nvSpPr>
          <p:cNvPr id="22531" name="Прямоугольник 4"/>
          <p:cNvSpPr>
            <a:spLocks noChangeArrowheads="1"/>
          </p:cNvSpPr>
          <p:nvPr/>
        </p:nvSpPr>
        <p:spPr bwMode="auto">
          <a:xfrm>
            <a:off x="1214437" y="733426"/>
            <a:ext cx="678656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>
              <a:latin typeface="Calibri" pitchFamily="34" charset="0"/>
            </a:endParaRPr>
          </a:p>
          <a:p>
            <a:endParaRPr lang="ru-RU" sz="1400">
              <a:latin typeface="Calibri" pitchFamily="34" charset="0"/>
            </a:endParaRPr>
          </a:p>
          <a:p>
            <a:endParaRPr lang="ru-RU" sz="1400">
              <a:latin typeface="Calibri" pitchFamily="34" charset="0"/>
            </a:endParaRPr>
          </a:p>
          <a:p>
            <a:r>
              <a:rPr lang="ru-RU" sz="1400">
                <a:latin typeface="Calibri" pitchFamily="34" charset="0"/>
              </a:rPr>
              <a:t>                                                                        </a:t>
            </a:r>
          </a:p>
        </p:txBody>
      </p:sp>
      <p:pic>
        <p:nvPicPr>
          <p:cNvPr id="5" name="Picture 3" descr="F:\Оля фото\26.03\4We81dWeDsk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7718" y="768155"/>
            <a:ext cx="2268538" cy="2732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https://pp.userapi.com/c849332/v849332073/150b2c/b1lWxmlw0yA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3895327"/>
            <a:ext cx="3160077" cy="215166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Diana\AppData\Local\Microsoft\Windows\Temporary Internet Files\Content.Word\IMG_9412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3895328"/>
            <a:ext cx="3024336" cy="215166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2430057" y="6046994"/>
            <a:ext cx="6688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Итог: «Оформление окна в приемное</a:t>
            </a:r>
            <a:r>
              <a:rPr lang="ru-RU" dirty="0" smtClean="0">
                <a:solidFill>
                  <a:srgbClr val="FF0000"/>
                </a:solidFill>
              </a:rPr>
              <a:t>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" name="Рисунок 8" descr="C:\Users\Diana\Desktop\IMG_9201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768155"/>
            <a:ext cx="2088232" cy="27328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2530627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381541" y="-1002107"/>
            <a:ext cx="10585176" cy="7938883"/>
          </a:xfrm>
        </p:spPr>
      </p:pic>
      <p:sp>
        <p:nvSpPr>
          <p:cNvPr id="22531" name="Прямоугольник 4"/>
          <p:cNvSpPr>
            <a:spLocks noChangeArrowheads="1"/>
          </p:cNvSpPr>
          <p:nvPr/>
        </p:nvSpPr>
        <p:spPr bwMode="auto">
          <a:xfrm>
            <a:off x="1214437" y="733426"/>
            <a:ext cx="678656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>
              <a:latin typeface="Calibri" pitchFamily="34" charset="0"/>
            </a:endParaRPr>
          </a:p>
          <a:p>
            <a:endParaRPr lang="ru-RU" sz="1400">
              <a:latin typeface="Calibri" pitchFamily="34" charset="0"/>
            </a:endParaRPr>
          </a:p>
          <a:p>
            <a:endParaRPr lang="ru-RU" sz="1400">
              <a:latin typeface="Calibri" pitchFamily="34" charset="0"/>
            </a:endParaRPr>
          </a:p>
          <a:p>
            <a:r>
              <a:rPr lang="ru-RU" sz="1400">
                <a:latin typeface="Calibri" pitchFamily="34" charset="0"/>
              </a:rPr>
              <a:t>                                                                        </a:t>
            </a:r>
          </a:p>
        </p:txBody>
      </p:sp>
      <p:pic>
        <p:nvPicPr>
          <p:cNvPr id="1026" name="Picture 2" descr="F:\Оля фото\wKMEWEPfiWw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28847"/>
            <a:ext cx="374441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Оля фото\pIAh2wjeHfY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3379304"/>
            <a:ext cx="3573016" cy="2858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14437" y="-184666"/>
            <a:ext cx="54457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Театрализация  сказки «Репка»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8003"/>
            <a:ext cx="9179718" cy="6858000"/>
          </a:xfrm>
        </p:spPr>
      </p:pic>
      <p:sp>
        <p:nvSpPr>
          <p:cNvPr id="22531" name="Прямоугольник 4"/>
          <p:cNvSpPr>
            <a:spLocks noChangeArrowheads="1"/>
          </p:cNvSpPr>
          <p:nvPr/>
        </p:nvSpPr>
        <p:spPr bwMode="auto">
          <a:xfrm>
            <a:off x="1214437" y="733426"/>
            <a:ext cx="678656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>
              <a:latin typeface="Calibri" pitchFamily="34" charset="0"/>
            </a:endParaRPr>
          </a:p>
          <a:p>
            <a:endParaRPr lang="ru-RU" sz="1400">
              <a:latin typeface="Calibri" pitchFamily="34" charset="0"/>
            </a:endParaRPr>
          </a:p>
          <a:p>
            <a:endParaRPr lang="ru-RU" sz="1400">
              <a:latin typeface="Calibri" pitchFamily="34" charset="0"/>
            </a:endParaRPr>
          </a:p>
          <a:p>
            <a:r>
              <a:rPr lang="ru-RU" sz="1400">
                <a:latin typeface="Calibri" pitchFamily="34" charset="0"/>
              </a:rPr>
              <a:t>                                                                        </a:t>
            </a:r>
          </a:p>
        </p:txBody>
      </p:sp>
      <p:pic>
        <p:nvPicPr>
          <p:cNvPr id="2050" name="Picture 2" descr="F:\Оля фото\7hpb_GHOMv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6987" y="548680"/>
            <a:ext cx="2255133" cy="2632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Оля фото\roUDAZwd2rs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339522"/>
            <a:ext cx="3415158" cy="2561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Оля фото\27.03\jOf3fgF5peM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37" y="3339522"/>
            <a:ext cx="2995495" cy="2596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74066" y="3143781"/>
            <a:ext cx="2236471" cy="4616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Мы туристы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4437" y="5921148"/>
            <a:ext cx="2995495" cy="4616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День Победы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55976" y="5900891"/>
            <a:ext cx="3415158" cy="4616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Дружба народов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771747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4" name="TextBox 9"/>
          <p:cNvSpPr txBox="1">
            <a:spLocks noChangeArrowheads="1"/>
          </p:cNvSpPr>
          <p:nvPr/>
        </p:nvSpPr>
        <p:spPr bwMode="auto">
          <a:xfrm>
            <a:off x="1042988" y="3357564"/>
            <a:ext cx="33131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hlink"/>
                </a:solidFill>
                <a:latin typeface="Monotype Corsiva" pitchFamily="66" charset="0"/>
              </a:rPr>
              <a:t> </a:t>
            </a:r>
            <a:endParaRPr lang="ru-RU" sz="1400" b="1" dirty="0">
              <a:solidFill>
                <a:schemeClr val="hlink"/>
              </a:solidFill>
              <a:latin typeface="Monotype Corsiva" pitchFamily="66" charset="0"/>
            </a:endParaRPr>
          </a:p>
        </p:txBody>
      </p:sp>
      <p:pic>
        <p:nvPicPr>
          <p:cNvPr id="19458" name="Picture 5" descr="40e233253335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73023" y="0"/>
            <a:ext cx="9144000" cy="6858000"/>
          </a:xfrm>
          <a:noFill/>
        </p:spPr>
      </p:pic>
      <p:sp>
        <p:nvSpPr>
          <p:cNvPr id="1945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2891840"/>
          </a:xfrm>
        </p:spPr>
        <p:txBody>
          <a:bodyPr/>
          <a:lstStyle/>
          <a:p>
            <a:pPr eaLnBrk="1" hangingPunct="1"/>
            <a:r>
              <a:rPr lang="ru-RU" sz="4000" dirty="0" smtClean="0">
                <a:solidFill>
                  <a:srgbClr val="001C74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/>
            </a:r>
            <a:br>
              <a:rPr lang="ru-RU" sz="4000" dirty="0" smtClean="0">
                <a:solidFill>
                  <a:srgbClr val="001C74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sz="4000" b="1" dirty="0" smtClean="0">
                <a:solidFill>
                  <a:srgbClr val="001C74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Достижения </a:t>
            </a:r>
            <a:br>
              <a:rPr lang="ru-RU" sz="4000" b="1" dirty="0" smtClean="0">
                <a:solidFill>
                  <a:srgbClr val="001C74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sz="4000" b="1" dirty="0" smtClean="0">
                <a:solidFill>
                  <a:srgbClr val="001C74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воспитанников</a:t>
            </a:r>
          </a:p>
        </p:txBody>
      </p:sp>
      <p:sp>
        <p:nvSpPr>
          <p:cNvPr id="19463" name="TextBox 9"/>
          <p:cNvSpPr txBox="1">
            <a:spLocks noChangeArrowheads="1"/>
          </p:cNvSpPr>
          <p:nvPr/>
        </p:nvSpPr>
        <p:spPr bwMode="auto">
          <a:xfrm>
            <a:off x="2792415" y="447416"/>
            <a:ext cx="49482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990000"/>
                </a:solidFill>
                <a:latin typeface="Monotype Corsiva" pitchFamily="66" charset="0"/>
              </a:rPr>
              <a:t> </a:t>
            </a:r>
            <a:endParaRPr lang="ru-RU" sz="2400" b="1" dirty="0">
              <a:solidFill>
                <a:srgbClr val="990000"/>
              </a:solidFill>
              <a:latin typeface="Calibri" pitchFamily="34" charset="0"/>
            </a:endParaRPr>
          </a:p>
        </p:txBody>
      </p:sp>
      <p:sp>
        <p:nvSpPr>
          <p:cNvPr id="19465" name="TextBox 9"/>
          <p:cNvSpPr txBox="1">
            <a:spLocks noChangeArrowheads="1"/>
          </p:cNvSpPr>
          <p:nvPr/>
        </p:nvSpPr>
        <p:spPr bwMode="auto">
          <a:xfrm>
            <a:off x="4755481" y="5987883"/>
            <a:ext cx="295275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hlink"/>
                </a:solidFill>
                <a:latin typeface="Monotype Corsiva" pitchFamily="66" charset="0"/>
              </a:rPr>
              <a:t> </a:t>
            </a:r>
            <a:endParaRPr lang="ru-RU" sz="1600" b="1" dirty="0">
              <a:solidFill>
                <a:schemeClr val="hlink"/>
              </a:solidFill>
              <a:latin typeface="Calibri" pitchFamily="34" charset="0"/>
            </a:endParaRPr>
          </a:p>
        </p:txBody>
      </p:sp>
      <p:sp>
        <p:nvSpPr>
          <p:cNvPr id="19466" name="TextBox 9"/>
          <p:cNvSpPr txBox="1">
            <a:spLocks noChangeArrowheads="1"/>
          </p:cNvSpPr>
          <p:nvPr/>
        </p:nvSpPr>
        <p:spPr bwMode="auto">
          <a:xfrm>
            <a:off x="1258890" y="5949951"/>
            <a:ext cx="324008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hlink"/>
                </a:solidFill>
                <a:latin typeface="Monotype Corsiva" pitchFamily="66" charset="0"/>
              </a:rPr>
              <a:t> </a:t>
            </a:r>
            <a:endParaRPr lang="ru-RU" sz="1600" b="1" dirty="0">
              <a:solidFill>
                <a:schemeClr val="hlink"/>
              </a:solidFill>
              <a:latin typeface="Calibri" pitchFamily="34" charset="0"/>
            </a:endParaRPr>
          </a:p>
        </p:txBody>
      </p:sp>
      <p:sp>
        <p:nvSpPr>
          <p:cNvPr id="19467" name="TextBox 9"/>
          <p:cNvSpPr txBox="1">
            <a:spLocks noChangeArrowheads="1"/>
          </p:cNvSpPr>
          <p:nvPr/>
        </p:nvSpPr>
        <p:spPr bwMode="auto">
          <a:xfrm>
            <a:off x="4572000" y="2997201"/>
            <a:ext cx="352901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hlink"/>
                </a:solidFill>
                <a:latin typeface="Monotype Corsiva" pitchFamily="66" charset="0"/>
              </a:rPr>
              <a:t> </a:t>
            </a:r>
            <a:endParaRPr lang="ru-RU" sz="1600" b="1" dirty="0">
              <a:solidFill>
                <a:schemeClr val="hlink"/>
              </a:solidFill>
              <a:latin typeface="Calibri" pitchFamily="34" charset="0"/>
            </a:endParaRPr>
          </a:p>
        </p:txBody>
      </p:sp>
      <p:pic>
        <p:nvPicPr>
          <p:cNvPr id="13" name="Picture 3" descr="C:\Documents and Settings\Кирилл\Рабочий стол\МАМА\анимация\07acdff8d19d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3397709"/>
            <a:ext cx="3383485" cy="2846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4" name="TextBox 9"/>
          <p:cNvSpPr txBox="1">
            <a:spLocks noChangeArrowheads="1"/>
          </p:cNvSpPr>
          <p:nvPr/>
        </p:nvSpPr>
        <p:spPr bwMode="auto">
          <a:xfrm>
            <a:off x="1042988" y="3357564"/>
            <a:ext cx="33131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hlink"/>
                </a:solidFill>
                <a:latin typeface="Monotype Corsiva" pitchFamily="66" charset="0"/>
              </a:rPr>
              <a:t> </a:t>
            </a:r>
            <a:endParaRPr lang="ru-RU" sz="1400" b="1" dirty="0">
              <a:solidFill>
                <a:schemeClr val="hlink"/>
              </a:solidFill>
              <a:latin typeface="Monotype Corsiva" pitchFamily="66" charset="0"/>
            </a:endParaRPr>
          </a:p>
        </p:txBody>
      </p:sp>
      <p:pic>
        <p:nvPicPr>
          <p:cNvPr id="19458" name="Picture 5" descr="40e233253335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73023" y="0"/>
            <a:ext cx="9144000" cy="6858000"/>
          </a:xfrm>
          <a:noFill/>
        </p:spPr>
      </p:pic>
      <p:sp>
        <p:nvSpPr>
          <p:cNvPr id="1945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2891840"/>
          </a:xfrm>
        </p:spPr>
        <p:txBody>
          <a:bodyPr/>
          <a:lstStyle/>
          <a:p>
            <a:pPr eaLnBrk="1" hangingPunct="1"/>
            <a:r>
              <a:rPr lang="ru-RU" sz="4000" dirty="0" smtClean="0">
                <a:solidFill>
                  <a:srgbClr val="001C74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/>
            </a:r>
            <a:br>
              <a:rPr lang="ru-RU" sz="4000" dirty="0" smtClean="0">
                <a:solidFill>
                  <a:srgbClr val="001C74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sz="4000" dirty="0" smtClean="0">
                <a:solidFill>
                  <a:srgbClr val="001C74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</a:p>
        </p:txBody>
      </p:sp>
      <p:sp>
        <p:nvSpPr>
          <p:cNvPr id="19463" name="TextBox 9"/>
          <p:cNvSpPr txBox="1">
            <a:spLocks noChangeArrowheads="1"/>
          </p:cNvSpPr>
          <p:nvPr/>
        </p:nvSpPr>
        <p:spPr bwMode="auto">
          <a:xfrm>
            <a:off x="2792415" y="447416"/>
            <a:ext cx="49482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990000"/>
                </a:solidFill>
                <a:latin typeface="Monotype Corsiva" pitchFamily="66" charset="0"/>
              </a:rPr>
              <a:t> </a:t>
            </a:r>
            <a:endParaRPr lang="ru-RU" sz="2400" b="1" dirty="0">
              <a:solidFill>
                <a:srgbClr val="990000"/>
              </a:solidFill>
              <a:latin typeface="Calibri" pitchFamily="34" charset="0"/>
            </a:endParaRPr>
          </a:p>
        </p:txBody>
      </p:sp>
      <p:sp>
        <p:nvSpPr>
          <p:cNvPr id="19465" name="TextBox 9"/>
          <p:cNvSpPr txBox="1">
            <a:spLocks noChangeArrowheads="1"/>
          </p:cNvSpPr>
          <p:nvPr/>
        </p:nvSpPr>
        <p:spPr bwMode="auto">
          <a:xfrm>
            <a:off x="4755481" y="5987883"/>
            <a:ext cx="295275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hlink"/>
                </a:solidFill>
                <a:latin typeface="Monotype Corsiva" pitchFamily="66" charset="0"/>
              </a:rPr>
              <a:t> </a:t>
            </a:r>
            <a:endParaRPr lang="ru-RU" sz="1600" b="1" dirty="0">
              <a:solidFill>
                <a:schemeClr val="hlink"/>
              </a:solidFill>
              <a:latin typeface="Calibri" pitchFamily="34" charset="0"/>
            </a:endParaRPr>
          </a:p>
        </p:txBody>
      </p:sp>
      <p:sp>
        <p:nvSpPr>
          <p:cNvPr id="19466" name="TextBox 9"/>
          <p:cNvSpPr txBox="1">
            <a:spLocks noChangeArrowheads="1"/>
          </p:cNvSpPr>
          <p:nvPr/>
        </p:nvSpPr>
        <p:spPr bwMode="auto">
          <a:xfrm>
            <a:off x="1258890" y="5949951"/>
            <a:ext cx="324008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hlink"/>
                </a:solidFill>
                <a:latin typeface="Monotype Corsiva" pitchFamily="66" charset="0"/>
              </a:rPr>
              <a:t> </a:t>
            </a:r>
            <a:endParaRPr lang="ru-RU" sz="1600" b="1" dirty="0">
              <a:solidFill>
                <a:schemeClr val="hlink"/>
              </a:solidFill>
              <a:latin typeface="Calibri" pitchFamily="34" charset="0"/>
            </a:endParaRPr>
          </a:p>
        </p:txBody>
      </p:sp>
      <p:sp>
        <p:nvSpPr>
          <p:cNvPr id="19467" name="TextBox 9"/>
          <p:cNvSpPr txBox="1">
            <a:spLocks noChangeArrowheads="1"/>
          </p:cNvSpPr>
          <p:nvPr/>
        </p:nvSpPr>
        <p:spPr bwMode="auto">
          <a:xfrm>
            <a:off x="4572000" y="2997201"/>
            <a:ext cx="352901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hlink"/>
                </a:solidFill>
                <a:latin typeface="Monotype Corsiva" pitchFamily="66" charset="0"/>
              </a:rPr>
              <a:t> </a:t>
            </a:r>
            <a:endParaRPr lang="ru-RU" sz="1600" b="1" dirty="0">
              <a:solidFill>
                <a:schemeClr val="hlink"/>
              </a:solidFill>
              <a:latin typeface="Calibri" pitchFamily="34" charset="0"/>
            </a:endParaRPr>
          </a:p>
        </p:txBody>
      </p:sp>
      <p:pic>
        <p:nvPicPr>
          <p:cNvPr id="2050" name="Picture 2" descr="E:\Диплом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1768" y="576626"/>
            <a:ext cx="2184881" cy="3090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F:\Оля фото\DGZFqucgvdc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2259" y="1901860"/>
            <a:ext cx="2279481" cy="3039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F:\Оля фото\g0vIL6eaJqo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8365" y="2967567"/>
            <a:ext cx="2214562" cy="295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1726332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40e23325333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734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Lada\Desktop\Аттестация Алтунина Л.А\фото\грамоты дети\Fn1XDICFT8Y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791590"/>
            <a:ext cx="1814194" cy="2397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C:\Users\Lada\Desktop\Аттестация Алтунина Л.А\фото\грамоты дети\_ncWymjbcQc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791590"/>
            <a:ext cx="1814195" cy="2416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C:\Users\Lada\Desktop\Аттестация Алтунина Л.А\фото\грамоты дети\4AdkU_sqNMQ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3789040"/>
            <a:ext cx="1814195" cy="2416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C:\Users\Lada\Desktop\Аттестация Алтунина Л.А\фото\грамоты дети\Q12UXXk7Rh0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91576" y="2148587"/>
            <a:ext cx="1814196" cy="2560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C:\Users\Lada\Desktop\Аттестация Алтунина Л.А\фото\грамоты дети\bhSOs6T3TqQ (1)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9139" y="3701410"/>
            <a:ext cx="1880235" cy="2504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064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85476" y="-243408"/>
            <a:ext cx="9746754" cy="8387198"/>
          </a:xfrm>
          <a:noFill/>
        </p:spPr>
      </p:pic>
      <p:sp>
        <p:nvSpPr>
          <p:cNvPr id="18438" name="Rectangle 75"/>
          <p:cNvSpPr>
            <a:spLocks noChangeArrowheads="1"/>
          </p:cNvSpPr>
          <p:nvPr/>
        </p:nvSpPr>
        <p:spPr bwMode="auto">
          <a:xfrm>
            <a:off x="1187451" y="2781301"/>
            <a:ext cx="309721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0099"/>
                </a:solidFill>
              </a:rPr>
              <a:t> </a:t>
            </a:r>
            <a:endParaRPr lang="ru-RU" sz="1600" b="1" dirty="0">
              <a:solidFill>
                <a:srgbClr val="000099"/>
              </a:solidFill>
            </a:endParaRPr>
          </a:p>
        </p:txBody>
      </p:sp>
      <p:sp>
        <p:nvSpPr>
          <p:cNvPr id="18442" name="Rectangle 77"/>
          <p:cNvSpPr>
            <a:spLocks noChangeArrowheads="1"/>
          </p:cNvSpPr>
          <p:nvPr/>
        </p:nvSpPr>
        <p:spPr bwMode="auto">
          <a:xfrm>
            <a:off x="4787901" y="6021389"/>
            <a:ext cx="374491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0099"/>
                </a:solidFill>
              </a:rPr>
              <a:t> </a:t>
            </a:r>
            <a:endParaRPr lang="ru-RU" sz="1600" b="1" dirty="0">
              <a:solidFill>
                <a:srgbClr val="000099"/>
              </a:solidFill>
            </a:endParaRPr>
          </a:p>
        </p:txBody>
      </p:sp>
      <p:pic>
        <p:nvPicPr>
          <p:cNvPr id="8" name="Рисунок 7" descr="C:\Users\Lada\Desktop\Аттестация Алтунина Л.А\фото\4QikWEkBxZw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3" y="2647604"/>
            <a:ext cx="2520281" cy="387773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E:\Аттестация Алтунина Л.А\фото\9.04\7t5wk1WW0X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39" y="2647604"/>
            <a:ext cx="2952329" cy="387773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3167780" y="1052736"/>
            <a:ext cx="35285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Лаборатория «Почемучка»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91218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828600" y="0"/>
            <a:ext cx="10239961" cy="7650088"/>
          </a:xfrm>
          <a:ln>
            <a:solidFill>
              <a:schemeClr val="accent1"/>
            </a:solidFill>
          </a:ln>
        </p:spPr>
      </p:pic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3888432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C0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</a:p>
        </p:txBody>
      </p:sp>
      <p:sp>
        <p:nvSpPr>
          <p:cNvPr id="27651" name="Прямоугольник 4"/>
          <p:cNvSpPr>
            <a:spLocks noChangeArrowheads="1"/>
          </p:cNvSpPr>
          <p:nvPr/>
        </p:nvSpPr>
        <p:spPr bwMode="auto">
          <a:xfrm>
            <a:off x="1214437" y="733426"/>
            <a:ext cx="678656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>
              <a:latin typeface="Calibri" pitchFamily="34" charset="0"/>
            </a:endParaRPr>
          </a:p>
          <a:p>
            <a:endParaRPr lang="ru-RU" sz="1400">
              <a:latin typeface="Calibri" pitchFamily="34" charset="0"/>
            </a:endParaRPr>
          </a:p>
          <a:p>
            <a:endParaRPr lang="ru-RU" sz="1400">
              <a:latin typeface="Calibri" pitchFamily="34" charset="0"/>
            </a:endParaRPr>
          </a:p>
          <a:p>
            <a:r>
              <a:rPr lang="ru-RU" sz="1400">
                <a:latin typeface="Calibri" pitchFamily="34" charset="0"/>
              </a:rPr>
              <a:t>                                                                      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835696" y="1988840"/>
            <a:ext cx="50405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Работа с родителями 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428621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8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74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339" name="Прямоугольник 4"/>
          <p:cNvSpPr>
            <a:spLocks noChangeArrowheads="1"/>
          </p:cNvSpPr>
          <p:nvPr/>
        </p:nvSpPr>
        <p:spPr bwMode="auto">
          <a:xfrm>
            <a:off x="1785937" y="785814"/>
            <a:ext cx="542925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Общие сведения</a:t>
            </a:r>
          </a:p>
        </p:txBody>
      </p:sp>
      <p:sp>
        <p:nvSpPr>
          <p:cNvPr id="14340" name="Прямоугольник 5"/>
          <p:cNvSpPr>
            <a:spLocks noChangeArrowheads="1"/>
          </p:cNvSpPr>
          <p:nvPr/>
        </p:nvSpPr>
        <p:spPr bwMode="auto">
          <a:xfrm>
            <a:off x="4349949" y="1903537"/>
            <a:ext cx="4248347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0099"/>
                </a:solidFill>
                <a:latin typeface="Monotype Corsiva" pitchFamily="66" charset="0"/>
              </a:rPr>
              <a:t>К</a:t>
            </a:r>
            <a:r>
              <a:rPr lang="ru-RU" sz="3600" b="1" dirty="0" smtClean="0">
                <a:solidFill>
                  <a:srgbClr val="000099"/>
                </a:solidFill>
                <a:latin typeface="Monotype Corsiva" pitchFamily="66" charset="0"/>
              </a:rPr>
              <a:t>уразян </a:t>
            </a:r>
          </a:p>
          <a:p>
            <a:r>
              <a:rPr lang="ru-RU" sz="3600" b="1" dirty="0" smtClean="0">
                <a:solidFill>
                  <a:srgbClr val="000099"/>
                </a:solidFill>
                <a:latin typeface="Monotype Corsiva" pitchFamily="66" charset="0"/>
              </a:rPr>
              <a:t>Ольга  Викторовна</a:t>
            </a:r>
          </a:p>
          <a:p>
            <a:endParaRPr lang="ru-RU" sz="2400" b="1" u="sng" dirty="0" smtClean="0">
              <a:solidFill>
                <a:srgbClr val="9900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r>
              <a:rPr lang="ru-RU" sz="2400" b="1" u="sng" dirty="0" smtClean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Категория – без категории</a:t>
            </a:r>
          </a:p>
          <a:p>
            <a:endParaRPr lang="ru-RU" sz="2800" b="1" u="sng" dirty="0" smtClean="0">
              <a:solidFill>
                <a:srgbClr val="9900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r>
              <a:rPr lang="ru-RU" sz="2400" b="1" u="sng" dirty="0" smtClean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Общий </a:t>
            </a:r>
            <a:r>
              <a:rPr lang="ru-RU" sz="2400" b="1" u="sng" dirty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стаж </a:t>
            </a:r>
            <a:r>
              <a:rPr lang="ru-RU" sz="2400" b="1" u="sng" dirty="0" smtClean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работы - </a:t>
            </a:r>
          </a:p>
          <a:p>
            <a:r>
              <a:rPr lang="ru-RU" sz="2400" b="1" u="sng" dirty="0" smtClean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15 Лет</a:t>
            </a:r>
            <a:r>
              <a:rPr lang="ru-RU" sz="2400" b="1" u="sng" dirty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/>
            </a:r>
            <a:br>
              <a:rPr lang="ru-RU" sz="2400" b="1" u="sng" dirty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</a:br>
            <a:endParaRPr lang="ru-RU" sz="2400" b="1" u="sng" dirty="0" smtClean="0">
              <a:solidFill>
                <a:srgbClr val="9900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r>
              <a:rPr lang="ru-RU" sz="2400" b="1" u="sng" dirty="0" smtClean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Педагогический стаж –</a:t>
            </a:r>
          </a:p>
          <a:p>
            <a:r>
              <a:rPr lang="ru-RU" sz="2400" b="1" u="sng" dirty="0" smtClean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3 года</a:t>
            </a:r>
            <a:r>
              <a:rPr lang="ru-RU" sz="2400" b="1" u="sng" dirty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/>
            </a:r>
            <a:br>
              <a:rPr lang="ru-RU" sz="2400" b="1" u="sng" dirty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</a:br>
            <a:endParaRPr lang="ru-RU" sz="2400" b="1" u="sng" dirty="0">
              <a:solidFill>
                <a:srgbClr val="9900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  </a:t>
            </a:r>
            <a:endParaRPr lang="ru-RU" sz="2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9632" y="1332540"/>
            <a:ext cx="2952328" cy="4512829"/>
          </a:xfrm>
          <a:prstGeom prst="rect">
            <a:avLst/>
          </a:prstGeom>
        </p:spPr>
      </p:pic>
    </p:spTree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96552" y="-387424"/>
            <a:ext cx="11176065" cy="8148056"/>
          </a:xfrm>
          <a:ln>
            <a:solidFill>
              <a:schemeClr val="accent1"/>
            </a:solidFill>
          </a:ln>
        </p:spPr>
      </p:pic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3888432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C0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</a:p>
        </p:txBody>
      </p:sp>
      <p:sp>
        <p:nvSpPr>
          <p:cNvPr id="27651" name="Прямоугольник 4"/>
          <p:cNvSpPr>
            <a:spLocks noChangeArrowheads="1"/>
          </p:cNvSpPr>
          <p:nvPr/>
        </p:nvSpPr>
        <p:spPr bwMode="auto">
          <a:xfrm>
            <a:off x="1214437" y="733426"/>
            <a:ext cx="678656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>
              <a:latin typeface="Calibri" pitchFamily="34" charset="0"/>
            </a:endParaRPr>
          </a:p>
          <a:p>
            <a:endParaRPr lang="ru-RU" sz="1400">
              <a:latin typeface="Calibri" pitchFamily="34" charset="0"/>
            </a:endParaRPr>
          </a:p>
          <a:p>
            <a:endParaRPr lang="ru-RU" sz="1400">
              <a:latin typeface="Calibri" pitchFamily="34" charset="0"/>
            </a:endParaRPr>
          </a:p>
          <a:p>
            <a:r>
              <a:rPr lang="ru-RU" sz="1400">
                <a:latin typeface="Calibri" pitchFamily="34" charset="0"/>
              </a:rPr>
              <a:t>                                                                        </a:t>
            </a:r>
          </a:p>
        </p:txBody>
      </p:sp>
      <p:pic>
        <p:nvPicPr>
          <p:cNvPr id="7172" name="Picture 4" descr="F:\Оля фото\26.03\JzIUU9iq2-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7481" y="733426"/>
            <a:ext cx="3407775" cy="2555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F:\Оля фото\26.03\r0iXxzvziNM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733426"/>
            <a:ext cx="3600400" cy="2555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83740" y="3303646"/>
            <a:ext cx="3407775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Мастер – класс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«Открытка с днем рождения»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20072" y="3291674"/>
            <a:ext cx="3600400" cy="4001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День матери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13" name="Picture 2" descr="C:\Users\CompX\Desktop\IMG-20190504-WA000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4143380"/>
            <a:ext cx="3910006" cy="2199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71736" y="6342758"/>
            <a:ext cx="3910006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Подготовка к Новому Году.</a:t>
            </a:r>
            <a:endParaRPr lang="ru-RU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935939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662741" y="-52370"/>
            <a:ext cx="10835902" cy="6910369"/>
          </a:xfrm>
          <a:ln>
            <a:solidFill>
              <a:schemeClr val="accent1"/>
            </a:solidFill>
          </a:ln>
        </p:spPr>
      </p:pic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3888432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C0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</a:p>
        </p:txBody>
      </p:sp>
      <p:sp>
        <p:nvSpPr>
          <p:cNvPr id="27651" name="Прямоугольник 4"/>
          <p:cNvSpPr>
            <a:spLocks noChangeArrowheads="1"/>
          </p:cNvSpPr>
          <p:nvPr/>
        </p:nvSpPr>
        <p:spPr bwMode="auto">
          <a:xfrm>
            <a:off x="1214437" y="733426"/>
            <a:ext cx="678656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>
              <a:latin typeface="Calibri" pitchFamily="34" charset="0"/>
            </a:endParaRPr>
          </a:p>
          <a:p>
            <a:endParaRPr lang="ru-RU" sz="1400">
              <a:latin typeface="Calibri" pitchFamily="34" charset="0"/>
            </a:endParaRPr>
          </a:p>
          <a:p>
            <a:endParaRPr lang="ru-RU" sz="1400">
              <a:latin typeface="Calibri" pitchFamily="34" charset="0"/>
            </a:endParaRPr>
          </a:p>
          <a:p>
            <a:r>
              <a:rPr lang="ru-RU" sz="1400">
                <a:latin typeface="Calibri" pitchFamily="34" charset="0"/>
              </a:rPr>
              <a:t>                                                                        </a:t>
            </a:r>
          </a:p>
        </p:txBody>
      </p:sp>
      <p:pic>
        <p:nvPicPr>
          <p:cNvPr id="6147" name="Picture 3" descr="F:\Оля фото\26.03\omGylQe1mnc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1352" y="714357"/>
            <a:ext cx="3319738" cy="2489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F:\Оля фото\26.03\VovCon_9WKI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714356"/>
            <a:ext cx="3397920" cy="2548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F:\Оля фото\26.03\y64ZHfStgBw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2461" y="3614797"/>
            <a:ext cx="2857520" cy="2314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85852" y="3214686"/>
            <a:ext cx="7255572" cy="4001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День здоровья с родителями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71870" y="5867465"/>
            <a:ext cx="2857520" cy="4001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Детский совет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10" name="Picture 2" descr="F:\Оля фото\26.03\ZhYlzB0_1_Q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3614797"/>
            <a:ext cx="3250428" cy="2252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57290" y="5898243"/>
            <a:ext cx="3250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Мастер - класс «Этикет»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697189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9649" y="0"/>
            <a:ext cx="9144000" cy="6858000"/>
          </a:xfrm>
          <a:noFill/>
        </p:spPr>
      </p:pic>
      <p:sp>
        <p:nvSpPr>
          <p:cNvPr id="18438" name="Rectangle 75"/>
          <p:cNvSpPr>
            <a:spLocks noChangeArrowheads="1"/>
          </p:cNvSpPr>
          <p:nvPr/>
        </p:nvSpPr>
        <p:spPr bwMode="auto">
          <a:xfrm>
            <a:off x="1187451" y="2781301"/>
            <a:ext cx="309721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0099"/>
                </a:solidFill>
              </a:rPr>
              <a:t> </a:t>
            </a:r>
            <a:endParaRPr lang="ru-RU" sz="1600" b="1" dirty="0">
              <a:solidFill>
                <a:srgbClr val="000099"/>
              </a:solidFill>
            </a:endParaRPr>
          </a:p>
        </p:txBody>
      </p:sp>
      <p:sp>
        <p:nvSpPr>
          <p:cNvPr id="18442" name="Rectangle 77"/>
          <p:cNvSpPr>
            <a:spLocks noChangeArrowheads="1"/>
          </p:cNvSpPr>
          <p:nvPr/>
        </p:nvSpPr>
        <p:spPr bwMode="auto">
          <a:xfrm>
            <a:off x="4787901" y="6021389"/>
            <a:ext cx="374491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0099"/>
                </a:solidFill>
              </a:rPr>
              <a:t> </a:t>
            </a:r>
            <a:endParaRPr lang="ru-RU" sz="1600" b="1" dirty="0">
              <a:solidFill>
                <a:srgbClr val="000099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5991236"/>
              </p:ext>
            </p:extLst>
          </p:nvPr>
        </p:nvGraphicFramePr>
        <p:xfrm>
          <a:off x="1524000" y="1397000"/>
          <a:ext cx="6096000" cy="512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3399"/>
                          </a:solidFill>
                        </a:rPr>
                        <a:t>Что планировалось.</a:t>
                      </a:r>
                      <a:endParaRPr lang="ru-RU" b="1" dirty="0">
                        <a:solidFill>
                          <a:srgbClr val="0033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3399"/>
                          </a:solidFill>
                        </a:rPr>
                        <a:t>Что планируется</a:t>
                      </a:r>
                      <a:endParaRPr lang="ru-RU" b="1" dirty="0">
                        <a:solidFill>
                          <a:srgbClr val="003399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0099"/>
                          </a:solidFill>
                        </a:rPr>
                        <a:t>1.Изучить</a:t>
                      </a:r>
                      <a:r>
                        <a:rPr lang="ru-RU" b="1" baseline="0" dirty="0" smtClean="0">
                          <a:solidFill>
                            <a:srgbClr val="000099"/>
                          </a:solidFill>
                        </a:rPr>
                        <a:t> литературу.</a:t>
                      </a:r>
                    </a:p>
                    <a:p>
                      <a:r>
                        <a:rPr lang="ru-RU" b="1" baseline="0" dirty="0" smtClean="0">
                          <a:solidFill>
                            <a:srgbClr val="000099"/>
                          </a:solidFill>
                        </a:rPr>
                        <a:t>2.Создать в группе мини лабораторию.</a:t>
                      </a:r>
                    </a:p>
                    <a:p>
                      <a:r>
                        <a:rPr lang="ru-RU" b="1" baseline="0" dirty="0" smtClean="0">
                          <a:solidFill>
                            <a:srgbClr val="000099"/>
                          </a:solidFill>
                        </a:rPr>
                        <a:t>3.Создать картотеку.</a:t>
                      </a:r>
                    </a:p>
                    <a:p>
                      <a:r>
                        <a:rPr lang="ru-RU" b="1" baseline="0" dirty="0" smtClean="0">
                          <a:solidFill>
                            <a:srgbClr val="000099"/>
                          </a:solidFill>
                        </a:rPr>
                        <a:t>4.Консультация для родителей «Применение игровых методов и приемов по организации детского экспериментирование в домашних условиях»</a:t>
                      </a:r>
                    </a:p>
                    <a:p>
                      <a:r>
                        <a:rPr lang="ru-RU" b="1" baseline="0" dirty="0" smtClean="0">
                          <a:solidFill>
                            <a:srgbClr val="000099"/>
                          </a:solidFill>
                        </a:rPr>
                        <a:t>5.Провести открытое занятие по теме самообразования.</a:t>
                      </a:r>
                    </a:p>
                    <a:p>
                      <a:r>
                        <a:rPr lang="ru-RU" b="1" baseline="0" dirty="0" smtClean="0">
                          <a:solidFill>
                            <a:srgbClr val="000099"/>
                          </a:solidFill>
                        </a:rPr>
                        <a:t>6.Заитересовать детей.</a:t>
                      </a:r>
                    </a:p>
                    <a:p>
                      <a:r>
                        <a:rPr lang="ru-RU" b="1" baseline="0" dirty="0" smtClean="0">
                          <a:solidFill>
                            <a:srgbClr val="000099"/>
                          </a:solidFill>
                        </a:rPr>
                        <a:t>7.Превлечь родителей.</a:t>
                      </a:r>
                    </a:p>
                    <a:p>
                      <a:endParaRPr lang="ru-RU" b="1" dirty="0"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0099"/>
                          </a:solidFill>
                        </a:rPr>
                        <a:t>1.Расширить картотеку опытов.</a:t>
                      </a:r>
                    </a:p>
                    <a:p>
                      <a:r>
                        <a:rPr lang="ru-RU" b="1" dirty="0" smtClean="0">
                          <a:solidFill>
                            <a:srgbClr val="000099"/>
                          </a:solidFill>
                        </a:rPr>
                        <a:t>2.Разработать</a:t>
                      </a:r>
                      <a:r>
                        <a:rPr lang="ru-RU" b="1" baseline="0" dirty="0" smtClean="0">
                          <a:solidFill>
                            <a:srgbClr val="000099"/>
                          </a:solidFill>
                        </a:rPr>
                        <a:t> перспективный план по реализации исследовательских проектов для детей старшего дошкольного возраста.</a:t>
                      </a:r>
                    </a:p>
                    <a:p>
                      <a:r>
                        <a:rPr lang="ru-RU" b="1" baseline="0" dirty="0" smtClean="0">
                          <a:solidFill>
                            <a:srgbClr val="000099"/>
                          </a:solidFill>
                        </a:rPr>
                        <a:t>3.Пополнить лабораторию .</a:t>
                      </a:r>
                    </a:p>
                    <a:p>
                      <a:r>
                        <a:rPr lang="ru-RU" b="1" baseline="0" dirty="0" smtClean="0">
                          <a:solidFill>
                            <a:srgbClr val="000099"/>
                          </a:solidFill>
                        </a:rPr>
                        <a:t>4.Провести  консультацию для педагогов ДОУ.</a:t>
                      </a:r>
                    </a:p>
                    <a:p>
                      <a:r>
                        <a:rPr lang="ru-RU" b="1" baseline="0" dirty="0" smtClean="0">
                          <a:solidFill>
                            <a:srgbClr val="000099"/>
                          </a:solidFill>
                        </a:rPr>
                        <a:t>5.Провести консультацию  по созданию мини проекта с детьми дома.</a:t>
                      </a:r>
                    </a:p>
                    <a:p>
                      <a:r>
                        <a:rPr lang="ru-RU" b="1" baseline="0" dirty="0" smtClean="0">
                          <a:solidFill>
                            <a:srgbClr val="000099"/>
                          </a:solidFill>
                        </a:rPr>
                        <a:t>6.Провести конкурс  «Семейный проект»</a:t>
                      </a:r>
                      <a:endParaRPr lang="ru-RU" b="1" dirty="0"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5790233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8519612"/>
          </a:xfrm>
          <a:noFill/>
        </p:spPr>
      </p:pic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80120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7030A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Вывод:</a:t>
            </a:r>
          </a:p>
        </p:txBody>
      </p:sp>
      <p:sp>
        <p:nvSpPr>
          <p:cNvPr id="18438" name="Rectangle 75"/>
          <p:cNvSpPr>
            <a:spLocks noChangeArrowheads="1"/>
          </p:cNvSpPr>
          <p:nvPr/>
        </p:nvSpPr>
        <p:spPr bwMode="auto">
          <a:xfrm>
            <a:off x="1187451" y="2781301"/>
            <a:ext cx="309721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0099"/>
                </a:solidFill>
              </a:rPr>
              <a:t> </a:t>
            </a:r>
            <a:endParaRPr lang="ru-RU" sz="1600" b="1" dirty="0">
              <a:solidFill>
                <a:srgbClr val="000099"/>
              </a:solidFill>
            </a:endParaRPr>
          </a:p>
        </p:txBody>
      </p:sp>
      <p:sp>
        <p:nvSpPr>
          <p:cNvPr id="18442" name="Rectangle 77"/>
          <p:cNvSpPr>
            <a:spLocks noChangeArrowheads="1"/>
          </p:cNvSpPr>
          <p:nvPr/>
        </p:nvSpPr>
        <p:spPr bwMode="auto">
          <a:xfrm>
            <a:off x="4787901" y="6021389"/>
            <a:ext cx="374491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0099"/>
                </a:solidFill>
              </a:rPr>
              <a:t> </a:t>
            </a:r>
            <a:endParaRPr lang="ru-RU" sz="1600" b="1" dirty="0">
              <a:solidFill>
                <a:srgbClr val="000099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87451" y="1443841"/>
            <a:ext cx="66969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3399"/>
                </a:solidFill>
              </a:rPr>
              <a:t>.</a:t>
            </a:r>
            <a:endParaRPr lang="ru-RU" sz="2800" dirty="0">
              <a:solidFill>
                <a:srgbClr val="003399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23643" y="1434791"/>
            <a:ext cx="6372693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3399"/>
                </a:solidFill>
              </a:rPr>
              <a:t>Подведя итоги за год по опытно –экспериментальной деятельности можно отметить что поставленная цель и задачи реализованы  успешно . Дети овладели  умением самостоятельно экспериментировать.</a:t>
            </a:r>
          </a:p>
          <a:p>
            <a:r>
              <a:rPr lang="ru-RU" sz="2400" b="1" dirty="0" smtClean="0">
                <a:solidFill>
                  <a:srgbClr val="003399"/>
                </a:solidFill>
              </a:rPr>
              <a:t>У детей прослеживается рост и интерес к компонентам не живой природы , расширился  кругозор</a:t>
            </a:r>
            <a:r>
              <a:rPr lang="ru-RU" sz="2400" b="1" dirty="0">
                <a:solidFill>
                  <a:srgbClr val="003399"/>
                </a:solidFill>
              </a:rPr>
              <a:t>,</a:t>
            </a:r>
            <a:r>
              <a:rPr lang="ru-RU" sz="2400" b="1" dirty="0" smtClean="0">
                <a:solidFill>
                  <a:srgbClr val="003399"/>
                </a:solidFill>
              </a:rPr>
              <a:t> развилась наблюдательность ,речь.</a:t>
            </a:r>
          </a:p>
          <a:p>
            <a:r>
              <a:rPr lang="ru-RU" sz="2400" b="1" dirty="0" smtClean="0">
                <a:solidFill>
                  <a:srgbClr val="003399"/>
                </a:solidFill>
              </a:rPr>
              <a:t>Результаты проделанной работы показали положительную динамику, поэтому проведенную работу считаю удовлетворительной.</a:t>
            </a:r>
          </a:p>
          <a:p>
            <a:r>
              <a:rPr lang="ru-RU" sz="2400" b="1" dirty="0" smtClean="0">
                <a:solidFill>
                  <a:srgbClr val="003399"/>
                </a:solidFill>
              </a:rPr>
              <a:t> </a:t>
            </a:r>
            <a:r>
              <a:rPr lang="ru-RU" sz="2400" b="1" dirty="0">
                <a:solidFill>
                  <a:srgbClr val="003399"/>
                </a:solidFill>
              </a:rPr>
              <a:t>Если мотивация выстроена правильно, то положительные результаты обязательно будут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204007621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16388" name="Rectangle 1"/>
          <p:cNvSpPr>
            <a:spLocks noChangeArrowheads="1"/>
          </p:cNvSpPr>
          <p:nvPr/>
        </p:nvSpPr>
        <p:spPr bwMode="auto">
          <a:xfrm>
            <a:off x="1214437" y="4792277"/>
            <a:ext cx="678656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altLang="zh-CN" sz="1200">
                <a:solidFill>
                  <a:srgbClr val="000099"/>
                </a:solidFill>
                <a:latin typeface="Liberation Serif"/>
              </a:rPr>
              <a:t>      </a:t>
            </a:r>
            <a:endParaRPr lang="ru-RU" altLang="zh-CN" sz="1200">
              <a:latin typeface="Calibri" pitchFamily="34" charset="0"/>
            </a:endParaRPr>
          </a:p>
        </p:txBody>
      </p:sp>
      <p:sp>
        <p:nvSpPr>
          <p:cNvPr id="7" name="TextBox 9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331640" y="673604"/>
            <a:ext cx="6480720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rgbClr val="003399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Использование  </a:t>
            </a:r>
            <a:r>
              <a:rPr lang="ru-RU" sz="2800" b="1" dirty="0">
                <a:solidFill>
                  <a:srgbClr val="003399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информационно-коммуникационных технологий (ИКТ) профессиональной </a:t>
            </a:r>
            <a:r>
              <a:rPr lang="ru-RU" sz="2800" b="1" dirty="0" smtClean="0">
                <a:solidFill>
                  <a:srgbClr val="003399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деятельности</a:t>
            </a:r>
            <a:r>
              <a:rPr lang="ru-RU" sz="2800" dirty="0" smtClean="0">
                <a:solidFill>
                  <a:srgbClr val="003399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/>
            </a:r>
            <a:br>
              <a:rPr lang="ru-RU" sz="2800" dirty="0" smtClean="0">
                <a:solidFill>
                  <a:srgbClr val="003399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sz="2800" dirty="0" smtClean="0">
                <a:solidFill>
                  <a:srgbClr val="003399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создан свои мини сайт </a:t>
            </a:r>
            <a:r>
              <a:rPr lang="ru-RU" sz="2800" u="sng" dirty="0">
                <a:hlinkClick r:id="rId3"/>
              </a:rPr>
              <a:t>https://</a:t>
            </a:r>
            <a:r>
              <a:rPr lang="ru-RU" sz="2800" u="sng" dirty="0" smtClean="0">
                <a:hlinkClick r:id="rId3"/>
              </a:rPr>
              <a:t>nsportal.ru/olga-viktorovna-kurazyan</a:t>
            </a:r>
            <a:r>
              <a:rPr lang="ru-RU" sz="2800" b="1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копии </a:t>
            </a:r>
            <a:r>
              <a:rPr lang="ru-RU" sz="2800" dirty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интернет - страниц, используемых сайтов:</a:t>
            </a:r>
            <a:br>
              <a:rPr lang="ru-RU" sz="2800" dirty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sz="2800" dirty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   </a:t>
            </a:r>
            <a:r>
              <a:rPr lang="en-US" sz="2800" dirty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MAAM.RU/., nsportal.ru,</a:t>
            </a:r>
            <a:r>
              <a:rPr lang="ru-RU" sz="2800" dirty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     </a:t>
            </a:r>
            <a:br>
              <a:rPr lang="ru-RU" sz="2800" dirty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sz="2800" dirty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   </a:t>
            </a:r>
            <a:r>
              <a:rPr lang="en-US" sz="2800" dirty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pedsovet.su, pedsovet.org</a:t>
            </a:r>
            <a:r>
              <a:rPr lang="en-US" sz="2800" dirty="0" smtClean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/;</a:t>
            </a:r>
            <a:r>
              <a:rPr lang="ru-RU" sz="2800" dirty="0" smtClean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/>
            </a:r>
            <a:br>
              <a:rPr lang="ru-RU" sz="2800" dirty="0" smtClean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sz="2800" dirty="0" err="1" smtClean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инфоурок</a:t>
            </a:r>
            <a:r>
              <a:rPr lang="ru-RU" sz="2800" dirty="0" smtClean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  <a:r>
              <a:rPr lang="en-US" sz="2800" dirty="0" smtClean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r</a:t>
            </a:r>
            <a:r>
              <a:rPr lang="ru-RU" sz="2800" dirty="0" smtClean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у</a:t>
            </a:r>
            <a:r>
              <a:rPr lang="ru-RU" sz="2800" dirty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/>
            </a:r>
            <a:br>
              <a:rPr lang="ru-RU" sz="2800" dirty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sz="3200" dirty="0"/>
              <a:t/>
            </a:r>
            <a:br>
              <a:rPr lang="ru-RU" sz="3200" dirty="0"/>
            </a:br>
            <a:endParaRPr lang="ru-RU" sz="280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659723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828600" y="0"/>
            <a:ext cx="10239961" cy="7650088"/>
          </a:xfrm>
          <a:ln>
            <a:solidFill>
              <a:schemeClr val="accent1"/>
            </a:solidFill>
          </a:ln>
        </p:spPr>
      </p:pic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492918" y="528147"/>
            <a:ext cx="8229600" cy="3888432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C0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</a:p>
        </p:txBody>
      </p:sp>
      <p:sp>
        <p:nvSpPr>
          <p:cNvPr id="27651" name="Прямоугольник 4"/>
          <p:cNvSpPr>
            <a:spLocks noChangeArrowheads="1"/>
          </p:cNvSpPr>
          <p:nvPr/>
        </p:nvSpPr>
        <p:spPr bwMode="auto">
          <a:xfrm>
            <a:off x="1214437" y="733426"/>
            <a:ext cx="678656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>
              <a:latin typeface="Calibri" pitchFamily="34" charset="0"/>
            </a:endParaRPr>
          </a:p>
          <a:p>
            <a:endParaRPr lang="ru-RU" sz="1400">
              <a:latin typeface="Calibri" pitchFamily="34" charset="0"/>
            </a:endParaRPr>
          </a:p>
          <a:p>
            <a:endParaRPr lang="ru-RU" sz="1400">
              <a:latin typeface="Calibri" pitchFamily="34" charset="0"/>
            </a:endParaRPr>
          </a:p>
          <a:p>
            <a:r>
              <a:rPr lang="ru-RU" sz="1400">
                <a:latin typeface="Calibri" pitchFamily="34" charset="0"/>
              </a:rPr>
              <a:t>                                                                      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47664" y="4012322"/>
            <a:ext cx="51845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СПАСИБО 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ЗА ВНИМАНИЕ…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09873" y="1052736"/>
            <a:ext cx="626469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99"/>
                </a:solidFill>
              </a:rPr>
              <a:t>Люби ,цени свое призванье !</a:t>
            </a:r>
          </a:p>
          <a:p>
            <a:pPr algn="ctr"/>
            <a:r>
              <a:rPr lang="ru-RU" sz="2800" b="1" dirty="0" smtClean="0">
                <a:solidFill>
                  <a:srgbClr val="000099"/>
                </a:solidFill>
              </a:rPr>
              <a:t>И назначением гордись. </a:t>
            </a:r>
          </a:p>
          <a:p>
            <a:pPr algn="ctr"/>
            <a:r>
              <a:rPr lang="ru-RU" sz="2800" b="1" dirty="0" smtClean="0">
                <a:solidFill>
                  <a:srgbClr val="000099"/>
                </a:solidFill>
              </a:rPr>
              <a:t>Я верю: ВОСПИТАТЕЛЬ – это званье! </a:t>
            </a:r>
          </a:p>
          <a:p>
            <a:pPr algn="ctr"/>
            <a:r>
              <a:rPr lang="ru-RU" sz="2800" b="1" dirty="0" smtClean="0">
                <a:solidFill>
                  <a:srgbClr val="000099"/>
                </a:solidFill>
              </a:rPr>
              <a:t>Через него проходит</a:t>
            </a:r>
          </a:p>
          <a:p>
            <a:pPr algn="ctr"/>
            <a:r>
              <a:rPr lang="ru-RU" sz="2800" b="1" dirty="0" smtClean="0">
                <a:solidFill>
                  <a:srgbClr val="000099"/>
                </a:solidFill>
              </a:rPr>
              <a:t>Чья-то маленькая жизнь</a:t>
            </a:r>
            <a:r>
              <a:rPr lang="ru-RU" sz="2800" b="1" dirty="0" smtClean="0"/>
              <a:t>!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638364358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6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971" y="32362"/>
            <a:ext cx="9179718" cy="6858000"/>
          </a:xfrm>
          <a:noFill/>
        </p:spPr>
      </p:pic>
      <p:sp>
        <p:nvSpPr>
          <p:cNvPr id="16387" name="TextBox 9"/>
          <p:cNvSpPr txBox="1">
            <a:spLocks noChangeArrowheads="1"/>
          </p:cNvSpPr>
          <p:nvPr/>
        </p:nvSpPr>
        <p:spPr bwMode="auto">
          <a:xfrm>
            <a:off x="1845468" y="620714"/>
            <a:ext cx="55245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200" b="1" dirty="0">
              <a:solidFill>
                <a:srgbClr val="990000"/>
              </a:solidFill>
              <a:latin typeface="Calibri" pitchFamily="34" charset="0"/>
            </a:endParaRPr>
          </a:p>
        </p:txBody>
      </p:sp>
      <p:sp>
        <p:nvSpPr>
          <p:cNvPr id="16388" name="Rectangle 1"/>
          <p:cNvSpPr>
            <a:spLocks noChangeArrowheads="1"/>
          </p:cNvSpPr>
          <p:nvPr/>
        </p:nvSpPr>
        <p:spPr bwMode="auto">
          <a:xfrm>
            <a:off x="1214437" y="4792277"/>
            <a:ext cx="678656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altLang="zh-CN" sz="1200">
                <a:solidFill>
                  <a:srgbClr val="000099"/>
                </a:solidFill>
                <a:latin typeface="Liberation Serif"/>
              </a:rPr>
              <a:t>      </a:t>
            </a:r>
            <a:endParaRPr lang="ru-RU" altLang="zh-CN" sz="1200">
              <a:latin typeface="Calibri" pitchFamily="34" charset="0"/>
            </a:endParaRPr>
          </a:p>
        </p:txBody>
      </p:sp>
      <p:sp>
        <p:nvSpPr>
          <p:cNvPr id="16389" name="TextBox 7"/>
          <p:cNvSpPr txBox="1">
            <a:spLocks noChangeArrowheads="1"/>
          </p:cNvSpPr>
          <p:nvPr/>
        </p:nvSpPr>
        <p:spPr bwMode="auto">
          <a:xfrm>
            <a:off x="1475656" y="620714"/>
            <a:ext cx="64087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3399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Профессиональная карта</a:t>
            </a:r>
            <a:endParaRPr lang="ru-RU" sz="3600" b="1" dirty="0">
              <a:solidFill>
                <a:srgbClr val="003399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748496">
            <a:off x="1611910" y="3252679"/>
            <a:ext cx="2649392" cy="37468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423015">
            <a:off x="1633675" y="714522"/>
            <a:ext cx="2565631" cy="3628394"/>
          </a:xfrm>
          <a:prstGeom prst="rect">
            <a:avLst/>
          </a:prstGeom>
        </p:spPr>
      </p:pic>
      <p:pic>
        <p:nvPicPr>
          <p:cNvPr id="1026" name="Picture 2" descr="F:\Оля фото\rW_5p5ZqjVU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0033" y="2162489"/>
            <a:ext cx="3190967" cy="2629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2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15363" name="Прямоугольник 4"/>
          <p:cNvSpPr>
            <a:spLocks noChangeArrowheads="1"/>
          </p:cNvSpPr>
          <p:nvPr/>
        </p:nvSpPr>
        <p:spPr bwMode="auto">
          <a:xfrm>
            <a:off x="1331914" y="692150"/>
            <a:ext cx="6408737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Педагогическое кредо</a:t>
            </a:r>
            <a:endParaRPr lang="ru-RU" sz="3600" b="1" dirty="0">
              <a:solidFill>
                <a:srgbClr val="C000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3600" dirty="0" smtClean="0">
              <a:latin typeface="Monotype Corsiva" panose="03010101010201010101" pitchFamily="66" charset="0"/>
            </a:endParaRPr>
          </a:p>
          <a:p>
            <a:pPr algn="ctr"/>
            <a:r>
              <a:rPr lang="ru-RU" sz="3600" b="1" dirty="0" smtClean="0">
                <a:solidFill>
                  <a:srgbClr val="003399"/>
                </a:solidFill>
                <a:latin typeface="Monotype Corsiva" panose="03010101010201010101" pitchFamily="66" charset="0"/>
              </a:rPr>
              <a:t>«Нравится нам это или нет, но ребенок, с</a:t>
            </a:r>
          </a:p>
          <a:p>
            <a:pPr algn="ctr"/>
            <a:r>
              <a:rPr lang="ru-RU" sz="3600" b="1" dirty="0" smtClean="0">
                <a:solidFill>
                  <a:srgbClr val="003399"/>
                </a:solidFill>
                <a:latin typeface="Monotype Corsiva" panose="03010101010201010101" pitchFamily="66" charset="0"/>
              </a:rPr>
              <a:t>которым труднее всего управиться,</a:t>
            </a:r>
          </a:p>
          <a:p>
            <a:pPr algn="ctr"/>
            <a:r>
              <a:rPr lang="ru-RU" sz="3600" b="1" dirty="0" smtClean="0">
                <a:solidFill>
                  <a:srgbClr val="003399"/>
                </a:solidFill>
                <a:latin typeface="Monotype Corsiva" panose="03010101010201010101" pitchFamily="66" charset="0"/>
              </a:rPr>
              <a:t>-именно тот, которым впоследствии мы больше всего гордимся»</a:t>
            </a:r>
            <a:r>
              <a:rPr lang="ru-RU" sz="3600" b="1" i="1" dirty="0" smtClean="0">
                <a:solidFill>
                  <a:srgbClr val="003399"/>
                </a:solidFill>
                <a:latin typeface="Monotype Corsiva" panose="03010101010201010101" pitchFamily="66" charset="0"/>
              </a:rPr>
              <a:t> </a:t>
            </a:r>
            <a:endParaRPr lang="ru-RU" sz="3600" b="1" i="1" dirty="0">
              <a:solidFill>
                <a:srgbClr val="003399"/>
              </a:solidFill>
              <a:latin typeface="Monotype Corsiva" panose="03010101010201010101" pitchFamily="66" charset="0"/>
            </a:endParaRPr>
          </a:p>
          <a:p>
            <a:pPr algn="r"/>
            <a:endParaRPr lang="ru-RU" sz="2400" b="1" i="1" dirty="0" smtClean="0">
              <a:solidFill>
                <a:srgbClr val="C00000"/>
              </a:solidFill>
            </a:endParaRPr>
          </a:p>
          <a:p>
            <a:pPr algn="r"/>
            <a:r>
              <a:rPr lang="ru-RU" sz="2400" b="1" i="1" dirty="0" smtClean="0">
                <a:solidFill>
                  <a:srgbClr val="C00000"/>
                </a:solidFill>
              </a:rPr>
              <a:t>(Миньон </a:t>
            </a:r>
            <a:r>
              <a:rPr lang="ru-RU" sz="2400" b="1" i="1" dirty="0" err="1" smtClean="0">
                <a:solidFill>
                  <a:srgbClr val="C00000"/>
                </a:solidFill>
              </a:rPr>
              <a:t>Маклофлин</a:t>
            </a:r>
            <a:r>
              <a:rPr lang="ru-RU" sz="2400" b="1" i="1" dirty="0" smtClean="0">
                <a:solidFill>
                  <a:srgbClr val="C00000"/>
                </a:solidFill>
              </a:rPr>
              <a:t>)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914" y="1268760"/>
            <a:ext cx="6472527" cy="4852448"/>
          </a:xfrm>
          <a:prstGeom prst="rect">
            <a:avLst/>
          </a:prstGeom>
        </p:spPr>
      </p:pic>
    </p:spTree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64165" y="-243408"/>
            <a:ext cx="9508165" cy="7131124"/>
          </a:xfrm>
          <a:noFill/>
        </p:spPr>
      </p:pic>
      <p:sp>
        <p:nvSpPr>
          <p:cNvPr id="16388" name="Rectangle 1"/>
          <p:cNvSpPr>
            <a:spLocks noChangeArrowheads="1"/>
          </p:cNvSpPr>
          <p:nvPr/>
        </p:nvSpPr>
        <p:spPr bwMode="auto">
          <a:xfrm>
            <a:off x="1214437" y="4792277"/>
            <a:ext cx="678656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altLang="zh-CN" sz="1200">
                <a:solidFill>
                  <a:srgbClr val="000099"/>
                </a:solidFill>
                <a:latin typeface="Liberation Serif"/>
              </a:rPr>
              <a:t>      </a:t>
            </a:r>
            <a:endParaRPr lang="ru-RU" altLang="zh-CN" sz="1200">
              <a:latin typeface="Calibri" pitchFamily="34" charset="0"/>
            </a:endParaRPr>
          </a:p>
        </p:txBody>
      </p:sp>
      <p:sp>
        <p:nvSpPr>
          <p:cNvPr id="7" name="TextBox 9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331640" y="2828039"/>
            <a:ext cx="648072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/>
            </a:r>
            <a:br>
              <a:rPr lang="ru-RU" sz="2800" dirty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sz="3200" dirty="0"/>
              <a:t/>
            </a:r>
            <a:br>
              <a:rPr lang="ru-RU" sz="3200" dirty="0"/>
            </a:br>
            <a:endParaRPr lang="ru-RU" sz="2800" dirty="0">
              <a:solidFill>
                <a:srgbClr val="003399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39366" y="836712"/>
            <a:ext cx="633670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Моя тема самообразования</a:t>
            </a:r>
            <a:r>
              <a:rPr lang="ru-RU" sz="3200" b="1" dirty="0" smtClean="0">
                <a:solidFill>
                  <a:srgbClr val="FF0000"/>
                </a:solidFill>
              </a:rPr>
              <a:t>:  Экспериментирование как средство познавательной активности дошкольников</a:t>
            </a:r>
            <a:r>
              <a:rPr lang="ru-RU" sz="3200" b="1" dirty="0"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через проектную деятельность.</a:t>
            </a:r>
          </a:p>
          <a:p>
            <a:r>
              <a:rPr lang="ru-RU" sz="3600" b="1" dirty="0" smtClean="0"/>
              <a:t>Цель </a:t>
            </a:r>
            <a:r>
              <a:rPr lang="ru-RU" sz="2400" b="1" dirty="0" smtClean="0"/>
              <a:t>: </a:t>
            </a:r>
            <a:r>
              <a:rPr lang="ru-RU" sz="2400" b="1" dirty="0" smtClean="0">
                <a:solidFill>
                  <a:srgbClr val="000099"/>
                </a:solidFill>
              </a:rPr>
              <a:t>Создать условия для познавательно исследовательской активности детей через экспериментирование в процесс проектной деятельности.    </a:t>
            </a:r>
          </a:p>
        </p:txBody>
      </p:sp>
    </p:spTree>
    <p:extLst>
      <p:ext uri="{BB962C8B-B14F-4D97-AF65-F5344CB8AC3E}">
        <p14:creationId xmlns:p14="http://schemas.microsoft.com/office/powerpoint/2010/main" val="2572659723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963" y="-670732"/>
            <a:ext cx="9809622" cy="7700132"/>
          </a:xfrm>
          <a:noFill/>
        </p:spPr>
      </p:pic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529208" y="-675456"/>
            <a:ext cx="8229600" cy="2592288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Задачи:</a:t>
            </a:r>
          </a:p>
        </p:txBody>
      </p:sp>
      <p:sp>
        <p:nvSpPr>
          <p:cNvPr id="18438" name="Rectangle 75"/>
          <p:cNvSpPr>
            <a:spLocks noChangeArrowheads="1"/>
          </p:cNvSpPr>
          <p:nvPr/>
        </p:nvSpPr>
        <p:spPr bwMode="auto">
          <a:xfrm>
            <a:off x="1187451" y="2781301"/>
            <a:ext cx="309721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0099"/>
                </a:solidFill>
              </a:rPr>
              <a:t> </a:t>
            </a:r>
            <a:endParaRPr lang="ru-RU" sz="1600" b="1" dirty="0">
              <a:solidFill>
                <a:srgbClr val="000099"/>
              </a:solidFill>
            </a:endParaRPr>
          </a:p>
        </p:txBody>
      </p:sp>
      <p:sp>
        <p:nvSpPr>
          <p:cNvPr id="18442" name="Rectangle 77"/>
          <p:cNvSpPr>
            <a:spLocks noChangeArrowheads="1"/>
          </p:cNvSpPr>
          <p:nvPr/>
        </p:nvSpPr>
        <p:spPr bwMode="auto">
          <a:xfrm>
            <a:off x="4787901" y="6021389"/>
            <a:ext cx="374491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0099"/>
                </a:solidFill>
              </a:rPr>
              <a:t> </a:t>
            </a:r>
            <a:endParaRPr lang="ru-RU" sz="1600" b="1" dirty="0">
              <a:solidFill>
                <a:srgbClr val="000099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77579" y="943076"/>
            <a:ext cx="6768925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3399"/>
                </a:solidFill>
              </a:rPr>
              <a:t>1.Повысить собственный </a:t>
            </a:r>
            <a:r>
              <a:rPr lang="ru-RU" sz="2800" dirty="0" smtClean="0">
                <a:solidFill>
                  <a:srgbClr val="003399"/>
                </a:solidFill>
              </a:rPr>
              <a:t>уровень компетенции по данной теме.</a:t>
            </a:r>
          </a:p>
          <a:p>
            <a:r>
              <a:rPr lang="ru-RU" sz="2800" dirty="0" smtClean="0">
                <a:solidFill>
                  <a:srgbClr val="003399"/>
                </a:solidFill>
              </a:rPr>
              <a:t>2.Включить </a:t>
            </a:r>
            <a:r>
              <a:rPr lang="ru-RU" sz="2800" dirty="0">
                <a:solidFill>
                  <a:srgbClr val="003399"/>
                </a:solidFill>
              </a:rPr>
              <a:t>познавательно-исследовательскую деятельность </a:t>
            </a:r>
            <a:r>
              <a:rPr lang="ru-RU" sz="2800" dirty="0" smtClean="0">
                <a:solidFill>
                  <a:srgbClr val="003399"/>
                </a:solidFill>
              </a:rPr>
              <a:t>в образовательный процесс.</a:t>
            </a:r>
          </a:p>
          <a:p>
            <a:r>
              <a:rPr lang="ru-RU" sz="2800" dirty="0" smtClean="0">
                <a:solidFill>
                  <a:srgbClr val="003399"/>
                </a:solidFill>
              </a:rPr>
              <a:t>3.Разработать </a:t>
            </a:r>
            <a:r>
              <a:rPr lang="ru-RU" sz="2800" dirty="0">
                <a:solidFill>
                  <a:srgbClr val="003399"/>
                </a:solidFill>
              </a:rPr>
              <a:t>перспективный план работы с </a:t>
            </a:r>
            <a:r>
              <a:rPr lang="ru-RU" sz="2800" dirty="0" smtClean="0">
                <a:solidFill>
                  <a:srgbClr val="003399"/>
                </a:solidFill>
              </a:rPr>
              <a:t>детьми на </a:t>
            </a:r>
            <a:r>
              <a:rPr lang="ru-RU" sz="2800" dirty="0">
                <a:solidFill>
                  <a:srgbClr val="003399"/>
                </a:solidFill>
              </a:rPr>
              <a:t>год.</a:t>
            </a:r>
          </a:p>
          <a:p>
            <a:r>
              <a:rPr lang="ru-RU" sz="2800" dirty="0">
                <a:solidFill>
                  <a:srgbClr val="003399"/>
                </a:solidFill>
              </a:rPr>
              <a:t>4.Оформить в группе мини лабораторию.</a:t>
            </a:r>
            <a:r>
              <a:rPr lang="ru-RU" sz="2800" baseline="30000" dirty="0">
                <a:solidFill>
                  <a:srgbClr val="003399"/>
                </a:solidFill>
              </a:rPr>
              <a:t>        </a:t>
            </a:r>
            <a:endParaRPr lang="ru-RU" sz="2800" dirty="0">
              <a:solidFill>
                <a:srgbClr val="003399"/>
              </a:solidFill>
            </a:endParaRPr>
          </a:p>
          <a:p>
            <a:r>
              <a:rPr lang="ru-RU" sz="2800" dirty="0">
                <a:solidFill>
                  <a:srgbClr val="003399"/>
                </a:solidFill>
              </a:rPr>
              <a:t>5</a:t>
            </a:r>
            <a:r>
              <a:rPr lang="ru-RU" sz="2800" dirty="0" smtClean="0">
                <a:solidFill>
                  <a:srgbClr val="003399"/>
                </a:solidFill>
              </a:rPr>
              <a:t>. </a:t>
            </a:r>
            <a:r>
              <a:rPr lang="ru-RU" sz="2800" dirty="0">
                <a:solidFill>
                  <a:srgbClr val="003399"/>
                </a:solidFill>
              </a:rPr>
              <a:t>Привлечь родителей к процессу экспериментирования в повседневной жизни.</a:t>
            </a:r>
          </a:p>
          <a:p>
            <a:endParaRPr lang="ru-RU" sz="2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267448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" y="0"/>
            <a:ext cx="10464908" cy="7759396"/>
          </a:xfrm>
          <a:noFill/>
        </p:spPr>
      </p:pic>
      <p:sp>
        <p:nvSpPr>
          <p:cNvPr id="16388" name="Rectangle 1"/>
          <p:cNvSpPr>
            <a:spLocks noChangeArrowheads="1"/>
          </p:cNvSpPr>
          <p:nvPr/>
        </p:nvSpPr>
        <p:spPr bwMode="auto">
          <a:xfrm>
            <a:off x="1214437" y="4792277"/>
            <a:ext cx="678656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altLang="zh-CN" sz="1200">
                <a:solidFill>
                  <a:srgbClr val="000099"/>
                </a:solidFill>
                <a:latin typeface="Liberation Serif"/>
              </a:rPr>
              <a:t>      </a:t>
            </a:r>
            <a:endParaRPr lang="ru-RU" altLang="zh-CN" sz="120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7" name="TextBox 9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331640" y="2828039"/>
            <a:ext cx="648072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dirty="0" smtClean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/>
            </a:r>
            <a:br>
              <a:rPr lang="ru-RU" sz="2800" dirty="0" smtClean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2800" dirty="0">
              <a:solidFill>
                <a:srgbClr val="003399"/>
              </a:solidFill>
            </a:endParaRPr>
          </a:p>
        </p:txBody>
      </p:sp>
      <p:pic>
        <p:nvPicPr>
          <p:cNvPr id="11" name="Рисунок 10" descr="C:\Users\Diana\Desktop\IMG_957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5" y="1556792"/>
            <a:ext cx="2772023" cy="2664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C:\Users\Diana\Desktop\IMG_9576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1573536"/>
            <a:ext cx="2592288" cy="26235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C:\Users\Diana\Desktop\IMG_9575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1706" y="4437112"/>
            <a:ext cx="3168352" cy="252829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3221706" y="620688"/>
            <a:ext cx="40145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Список используемой литературы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1461294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" y="0"/>
            <a:ext cx="10464908" cy="7759396"/>
          </a:xfrm>
          <a:noFill/>
        </p:spPr>
      </p:pic>
      <p:sp>
        <p:nvSpPr>
          <p:cNvPr id="16388" name="Rectangle 1"/>
          <p:cNvSpPr>
            <a:spLocks noChangeArrowheads="1"/>
          </p:cNvSpPr>
          <p:nvPr/>
        </p:nvSpPr>
        <p:spPr bwMode="auto">
          <a:xfrm>
            <a:off x="1214437" y="4792277"/>
            <a:ext cx="678656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altLang="zh-CN" sz="1200">
                <a:solidFill>
                  <a:srgbClr val="000099"/>
                </a:solidFill>
                <a:latin typeface="Liberation Serif"/>
              </a:rPr>
              <a:t>      </a:t>
            </a:r>
            <a:endParaRPr lang="ru-RU" altLang="zh-CN" sz="120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7" name="TextBox 9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331640" y="2828039"/>
            <a:ext cx="648072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dirty="0" smtClean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/>
            </a:r>
            <a:br>
              <a:rPr lang="ru-RU" sz="2800" dirty="0" smtClean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2800" dirty="0">
              <a:solidFill>
                <a:srgbClr val="003399"/>
              </a:solidFill>
            </a:endParaRPr>
          </a:p>
        </p:txBody>
      </p:sp>
      <p:pic>
        <p:nvPicPr>
          <p:cNvPr id="2051" name="Picture 3" descr="F:\Оля фото\h_hXBDBhSeU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1475" y="4024835"/>
            <a:ext cx="2232248" cy="2816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C:\Users\Diana\Desktop\IMG_9577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3723" y="1031848"/>
            <a:ext cx="2461803" cy="2613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Diana\Desktop\IMG_9591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031848"/>
            <a:ext cx="2088232" cy="2613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Diana\Desktop\IMG_9593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1031848"/>
            <a:ext cx="1944216" cy="26131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81218156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672318"/>
            <a:ext cx="9144000" cy="82026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438" name="Rectangle 75"/>
          <p:cNvSpPr>
            <a:spLocks noChangeArrowheads="1"/>
          </p:cNvSpPr>
          <p:nvPr/>
        </p:nvSpPr>
        <p:spPr bwMode="auto">
          <a:xfrm>
            <a:off x="1187451" y="2781301"/>
            <a:ext cx="309721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0099"/>
                </a:solidFill>
              </a:rPr>
              <a:t> </a:t>
            </a:r>
            <a:endParaRPr lang="ru-RU" sz="1600" b="1" dirty="0">
              <a:solidFill>
                <a:srgbClr val="000099"/>
              </a:solidFill>
            </a:endParaRPr>
          </a:p>
        </p:txBody>
      </p:sp>
      <p:sp>
        <p:nvSpPr>
          <p:cNvPr id="18442" name="Rectangle 77"/>
          <p:cNvSpPr>
            <a:spLocks noChangeArrowheads="1"/>
          </p:cNvSpPr>
          <p:nvPr/>
        </p:nvSpPr>
        <p:spPr bwMode="auto">
          <a:xfrm>
            <a:off x="4787901" y="6021389"/>
            <a:ext cx="374491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0099"/>
                </a:solidFill>
              </a:rPr>
              <a:t> </a:t>
            </a:r>
            <a:endParaRPr lang="ru-RU" sz="1600" b="1" dirty="0">
              <a:solidFill>
                <a:srgbClr val="000099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057647" y="201986"/>
            <a:ext cx="3429001" cy="3025032"/>
          </a:xfrm>
          <a:prstGeom prst="rect">
            <a:avLst/>
          </a:prstGeom>
        </p:spPr>
      </p:pic>
      <p:pic>
        <p:nvPicPr>
          <p:cNvPr id="1026" name="Picture 2" descr="C:\Users\Diana\Desktop\все\ПС-6104-Куразян Ольга Викторовна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8067" y="1"/>
            <a:ext cx="3107911" cy="3429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F:\Оля фото\lFJ2CtSRK0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8196" y="3645024"/>
            <a:ext cx="2592288" cy="3068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2581459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1356</TotalTime>
  <Words>423</Words>
  <Application>Microsoft Office PowerPoint</Application>
  <PresentationFormat>Экран (4:3)</PresentationFormat>
  <Paragraphs>148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  </vt:lpstr>
      <vt:lpstr>Задачи:</vt:lpstr>
      <vt:lpstr>  </vt:lpstr>
      <vt:lpstr>  </vt:lpstr>
      <vt:lpstr>Презентация PowerPoint</vt:lpstr>
      <vt:lpstr>  </vt:lpstr>
      <vt:lpstr>  </vt:lpstr>
      <vt:lpstr> </vt:lpstr>
      <vt:lpstr>Презентация PowerPoint</vt:lpstr>
      <vt:lpstr>Презентация PowerPoint</vt:lpstr>
      <vt:lpstr> Достижения  воспитанников</vt:lpstr>
      <vt:lpstr>  </vt:lpstr>
      <vt:lpstr>Презентация PowerPoint</vt:lpstr>
      <vt:lpstr>Презентация PowerPoint</vt:lpstr>
      <vt:lpstr> </vt:lpstr>
      <vt:lpstr> </vt:lpstr>
      <vt:lpstr> </vt:lpstr>
      <vt:lpstr>Презентация PowerPoint</vt:lpstr>
      <vt:lpstr>Вывод:</vt:lpstr>
      <vt:lpstr>Использование  информационно-коммуникационных технологий (ИКТ) профессиональной деятельности создан свои мини сайт https://nsportal.ru/olga-viktorovna-kurazyan копии интернет - страниц, используемых сайтов:     MAAM.RU/., nsportal.ru,           pedsovet.su, pedsovet.org/; инфоурок.rу  </vt:lpstr>
      <vt:lpstr> </vt:lpstr>
    </vt:vector>
  </TitlesOfParts>
  <Company>Computer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Diana</cp:lastModifiedBy>
  <cp:revision>232</cp:revision>
  <cp:lastPrinted>2017-04-21T07:50:08Z</cp:lastPrinted>
  <dcterms:created xsi:type="dcterms:W3CDTF">2011-07-28T08:26:20Z</dcterms:created>
  <dcterms:modified xsi:type="dcterms:W3CDTF">2019-05-23T05:49:42Z</dcterms:modified>
</cp:coreProperties>
</file>