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3" r:id="rId4"/>
    <p:sldId id="261" r:id="rId5"/>
    <p:sldId id="262" r:id="rId6"/>
    <p:sldId id="264" r:id="rId7"/>
    <p:sldId id="265" r:id="rId8"/>
    <p:sldId id="266" r:id="rId9"/>
    <p:sldId id="267" r:id="rId10"/>
    <p:sldId id="275" r:id="rId11"/>
    <p:sldId id="274" r:id="rId12"/>
    <p:sldId id="276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714356"/>
            <a:ext cx="8715436" cy="25717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Правописание</a:t>
            </a:r>
            <a:r>
              <a:rPr kumimoji="0" lang="ru-RU" sz="4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приставок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Зависимость лексического значения от приставки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37"/>
          <a:ext cx="9144000" cy="61750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2071686"/>
                <a:gridCol w="2721540"/>
                <a:gridCol w="2064774"/>
              </a:tblGrid>
              <a:tr h="9787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9787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ПРЕ-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97872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Преувеличить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«</a:t>
                      </a:r>
                      <a:r>
                        <a:rPr lang="ru-RU" sz="2400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вель</a:t>
                      </a:r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» - большой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4373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Преткнуться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споткнуться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приткнуться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Уместиться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4646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Предел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Край, граница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Придел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Пристройка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84870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Препираться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Перебраниваться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Припирать(дверь)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припирать к стене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sz="240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Уличать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01156" cy="12144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Зависимость лексического значения от приставки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-2" y="1285859"/>
          <a:ext cx="9144004" cy="535289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57424"/>
                <a:gridCol w="2214578"/>
                <a:gridCol w="2571768"/>
                <a:gridCol w="2000234"/>
              </a:tblGrid>
              <a:tr h="84519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8451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ПРЕ-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ПРИ-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59647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Преступить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(закон)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Приступить (к работе)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Неприступный рубеж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22083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Непреложный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 подлежащий изменению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Приложить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4519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Непременный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Обязательный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Неприменимый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Зависимость лексического значения от приставки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600200"/>
          <a:ext cx="8858312" cy="410530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57454"/>
                <a:gridCol w="2428892"/>
                <a:gridCol w="1857388"/>
                <a:gridCol w="2214578"/>
              </a:tblGrid>
              <a:tr h="7562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5401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ПРЕ-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83658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Претерпеть, претерпевать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Вынести, подвергнуться чему-нибудь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притерпеться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Привыкнуть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97230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Беспрестанный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Постоянный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приставать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Работа с учебником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953735"/>
                </a:solidFill>
              </a:rPr>
              <a:t>Подборка слов, лексическое значение которых зависит от выбора приставки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953735"/>
                </a:solidFill>
              </a:rPr>
              <a:t>С.120-121(3 </a:t>
            </a:r>
            <a:r>
              <a:rPr lang="ru-RU" sz="2400" dirty="0" err="1" smtClean="0">
                <a:solidFill>
                  <a:srgbClr val="953735"/>
                </a:solidFill>
              </a:rPr>
              <a:t>абз</a:t>
            </a:r>
            <a:r>
              <a:rPr lang="ru-RU" sz="2400" dirty="0" smtClean="0">
                <a:solidFill>
                  <a:srgbClr val="953735"/>
                </a:solidFill>
              </a:rPr>
              <a:t>.) </a:t>
            </a:r>
            <a:endParaRPr lang="ru-RU" sz="24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Закрепление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 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зирать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врага, пр..зреть сироту,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беспр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зорник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пр..ступить к работе,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ступник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непр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ступная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крепость, пр..клонить голову в знак согласия, пр..клонить голову в знак почтения,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вратник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вратности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судьбы,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вратный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смысл,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вирать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терпевать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лишения, пр..терпеться к лишениям,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менить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прием,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непр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менный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участник, пр..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ложить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компресс,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непр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..ложный закон, пр..дать оттенок, пр..дать огню, пр..ходящий на лекции, пр..ходящий успех, пр..ставать с вопросами,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беспр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станно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трещать, пр..дел допустимого,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беспр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..дельная степь, пр..смыкаться.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4786322"/>
            <a:ext cx="214314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1071546"/>
            <a:ext cx="21431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1500174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500174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1857364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214554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1857364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29454" y="2285992"/>
            <a:ext cx="214314" cy="214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00760" y="2571744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3214686"/>
            <a:ext cx="214314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14480" y="2928934"/>
            <a:ext cx="21431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2928934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428728" y="3714752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857356" y="4000504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43042" y="4357694"/>
            <a:ext cx="21431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572396" y="4357694"/>
            <a:ext cx="214314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71802" y="5500702"/>
            <a:ext cx="285752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500826" y="5143512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000892" y="5500702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500562" y="5857892"/>
            <a:ext cx="14287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285984" y="1000108"/>
            <a:ext cx="21431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е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214546" y="3286124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857884" y="3643314"/>
            <a:ext cx="21431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286380" y="4071942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500562" y="4429132"/>
            <a:ext cx="276228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214546" y="4786322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928794" y="5143512"/>
            <a:ext cx="285752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и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20" grpId="0"/>
      <p:bldP spid="24" grpId="0"/>
      <p:bldP spid="25" grpId="0"/>
      <p:bldP spid="26" grpId="0"/>
      <p:bldP spid="27" grpId="0"/>
      <p:bldP spid="28" grpId="0"/>
      <p:bldP spid="30" grpId="0"/>
      <p:bldP spid="31" grpId="0"/>
      <p:bldP spid="32" grpId="0"/>
      <p:bldP spid="32" grpId="1"/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Составить словосочетания со словами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186766" cy="44291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953735"/>
                </a:solidFill>
              </a:rPr>
              <a:t>Предать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endParaRPr lang="ru-RU" sz="24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Придать 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Преходящий 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Приходящий  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643050"/>
            <a:ext cx="6072230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953735"/>
                </a:solidFill>
              </a:rPr>
              <a:t>(забвению, земле, огласке, осмеянию, суду)</a:t>
            </a:r>
            <a:endParaRPr lang="ru-RU" sz="2400" b="1" dirty="0">
              <a:solidFill>
                <a:srgbClr val="953735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2714620"/>
            <a:ext cx="528641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953735"/>
                </a:solidFill>
              </a:rPr>
              <a:t>(цвет, форму, значение)</a:t>
            </a:r>
            <a:endParaRPr lang="ru-RU" sz="2400" b="1" dirty="0">
              <a:solidFill>
                <a:srgbClr val="95373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6050" y="3500438"/>
            <a:ext cx="5857916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(увлечение, чувство, трудности)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4357694"/>
            <a:ext cx="514353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(поезд, гость, ученик)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Подобрать синоним 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Превратность - 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2071678"/>
            <a:ext cx="3643338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изменчивость,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2571744"/>
            <a:ext cx="378621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перемена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953735"/>
                </a:solidFill>
              </a:rPr>
              <a:t>Литература</a:t>
            </a:r>
            <a:endParaRPr lang="ru-RU" sz="4000" b="1" dirty="0">
              <a:solidFill>
                <a:srgbClr val="953735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400" dirty="0" smtClean="0">
                <a:solidFill>
                  <a:srgbClr val="953735"/>
                </a:solidFill>
              </a:rPr>
              <a:t>УМК </a:t>
            </a:r>
            <a:r>
              <a:rPr lang="ru-RU" sz="3400" dirty="0" err="1" smtClean="0">
                <a:solidFill>
                  <a:srgbClr val="953735"/>
                </a:solidFill>
              </a:rPr>
              <a:t>Т.В.Раман</a:t>
            </a:r>
            <a:r>
              <a:rPr lang="ru-RU" sz="3400" dirty="0" smtClean="0">
                <a:solidFill>
                  <a:srgbClr val="953735"/>
                </a:solidFill>
              </a:rPr>
              <a:t> </a:t>
            </a:r>
          </a:p>
          <a:p>
            <a:pPr>
              <a:buNone/>
            </a:pPr>
            <a:r>
              <a:rPr lang="ru-RU" sz="3400" dirty="0" smtClean="0">
                <a:solidFill>
                  <a:srgbClr val="953735"/>
                </a:solidFill>
              </a:rPr>
              <a:t>   «Тематическое и поурочное планирование по русскому языку 10класс». Москва, издательство «Экзамен»</a:t>
            </a:r>
          </a:p>
          <a:p>
            <a:r>
              <a:rPr lang="ru-RU" sz="3400" dirty="0" smtClean="0">
                <a:solidFill>
                  <a:srgbClr val="953735"/>
                </a:solidFill>
              </a:rPr>
              <a:t> Александрова О.И. «Похвальная грамотность. Орфография русского языка», Челябинск</a:t>
            </a:r>
          </a:p>
          <a:p>
            <a:r>
              <a:rPr lang="ru-RU" sz="3400" dirty="0" smtClean="0">
                <a:solidFill>
                  <a:srgbClr val="953735"/>
                </a:solidFill>
              </a:rPr>
              <a:t>Т.Б.Карпова, Е.А.Баженова, </a:t>
            </a:r>
            <a:r>
              <a:rPr lang="ru-RU" sz="3400" dirty="0" err="1" smtClean="0">
                <a:solidFill>
                  <a:srgbClr val="953735"/>
                </a:solidFill>
              </a:rPr>
              <a:t>Л.Р.Дускаева</a:t>
            </a:r>
            <a:endParaRPr lang="ru-RU" sz="3400" dirty="0" smtClean="0">
              <a:solidFill>
                <a:srgbClr val="953735"/>
              </a:solidFill>
            </a:endParaRPr>
          </a:p>
          <a:p>
            <a:pPr>
              <a:buNone/>
            </a:pPr>
            <a:r>
              <a:rPr lang="ru-RU" sz="3400" dirty="0" smtClean="0">
                <a:solidFill>
                  <a:srgbClr val="953735"/>
                </a:solidFill>
              </a:rPr>
              <a:t>     «Нормы русского языка», Пермь </a:t>
            </a:r>
          </a:p>
          <a:p>
            <a:r>
              <a:rPr lang="ru-RU" sz="3400" b="1" dirty="0" smtClean="0">
                <a:solidFill>
                  <a:srgbClr val="953735"/>
                </a:solidFill>
              </a:rPr>
              <a:t>Учебник</a:t>
            </a:r>
            <a:r>
              <a:rPr lang="ru-RU" sz="3400" dirty="0" smtClean="0">
                <a:solidFill>
                  <a:srgbClr val="953735"/>
                </a:solidFill>
              </a:rPr>
              <a:t>:  </a:t>
            </a:r>
          </a:p>
          <a:p>
            <a:pPr>
              <a:buNone/>
            </a:pPr>
            <a:r>
              <a:rPr lang="ru-RU" sz="3400" dirty="0" smtClean="0">
                <a:solidFill>
                  <a:srgbClr val="953735"/>
                </a:solidFill>
              </a:rPr>
              <a:t>   Греков В.Ф. Крючков С.Е. </a:t>
            </a:r>
            <a:r>
              <a:rPr lang="ru-RU" sz="3400" dirty="0" err="1" smtClean="0">
                <a:solidFill>
                  <a:srgbClr val="953735"/>
                </a:solidFill>
              </a:rPr>
              <a:t>Чешко</a:t>
            </a:r>
            <a:r>
              <a:rPr lang="ru-RU" sz="3400" dirty="0" smtClean="0">
                <a:solidFill>
                  <a:srgbClr val="953735"/>
                </a:solidFill>
              </a:rPr>
              <a:t> Л.А. «Пособие для занятий по русскому языку в старших классах»,  М.«Просвещение»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Цели уроков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lvl="8" indent="-342900"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Отработать умение определять лексическое значение слов с приставками пре-, при-;</a:t>
            </a:r>
          </a:p>
          <a:p>
            <a:pPr marL="342900" lvl="8" indent="-342900"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Расширить словарный запас , познакомиться с правописанием исконно русских и заимствованных слов с пре-, при-;</a:t>
            </a:r>
          </a:p>
          <a:p>
            <a:pPr marL="342900" lvl="8" indent="-342900"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Сформировать прочный навык правописания гласных и согласных в приставках. </a:t>
            </a:r>
          </a:p>
          <a:p>
            <a:pPr algn="ctr"/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929718" cy="121444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Правописание гласных и согласных, не меняющихся на письме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714488"/>
          <a:ext cx="8858312" cy="459071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429156"/>
                <a:gridCol w="4429156"/>
              </a:tblGrid>
              <a:tr h="185738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Морфологический принцип при написании приставок: обозначаются одинаково независимо от произношения</a:t>
                      </a:r>
                    </a:p>
                    <a:p>
                      <a:pPr algn="ctr"/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Фонетический принцип написания гласной в приставках: </a:t>
                      </a:r>
                    </a:p>
                    <a:p>
                      <a:pPr algn="ctr"/>
                      <a:r>
                        <a:rPr lang="ru-RU" sz="2400" dirty="0" smtClean="0">
                          <a:solidFill>
                            <a:srgbClr val="7030A0"/>
                          </a:solidFill>
                        </a:rPr>
                        <a:t>Раз-(рас-); роз-(рос-)</a:t>
                      </a:r>
                      <a:endParaRPr lang="ru-RU" sz="24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2670472">
                <a:tc>
                  <a:txBody>
                    <a:bodyPr/>
                    <a:lstStyle/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Запись – записать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Накипь – накипать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Надпись – надписать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Отблеск –</a:t>
                      </a:r>
                      <a:r>
                        <a:rPr lang="ru-RU" sz="2400" b="1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отбросить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Подпись – подбежать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Подписать – подобрать</a:t>
                      </a:r>
                    </a:p>
                    <a:p>
                      <a:pPr marL="514350" indent="-514350"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Отбежать</a:t>
                      </a:r>
                      <a:r>
                        <a:rPr lang="ru-RU" sz="2400" b="1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 – </a:t>
                      </a: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отодвинуть</a:t>
                      </a:r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Рассказать – россказни</a:t>
                      </a:r>
                    </a:p>
                    <a:p>
                      <a:pPr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Рассыпать – россыпь</a:t>
                      </a:r>
                    </a:p>
                    <a:p>
                      <a:pPr algn="ctr">
                        <a:buNone/>
                      </a:pPr>
                      <a:r>
                        <a:rPr lang="ru-RU" sz="2400" b="1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Разыграть – розыгрыш</a:t>
                      </a:r>
                    </a:p>
                    <a:p>
                      <a:pPr>
                        <a:buNone/>
                      </a:pPr>
                      <a:endParaRPr lang="ru-RU" sz="2400" b="1" i="1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ru-RU" sz="24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Закрепление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Упр. 166(с.118), устно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686800" cy="84615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Приставки, оканчивающиеся на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Старинное написание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безполезный</a:t>
            </a:r>
            <a:r>
              <a:rPr lang="ru-RU" sz="2400" b="1" i="1" dirty="0" smtClean="0">
                <a:solidFill>
                  <a:srgbClr val="7030A0"/>
                </a:solidFill>
              </a:rPr>
              <a:t>,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безсердечный</a:t>
            </a:r>
            <a:r>
              <a:rPr lang="ru-RU" sz="2400" b="1" i="1" dirty="0" smtClean="0">
                <a:solidFill>
                  <a:srgbClr val="7030A0"/>
                </a:solidFill>
              </a:rPr>
              <a:t>, «</a:t>
            </a:r>
            <a:r>
              <a:rPr lang="ru-RU" sz="2400" b="1" i="1" dirty="0" err="1" smtClean="0">
                <a:solidFill>
                  <a:srgbClr val="7030A0"/>
                </a:solidFill>
              </a:rPr>
              <a:t>Разсказы</a:t>
            </a:r>
            <a:r>
              <a:rPr lang="ru-RU" sz="2400" b="1" i="1" dirty="0" smtClean="0">
                <a:solidFill>
                  <a:srgbClr val="7030A0"/>
                </a:solidFill>
              </a:rPr>
              <a:t> Чехова»</a:t>
            </a:r>
          </a:p>
          <a:p>
            <a:pPr algn="ctr" fontAlgn="t">
              <a:buNone/>
            </a:pP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После реформы русской орфографии в 1918г. Приставки, оканчивающиеся на </a:t>
            </a:r>
            <a:r>
              <a:rPr lang="ru-RU" sz="2400" b="1" i="1" dirty="0" err="1" smtClean="0">
                <a:solidFill>
                  <a:schemeClr val="accent2">
                    <a:lumMod val="75000"/>
                  </a:schemeClr>
                </a:solidFill>
              </a:rPr>
              <a:t>з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стали писаться по фонетическому принципу. </a:t>
            </a:r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fontAlgn="t">
              <a:buNone/>
            </a:pPr>
            <a:endParaRPr lang="ru-RU" b="1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Тренировочные упражнения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С.96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Неизменность приставки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С-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? Почему в русском языке не пишется приставка 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З-(л-,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р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-, г- и др.)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</a:p>
          <a:p>
            <a:pPr algn="ctr">
              <a:buNone/>
            </a:pPr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Запомнить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Здесь, здание, здоровье, ни зги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– 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З в корне</a:t>
            </a:r>
            <a:endParaRPr lang="ru-RU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Правописание приставок пре-, при-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Значение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200" u="sng" dirty="0" smtClean="0"/>
              <a:t/>
            </a:r>
            <a:br>
              <a:rPr lang="ru-RU" sz="3200" u="sng" dirty="0" smtClean="0"/>
            </a:b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43114"/>
          <a:ext cx="8229600" cy="3786215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114800"/>
                <a:gridCol w="4114800"/>
              </a:tblGrid>
              <a:tr h="80804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953735"/>
                          </a:solidFill>
                        </a:rPr>
                        <a:t>ПРЕ-</a:t>
                      </a:r>
                      <a:endParaRPr lang="ru-RU" sz="2400" b="1" dirty="0">
                        <a:solidFill>
                          <a:srgbClr val="953735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953735"/>
                          </a:solidFill>
                        </a:rPr>
                        <a:t>ПРИ-</a:t>
                      </a:r>
                      <a:endParaRPr lang="ru-RU" sz="2400" b="1" dirty="0">
                        <a:solidFill>
                          <a:srgbClr val="953735"/>
                        </a:solidFill>
                      </a:endParaRPr>
                    </a:p>
                  </a:txBody>
                  <a:tcPr/>
                </a:tc>
              </a:tr>
              <a:tr h="99272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7030A0"/>
                          </a:solidFill>
                        </a:rPr>
                        <a:t>очень</a:t>
                      </a:r>
                      <a:endParaRPr lang="ru-RU" sz="2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7030A0"/>
                          </a:solidFill>
                        </a:rPr>
                        <a:t>Близость</a:t>
                      </a:r>
                      <a:endParaRPr lang="ru-RU" sz="2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9272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7030A0"/>
                          </a:solidFill>
                        </a:rPr>
                        <a:t>пере</a:t>
                      </a:r>
                      <a:endParaRPr lang="ru-RU" sz="2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7030A0"/>
                          </a:solidFill>
                        </a:rPr>
                        <a:t>Неполнота действия</a:t>
                      </a:r>
                      <a:endParaRPr lang="ru-RU" sz="2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992724">
                <a:tc>
                  <a:txBody>
                    <a:bodyPr/>
                    <a:lstStyle/>
                    <a:p>
                      <a:pPr algn="ctr"/>
                      <a:endParaRPr lang="ru-RU" sz="2400" b="1" i="1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7030A0"/>
                          </a:solidFill>
                        </a:rPr>
                        <a:t>Приближение, присоединение</a:t>
                      </a:r>
                      <a:endParaRPr lang="ru-RU" sz="2400" b="1" i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Зависимость лексического значения от приставки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14421"/>
          <a:ext cx="9144000" cy="55026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86000"/>
                <a:gridCol w="2397158"/>
                <a:gridCol w="2270109"/>
                <a:gridCol w="2190733"/>
              </a:tblGrid>
              <a:tr h="95848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Слово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Значение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9145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ПРЕ-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ПРИ-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1175466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Преходящий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Временный, недолговечный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приходящий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Являющийся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14954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Превратный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Изменчивый, ложный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привратник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Сторож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145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Преуменьшить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Приуменьшить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69145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Преумножить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Приумножить</a:t>
                      </a:r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470</TotalTime>
  <Words>617</Words>
  <Application>Microsoft Office PowerPoint</Application>
  <PresentationFormat>Экран (4:3)</PresentationFormat>
  <Paragraphs>179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Цели уроков</vt:lpstr>
      <vt:lpstr>Правописание гласных и согласных, не меняющихся на письме</vt:lpstr>
      <vt:lpstr>Закрепление</vt:lpstr>
      <vt:lpstr>Приставки, оканчивающиеся на З</vt:lpstr>
      <vt:lpstr>Тренировочные упражнения</vt:lpstr>
      <vt:lpstr>Неизменность приставки С-</vt:lpstr>
      <vt:lpstr>   Правописание приставок пре-, при- Значение   </vt:lpstr>
      <vt:lpstr>Зависимость лексического значения от приставки</vt:lpstr>
      <vt:lpstr>Зависимость лексического значения от приставки</vt:lpstr>
      <vt:lpstr>Зависимость лексического значения от приставки</vt:lpstr>
      <vt:lpstr>Зависимость лексического значения от приставки</vt:lpstr>
      <vt:lpstr>Работа с учебником</vt:lpstr>
      <vt:lpstr>Закрепление</vt:lpstr>
      <vt:lpstr>Составить словосочетания со словами</vt:lpstr>
      <vt:lpstr>Подобрать синоним 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46</cp:revision>
  <dcterms:created xsi:type="dcterms:W3CDTF">2013-08-20T22:02:58Z</dcterms:created>
  <dcterms:modified xsi:type="dcterms:W3CDTF">2018-11-27T13:57:40Z</dcterms:modified>
</cp:coreProperties>
</file>