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6" r:id="rId10"/>
    <p:sldId id="265" r:id="rId11"/>
    <p:sldId id="272" r:id="rId12"/>
    <p:sldId id="268" r:id="rId13"/>
    <p:sldId id="264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79AC8-C7BD-4E59-8E30-2D352BE21CCB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312E-B3F3-4A5D-9346-D00F94487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1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90ED7-61B5-4985-B53C-E6BEB46F97CA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BA65-7F9D-426B-9DEC-63D1C3E55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2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00C16-E189-4585-B14B-2E02792EE755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DADC4-8D79-42F1-9981-10269F620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44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4AB8C-C4C3-4739-84D6-025080E435F2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FB3EC-59DF-4617-ABCF-54A5FEAD9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8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0A06-58A0-4573-8302-78651B9FC84F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DA79C-079B-4A89-8F43-8E239F4E2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300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8C91BC-EC16-45A4-BBFD-C9E3D443E995}" type="datetimeFigureOut">
              <a:rPr lang="ru-RU"/>
              <a:pPr>
                <a:defRPr/>
              </a:pPr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8FF414-2540-40C0-B532-DE62BE102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124744"/>
            <a:ext cx="61926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Arial"/>
              </a:rPr>
              <a:t>Дидактические </a:t>
            </a:r>
            <a:r>
              <a:rPr lang="ru-RU" sz="3600" b="1" kern="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Arial"/>
              </a:rPr>
              <a:t>игры </a:t>
            </a:r>
            <a:endParaRPr lang="ru-RU" sz="3600" b="1" kern="0" dirty="0" smtClean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ea typeface="+mj-ea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Arial"/>
              </a:rPr>
              <a:t>как </a:t>
            </a:r>
            <a:r>
              <a:rPr lang="ru-RU" sz="3600" b="1" kern="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Arial"/>
              </a:rPr>
              <a:t>форма обучения детей раннего возраста</a:t>
            </a:r>
            <a:endParaRPr lang="ru-RU" sz="36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627784" y="4171732"/>
            <a:ext cx="4752975" cy="23034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82783" y="3212976"/>
            <a:ext cx="5314340" cy="224676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Выполнила: 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Валеева Клара </a:t>
            </a:r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Габидуловна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2-ая младшая группа «Киски»</a:t>
            </a:r>
            <a:endParaRPr lang="ru-RU" sz="2800" b="1" spc="50" dirty="0" smtClean="0">
              <a:ln w="11430">
                <a:solidFill>
                  <a:schemeClr val="accent5">
                    <a:lumMod val="75000"/>
                  </a:schemeClr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МБДОУ №366 «Кораблик»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Челябинск 2018 г.</a:t>
            </a:r>
            <a:endParaRPr lang="ru-RU" sz="2800" b="1" spc="50" dirty="0">
              <a:ln w="11430">
                <a:solidFill>
                  <a:schemeClr val="accent5">
                    <a:lumMod val="75000"/>
                  </a:schemeClr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66623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Arial"/>
              </a:rPr>
              <a:t>В играх с предметами используются игрушки и реальные предметы, Играя с ними, дети учатся сравнивать, устанавливать сходство и различие предметов. Ценность этих игр в том, что с их помощью дети знакомятся со свойствами предметов и их признаками: цветом, величиной, формой, качеством.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212976"/>
            <a:ext cx="221424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592" y="3212976"/>
            <a:ext cx="2214246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901" y="3573016"/>
            <a:ext cx="178219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3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2211710" cy="29489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48680"/>
            <a:ext cx="2283718" cy="30449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97" y="332656"/>
            <a:ext cx="2211710" cy="29489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89040"/>
            <a:ext cx="1995686" cy="2660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031" y="3789040"/>
            <a:ext cx="1995686" cy="266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32656"/>
            <a:ext cx="74168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Настольно-печатные игры</a:t>
            </a:r>
          </a:p>
          <a:p>
            <a:pPr algn="ctr"/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–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 интересное занятие для детей. Они разнообразны по видам: парные картинки, лото, домино. Различны и развивающие задачи, которые решаются при их использовании.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02632"/>
            <a:ext cx="1977684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698175"/>
            <a:ext cx="3027210" cy="22704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02632"/>
            <a:ext cx="2640783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kumimoji="0" lang="ru-RU" sz="4000" b="1" u="none" strike="noStrike" kern="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Словесные 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игры.</a:t>
            </a:r>
            <a: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/>
            </a:r>
            <a:br>
              <a:rPr kumimoji="0" lang="en-US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</a:b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 </a:t>
            </a: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Словесные дидактические игры </a:t>
            </a:r>
            <a:endParaRPr kumimoji="0" lang="ru-RU" sz="2800" b="1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учат </a:t>
            </a: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детей обобщать явления, классифицировать предметы, относить их к той или иной категории. </a:t>
            </a:r>
            <a:endParaRPr kumimoji="0" lang="ru-RU" sz="2800" b="1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В </a:t>
            </a: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таких играх дети решают разнообразные мыслительные задачи; описывают предметы, выделяя характерные их признаки; отгадывают по описанию; находят признаки сходства и различия; группируют предметы по различным </a:t>
            </a:r>
          </a:p>
          <a:p>
            <a:pPr algn="ctr"/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свойствам, признакам.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"/>
            <a:ext cx="1512168" cy="1891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7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8954" y="188640"/>
            <a:ext cx="8496944" cy="620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«Когда это бывает?»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-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взрослый называет явление, ребенок – время года, когда оно бывает. Например: -идет снег …зимой; - радуга на небе… летом и т.д.</a:t>
            </a:r>
            <a:endParaRPr kumimoji="0" lang="ru-RU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«Что бывает круглое в природе?»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(солнце, луна, апельсин, яблоко и т.д.).</a:t>
            </a:r>
            <a:endParaRPr lang="ru-RU" sz="2000" i="1" kern="0" dirty="0">
              <a:solidFill>
                <a:srgbClr val="000000"/>
              </a:solidFill>
              <a:latin typeface="Times New Roman"/>
              <a:cs typeface="Arial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«Назови, одним словом»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-кошка, собака, корова…домашние животные, звери.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-волк, заяц, лиса…дикие , лесные животные, звери.</a:t>
            </a:r>
            <a:endParaRPr kumimoji="0" lang="ru-RU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"Так бывает или нет?"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правилами игры требуется: заметить в стихотворении Л.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Станчева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"Это правда или нет?"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все небылицы: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Теплая весна сейчас,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Виноград созрел у нас.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Конь рогатый на лугу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Летом прыгает в снегу.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Поздней осенью медведь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Любит в речке посидеть.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А зимой среди ветвей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Га-га-га пел соловей.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Быстро дайте мне ответ –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Это правда или нет?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34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55825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Планирование дидактических игр: </a:t>
            </a:r>
          </a:p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утром до завтрака, между завтраком и занятием, в перерывах между занятиями, на прогулке, во второй половине дня.</a:t>
            </a:r>
          </a:p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Очень важно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правильно подобрать игру, проанализировать, есть ли у ребенка необходимые знания, представления. В конце игры обязательно надо </a:t>
            </a:r>
          </a:p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хвалить детей, делать акцент </a:t>
            </a:r>
          </a:p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на позитивных моментах, </a:t>
            </a:r>
          </a:p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поощрять успехи.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87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976664" cy="59766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1731" y="1052736"/>
            <a:ext cx="6588529" cy="2232248"/>
          </a:xfrm>
          <a:prstGeom prst="rect">
            <a:avLst/>
          </a:prstGeom>
        </p:spPr>
        <p:txBody>
          <a:bodyPr>
            <a:prstTxWarp prst="textButton">
              <a:avLst>
                <a:gd name="adj" fmla="val 11156015"/>
              </a:avLst>
            </a:prstTxWarp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9000" b="1" i="1" u="none" strike="noStrike" kern="0" cap="none" spc="0" normalizeH="0" baseline="0" noProof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Спасибо за внимание!</a:t>
            </a:r>
            <a:endParaRPr kumimoji="0" lang="ru-RU" sz="9000" b="1" i="1" u="none" strike="noStrike" kern="0" cap="none" spc="0" normalizeH="0" baseline="0" noProof="0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610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22940"/>
            <a:ext cx="8229600" cy="1143000"/>
          </a:xfrm>
        </p:spPr>
        <p:txBody>
          <a:bodyPr/>
          <a:lstStyle/>
          <a:p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Arial"/>
              </a:rPr>
              <a:t>Задачи:</a:t>
            </a:r>
            <a:endParaRPr lang="ru-RU" dirty="0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2"/>
          </a:xfrm>
        </p:spPr>
        <p:txBody>
          <a:bodyPr/>
          <a:lstStyle/>
          <a:p>
            <a:pPr marL="0" lvl="0" indent="0" algn="ctr">
              <a:buClr>
                <a:srgbClr val="FFFFCC"/>
              </a:buClr>
              <a:buSzPct val="60000"/>
              <a:buNone/>
            </a:pPr>
            <a:r>
              <a:rPr lang="ru-RU" sz="2600" b="1" kern="0" dirty="0">
                <a:solidFill>
                  <a:srgbClr val="FF0000"/>
                </a:solidFill>
                <a:cs typeface="Arial"/>
              </a:rPr>
              <a:t>1.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Развивать активность мышления и </a:t>
            </a:r>
            <a:endParaRPr lang="ru-RU" sz="2600" b="1" kern="0" dirty="0" smtClean="0">
              <a:solidFill>
                <a:schemeClr val="accent5">
                  <a:lumMod val="75000"/>
                </a:schemeClr>
              </a:solidFill>
              <a:cs typeface="Arial"/>
            </a:endParaRPr>
          </a:p>
          <a:p>
            <a:pPr marL="0" lvl="0" indent="0" algn="ctr">
              <a:buClr>
                <a:srgbClr val="FFFFCC"/>
              </a:buClr>
              <a:buSzPct val="60000"/>
              <a:buNone/>
            </a:pPr>
            <a:r>
              <a:rPr lang="ru-RU" sz="2600" b="1" kern="0" dirty="0" smtClean="0">
                <a:solidFill>
                  <a:schemeClr val="accent5">
                    <a:lumMod val="75000"/>
                  </a:schemeClr>
                </a:solidFill>
                <a:cs typeface="Arial"/>
              </a:rPr>
              <a:t>речь </a:t>
            </a:r>
            <a:r>
              <a:rPr lang="ru-RU" sz="2600" b="1" kern="0" dirty="0" smtClean="0">
                <a:solidFill>
                  <a:schemeClr val="accent5">
                    <a:lumMod val="75000"/>
                  </a:schemeClr>
                </a:solidFill>
                <a:cs typeface="Arial"/>
              </a:rPr>
              <a:t>у детей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, делать обучения более занимательным, эмоциональным, </a:t>
            </a:r>
            <a:r>
              <a:rPr lang="ru-RU" sz="2600" b="1" kern="0" dirty="0" smtClean="0">
                <a:solidFill>
                  <a:schemeClr val="accent5">
                    <a:lumMod val="75000"/>
                  </a:schemeClr>
                </a:solidFill>
                <a:cs typeface="Arial"/>
              </a:rPr>
              <a:t>создать 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предпосылки к более глубокому овладению знаниями, умениями, навыками.</a:t>
            </a:r>
          </a:p>
          <a:p>
            <a:pPr marL="0" lvl="0" indent="0" algn="ctr">
              <a:buClr>
                <a:srgbClr val="FFFFCC"/>
              </a:buClr>
              <a:buSzPct val="60000"/>
              <a:buNone/>
            </a:pPr>
            <a:r>
              <a:rPr lang="ru-RU" sz="2600" b="1" kern="0" dirty="0">
                <a:solidFill>
                  <a:srgbClr val="FF0000"/>
                </a:solidFill>
                <a:cs typeface="Arial"/>
              </a:rPr>
              <a:t>2. 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Воспитывать такие качества как находчивость, </a:t>
            </a:r>
            <a:r>
              <a:rPr lang="ru-RU" sz="2600" b="1" kern="0" dirty="0" smtClean="0">
                <a:solidFill>
                  <a:schemeClr val="accent5">
                    <a:lumMod val="75000"/>
                  </a:schemeClr>
                </a:solidFill>
                <a:cs typeface="Arial"/>
              </a:rPr>
              <a:t>сообразительность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, усидчивость, умение преодолевать трудности, т.е. умение жить в коллективе сверстников.</a:t>
            </a:r>
          </a:p>
          <a:p>
            <a:pPr marL="0" lvl="0" indent="0" algn="ctr">
              <a:buClr>
                <a:srgbClr val="FFFFCC"/>
              </a:buClr>
              <a:buSzPct val="60000"/>
              <a:buNone/>
            </a:pPr>
            <a:r>
              <a:rPr lang="ru-RU" sz="2600" b="1" kern="0" dirty="0">
                <a:solidFill>
                  <a:srgbClr val="FF0000"/>
                </a:solidFill>
                <a:cs typeface="Arial"/>
              </a:rPr>
              <a:t>3. 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Закреплять знания детей, стимулировать </a:t>
            </a:r>
            <a:endParaRPr lang="ru-RU" sz="2600" b="1" kern="0" dirty="0" smtClean="0">
              <a:solidFill>
                <a:schemeClr val="accent5">
                  <a:lumMod val="75000"/>
                </a:schemeClr>
              </a:solidFill>
              <a:cs typeface="Arial"/>
            </a:endParaRPr>
          </a:p>
          <a:p>
            <a:pPr marL="0" lvl="0" indent="0" algn="ctr">
              <a:buClr>
                <a:srgbClr val="FFFFCC"/>
              </a:buClr>
              <a:buSzPct val="60000"/>
              <a:buNone/>
            </a:pPr>
            <a:r>
              <a:rPr lang="ru-RU" sz="2600" b="1" kern="0" dirty="0" smtClean="0">
                <a:solidFill>
                  <a:schemeClr val="accent5">
                    <a:lumMod val="75000"/>
                  </a:schemeClr>
                </a:solidFill>
                <a:cs typeface="Arial"/>
              </a:rPr>
              <a:t>детскую </a:t>
            </a:r>
            <a:r>
              <a:rPr lang="ru-RU" sz="2600" b="1" kern="0" dirty="0">
                <a:solidFill>
                  <a:schemeClr val="accent5">
                    <a:lumMod val="75000"/>
                  </a:schemeClr>
                </a:solidFill>
                <a:cs typeface="Arial"/>
              </a:rPr>
              <a:t>активность.</a:t>
            </a:r>
          </a:p>
          <a:p>
            <a:endParaRPr lang="ru-RU" sz="26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734" y="188641"/>
            <a:ext cx="1130129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6595" y="7575"/>
            <a:ext cx="7884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Arial"/>
              </a:rPr>
              <a:t>Актуальность   темы: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8525" y="836712"/>
            <a:ext cx="8532910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Актуальность данной темы объясняется необходимостью организации эффективного взаимодействия воспитателя и ребёнка в образовательной деятельности. 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Игра - это потребность растущего детского организма. В игре развиваются познавательные психические процессы: восприятие, память, мышление, внимание, воображение, речь; развиваются любознательность и умственные  способности, первичные интеллектуальные умения и навыки.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Игра становится ведущей деятельностью 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в раннем  возрасте.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3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Arial"/>
              </a:rPr>
              <a:t>Актуальность   темы: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270" y="1042095"/>
            <a:ext cx="864096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Дидактическая игра - одна из важных разновидностей игровой деятельности.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Любая игра становится дидактической, если имеются её основные компоненты: дидактическая задача, игровые правила, игровые действия, которые являются основными структурными элементами дидактической игры.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Дети раннего возраста активно познают мир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по принципу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" Что вижу, с чем действую, то и познаю."</a:t>
            </a:r>
            <a:endParaRPr kumimoji="0" lang="ru-RU" sz="26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96373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Игра в детские годы преобладает над всеми другими делами ребенка. Именно поэтому психолог </a:t>
            </a:r>
          </a:p>
          <a:p>
            <a:pPr algn="ctr"/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Л. С. Выготский назвал её ведущей деятельностью дошкольного детства.</a:t>
            </a:r>
            <a:endParaRPr lang="ru-RU" dirty="0"/>
          </a:p>
        </p:txBody>
      </p:sp>
      <p:pic>
        <p:nvPicPr>
          <p:cNvPr id="1026" name="Picture 2" descr="C:\Users\Ирина\Desktop\мама\Новая папка (4)\32451c80e36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45053" y="122064"/>
            <a:ext cx="2425587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Дидактическая игра как игровой метод обучения рассматривается в двух видах: игры-занятия и дидактические.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cs typeface="Arial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3294" y="1459230"/>
            <a:ext cx="87129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В первом случае ведущая роль принадлежит воспитателю, который для повышения у детей интереса к занятию использует разнообразные игровые приёмы, создаёт игровую ситуацию. Использование разнообразных компонентов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игровой деятельности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сочетается с вопросами,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указаниями, объяснениями,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показом.</a:t>
            </a:r>
            <a:endParaRPr kumimoji="0" lang="ru-RU" sz="30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804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84976" cy="580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Занятия в форме дидактических игр широко применяются в младших группах.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В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этом случае обучение носит незапрограммированный  игровой характер. Воспитатель использует в основном методы и приёмы о посредственного педагогического воздействия: применяет сюрпризные моменты, вводит игровые образы, создаёт игровые ситуации на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протяжении всего занятия, </a:t>
            </a:r>
          </a:p>
          <a:p>
            <a:pPr lvl="0" algn="ctr">
              <a:spcBef>
                <a:spcPct val="20000"/>
              </a:spcBef>
              <a:buClr>
                <a:srgbClr val="FFFFCC"/>
              </a:buClr>
              <a:buSzPct val="60000"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в игровой форме его заканчивает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.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15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мама\Новая папка (4)\article7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15" y="531469"/>
            <a:ext cx="2116077" cy="210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76672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    Основные 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виды игр: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/>
            </a:r>
            <a:b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</a:b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   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Все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дидактические игры </a:t>
            </a:r>
            <a:endParaRPr kumimoji="0" lang="ru-RU" sz="39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можно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разделить </a:t>
            </a:r>
            <a:endParaRPr kumimoji="0" lang="ru-RU" sz="39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на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три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основных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вида: </a:t>
            </a:r>
            <a:endParaRPr kumimoji="0" lang="ru-RU" sz="39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игры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с предметами (игрушками, природным материалом), </a:t>
            </a:r>
            <a:endParaRPr kumimoji="0" lang="ru-RU" sz="39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настольно-печатные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и </a:t>
            </a:r>
            <a:endParaRPr kumimoji="0" lang="ru-RU" sz="39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  <a:p>
            <a:pPr algn="ctr"/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словесные </a:t>
            </a:r>
            <a:r>
              <a:rPr kumimoji="0" lang="ru-RU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игры.</a:t>
            </a:r>
            <a:endParaRPr lang="ru-RU" sz="39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5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kumimoji="0" lang="ru-RU" sz="3600" b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cs typeface="Arial"/>
              </a:rPr>
              <a:t>Игры с предметами: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Arial"/>
              </a:rPr>
              <a:t/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Arial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cs typeface="Arial"/>
              </a:rPr>
              <a:t>К играм с предметами относятся сюжетно-дидактические игры и игры-инсценировки.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190817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25" y="1869777"/>
            <a:ext cx="1951037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99928"/>
            <a:ext cx="2097087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91" y="3982497"/>
            <a:ext cx="2959771" cy="223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2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95</TotalTime>
  <Words>622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43335_shk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Дидактическая игра как игровой метод обучения рассматривается в двух видах: игры-занятия и дидактические. </vt:lpstr>
      <vt:lpstr>Презентация PowerPoint</vt:lpstr>
      <vt:lpstr>Презентация PowerPoint</vt:lpstr>
      <vt:lpstr>Игры с предметами: К играм с предметами относятся сюжетно-дидактические игры и игры-инсценировки.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Железнова</dc:creator>
  <cp:lastModifiedBy>Ирина Железнова</cp:lastModifiedBy>
  <cp:revision>10</cp:revision>
  <dcterms:created xsi:type="dcterms:W3CDTF">2018-09-14T12:21:18Z</dcterms:created>
  <dcterms:modified xsi:type="dcterms:W3CDTF">2018-09-25T05:04:41Z</dcterms:modified>
</cp:coreProperties>
</file>