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27"/>
  </p:notesMasterIdLst>
  <p:sldIdLst>
    <p:sldId id="256" r:id="rId2"/>
    <p:sldId id="257" r:id="rId3"/>
    <p:sldId id="258" r:id="rId4"/>
    <p:sldId id="286" r:id="rId5"/>
    <p:sldId id="262" r:id="rId6"/>
    <p:sldId id="264" r:id="rId7"/>
    <p:sldId id="287" r:id="rId8"/>
    <p:sldId id="288" r:id="rId9"/>
    <p:sldId id="289" r:id="rId10"/>
    <p:sldId id="263" r:id="rId11"/>
    <p:sldId id="276" r:id="rId12"/>
    <p:sldId id="283" r:id="rId13"/>
    <p:sldId id="284" r:id="rId14"/>
    <p:sldId id="269" r:id="rId15"/>
    <p:sldId id="270" r:id="rId16"/>
    <p:sldId id="272" r:id="rId17"/>
    <p:sldId id="273" r:id="rId18"/>
    <p:sldId id="278" r:id="rId19"/>
    <p:sldId id="279" r:id="rId20"/>
    <p:sldId id="280" r:id="rId21"/>
    <p:sldId id="285" r:id="rId22"/>
    <p:sldId id="281" r:id="rId23"/>
    <p:sldId id="282" r:id="rId24"/>
    <p:sldId id="275" r:id="rId25"/>
    <p:sldId id="277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165" autoAdjust="0"/>
    <p:restoredTop sz="94665" autoAdjust="0"/>
  </p:normalViewPr>
  <p:slideViewPr>
    <p:cSldViewPr>
      <p:cViewPr varScale="1">
        <p:scale>
          <a:sx n="69" d="100"/>
          <a:sy n="69" d="100"/>
        </p:scale>
        <p:origin x="-118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78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DBAF1B-6125-42B6-B437-55625C4FE680}" type="datetimeFigureOut">
              <a:rPr lang="ru-RU" smtClean="0"/>
              <a:pPr/>
              <a:t>22.05.2019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C813A1-52CA-4EE5-9EC9-1CA0DAA5495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C813A1-52CA-4EE5-9EC9-1CA0DAA54952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Существуют</a:t>
            </a:r>
            <a:r>
              <a:rPr lang="ru-RU" baseline="0" dirty="0" smtClean="0"/>
              <a:t> такие виды воспитания: трудовое, физическое правовое, патриотическое, половое и </a:t>
            </a:r>
            <a:r>
              <a:rPr lang="ru-RU" baseline="0" dirty="0" err="1" smtClean="0"/>
              <a:t>полоролевое</a:t>
            </a:r>
            <a:r>
              <a:rPr lang="ru-RU" baseline="0" dirty="0" smtClean="0"/>
              <a:t>, эстетическое, экологическое, умственное, нравственное. Мы рассматриваем нравственное воспитания дошкольников.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C813A1-52CA-4EE5-9EC9-1CA0DAA54952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C813A1-52CA-4EE5-9EC9-1CA0DAA54952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Самый главный на мой взгляд,</a:t>
            </a:r>
            <a:r>
              <a:rPr lang="ru-RU" baseline="0" dirty="0" smtClean="0"/>
              <a:t> это пример взрослых.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C813A1-52CA-4EE5-9EC9-1CA0DAA54952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C813A1-52CA-4EE5-9EC9-1CA0DAA54952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 этой игре формируется доверие друг к другу.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C813A1-52CA-4EE5-9EC9-1CA0DAA54952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30381D9-1760-4D60-9959-7A32110EB0FC}" type="datetimeFigureOut">
              <a:rPr lang="ru-RU" smtClean="0"/>
              <a:pPr/>
              <a:t>22.05.2019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F409AFB-0ECA-438B-87B0-4591AD7F14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381D9-1760-4D60-9959-7A32110EB0FC}" type="datetimeFigureOut">
              <a:rPr lang="ru-RU" smtClean="0"/>
              <a:pPr/>
              <a:t>22.05.2019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409AFB-0ECA-438B-87B0-4591AD7F14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30381D9-1760-4D60-9959-7A32110EB0FC}" type="datetimeFigureOut">
              <a:rPr lang="ru-RU" smtClean="0"/>
              <a:pPr/>
              <a:t>22.05.2019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F409AFB-0ECA-438B-87B0-4591AD7F14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381D9-1760-4D60-9959-7A32110EB0FC}" type="datetimeFigureOut">
              <a:rPr lang="ru-RU" smtClean="0"/>
              <a:pPr/>
              <a:t>22.05.2019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409AFB-0ECA-438B-87B0-4591AD7F14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30381D9-1760-4D60-9959-7A32110EB0FC}" type="datetimeFigureOut">
              <a:rPr lang="ru-RU" smtClean="0"/>
              <a:pPr/>
              <a:t>22.05.2019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2F409AFB-0ECA-438B-87B0-4591AD7F14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381D9-1760-4D60-9959-7A32110EB0FC}" type="datetimeFigureOut">
              <a:rPr lang="ru-RU" smtClean="0"/>
              <a:pPr/>
              <a:t>22.05.2019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409AFB-0ECA-438B-87B0-4591AD7F14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381D9-1760-4D60-9959-7A32110EB0FC}" type="datetimeFigureOut">
              <a:rPr lang="ru-RU" smtClean="0"/>
              <a:pPr/>
              <a:t>22.05.2019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409AFB-0ECA-438B-87B0-4591AD7F14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381D9-1760-4D60-9959-7A32110EB0FC}" type="datetimeFigureOut">
              <a:rPr lang="ru-RU" smtClean="0"/>
              <a:pPr/>
              <a:t>22.05.2019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409AFB-0ECA-438B-87B0-4591AD7F14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30381D9-1760-4D60-9959-7A32110EB0FC}" type="datetimeFigureOut">
              <a:rPr lang="ru-RU" smtClean="0"/>
              <a:pPr/>
              <a:t>22.05.2019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409AFB-0ECA-438B-87B0-4591AD7F14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381D9-1760-4D60-9959-7A32110EB0FC}" type="datetimeFigureOut">
              <a:rPr lang="ru-RU" smtClean="0"/>
              <a:pPr/>
              <a:t>22.05.2019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409AFB-0ECA-438B-87B0-4591AD7F14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381D9-1760-4D60-9959-7A32110EB0FC}" type="datetimeFigureOut">
              <a:rPr lang="ru-RU" smtClean="0"/>
              <a:pPr/>
              <a:t>22.05.2019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409AFB-0ECA-438B-87B0-4591AD7F14F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30381D9-1760-4D60-9959-7A32110EB0FC}" type="datetimeFigureOut">
              <a:rPr lang="ru-RU" smtClean="0"/>
              <a:pPr/>
              <a:t>22.05.2019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2F409AFB-0ECA-438B-87B0-4591AD7F14F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Презентация работы на тему «Нравственное воспитание»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ГБДОУ №94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 группа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5000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Примерные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темы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этических бесед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357850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Что такое «хорошо» и что такое «плохо»?</a:t>
            </a:r>
          </a:p>
          <a:p>
            <a:pPr lvl="0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Зачем быть вежливым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Мамины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руки…</a:t>
            </a:r>
          </a:p>
          <a:p>
            <a:pPr lvl="0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Что такое дружба….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Как выбирать друзей?</a:t>
            </a:r>
          </a:p>
          <a:p>
            <a:pPr lvl="0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Добрый человек – это...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Спешите делать добро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Правда или ложь. Рассматривание проблемных ситуаций.</a:t>
            </a:r>
          </a:p>
          <a:p>
            <a:pPr lvl="0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Что значит быть счастливым?</a:t>
            </a:r>
          </a:p>
          <a:p>
            <a:pPr lvl="0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Мир без улыбки. Какой он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Маленький, да удаленький.</a:t>
            </a:r>
          </a:p>
          <a:p>
            <a:pPr lvl="0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Человек и мир природы.</a:t>
            </a:r>
          </a:p>
          <a:p>
            <a:pPr lvl="0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Дружба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 младшими братьями(животными)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человека.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Мой родной дом…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Лесные / морские/ горные прогулки.</a:t>
            </a:r>
          </a:p>
          <a:p>
            <a:pPr lvl="0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День победы.</a:t>
            </a:r>
          </a:p>
          <a:p>
            <a:pPr lvl="0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Я горжусь что…..</a:t>
            </a:r>
          </a:p>
          <a:p>
            <a:pPr lvl="0"/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35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Игры и игровые упражнения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484784"/>
            <a:ext cx="7239000" cy="484632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Мама устала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Угадай настроение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Рисуем эмоции пальцами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Хорошо-плохо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Старенькая бабушка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Помоги другу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Волшебный стул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Собака – поводырь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Я знаю…..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Россия это…..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Сотворение чуда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Давай поговорим</a:t>
            </a:r>
          </a:p>
          <a:p>
            <a:pPr>
              <a:buFont typeface="Wingdings" pitchFamily="2" charset="2"/>
              <a:buChar char="v"/>
            </a:pPr>
            <a:endParaRPr lang="ru-RU" dirty="0" smtClean="0"/>
          </a:p>
          <a:p>
            <a:pPr>
              <a:buFont typeface="Wingdings" pitchFamily="2" charset="2"/>
              <a:buChar char="v"/>
            </a:pPr>
            <a:endParaRPr lang="ru-RU" dirty="0"/>
          </a:p>
        </p:txBody>
      </p:sp>
    </p:spTree>
  </p:cSld>
  <p:clrMapOvr>
    <a:masterClrMapping/>
  </p:clrMapOvr>
  <p:transition advClick="0" advTm="20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588680"/>
          </a:xfrm>
        </p:spPr>
        <p:txBody>
          <a:bodyPr/>
          <a:lstStyle/>
          <a:p>
            <a:r>
              <a:rPr lang="ru-RU" dirty="0" smtClean="0"/>
              <a:t>Дидактические игры.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1268760"/>
            <a:ext cx="72008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i="1" dirty="0" smtClean="0"/>
              <a:t>«НУЖНО – НЕЛЬЗЯ»</a:t>
            </a:r>
            <a:endParaRPr lang="ru-RU" sz="1600" dirty="0" smtClean="0"/>
          </a:p>
          <a:p>
            <a:r>
              <a:rPr lang="ru-RU" sz="1600" u="sng" dirty="0" smtClean="0"/>
              <a:t>ЦЕЛЬ</a:t>
            </a:r>
            <a:r>
              <a:rPr lang="ru-RU" sz="1600" dirty="0" smtClean="0"/>
              <a:t>: уточнить и закрепить правила поведения в общественных местах; </a:t>
            </a:r>
            <a:r>
              <a:rPr lang="ru-RU" sz="1600" b="1" dirty="0" smtClean="0"/>
              <a:t>воспитывать уважение к людям</a:t>
            </a:r>
            <a:r>
              <a:rPr lang="ru-RU" sz="1600" dirty="0" smtClean="0"/>
              <a:t>, умеющим вести правильно в общественных местах, вызвать желание подражать им.</a:t>
            </a:r>
            <a:endParaRPr lang="ru-RU" sz="1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2708920"/>
            <a:ext cx="712879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i="1" dirty="0" smtClean="0"/>
              <a:t>«НАУЧИ ПОСЛУШАНИЮ»</a:t>
            </a:r>
            <a:endParaRPr lang="ru-RU" sz="1600" dirty="0" smtClean="0"/>
          </a:p>
          <a:p>
            <a:r>
              <a:rPr lang="ru-RU" sz="1600" u="sng" dirty="0" smtClean="0"/>
              <a:t>ЦЕЛЬ</a:t>
            </a:r>
            <a:r>
              <a:rPr lang="ru-RU" sz="1600" dirty="0" smtClean="0"/>
              <a:t>: развивать у детей умение находить выход из создавшейся проблемной ситуации, учить избегать опасных ситуаций, быть осмотрительным, внимательным; </a:t>
            </a:r>
            <a:r>
              <a:rPr lang="ru-RU" sz="1600" b="1" dirty="0" smtClean="0"/>
              <a:t>воспитывать</a:t>
            </a:r>
            <a:r>
              <a:rPr lang="ru-RU" sz="1600" dirty="0" smtClean="0"/>
              <a:t> у детей самостоятельность, уверенность в себе; знакомить с взаимоотношениями взрослых и детей.</a:t>
            </a:r>
            <a:endParaRPr lang="ru-RU" sz="16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4653136"/>
            <a:ext cx="72008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i="1" dirty="0" smtClean="0"/>
              <a:t>«КАК МОЖНО?»</a:t>
            </a:r>
            <a:endParaRPr lang="ru-RU" sz="1600" dirty="0" smtClean="0"/>
          </a:p>
          <a:p>
            <a:r>
              <a:rPr lang="ru-RU" sz="1600" u="sng" dirty="0" smtClean="0"/>
              <a:t>ЦЕЛЬ</a:t>
            </a:r>
            <a:r>
              <a:rPr lang="ru-RU" sz="1600" dirty="0" smtClean="0"/>
              <a:t>: упражнять детей в правильном подборе слов, учить подбирать нужные слова; развивать связную речь;</a:t>
            </a:r>
          </a:p>
          <a:p>
            <a:r>
              <a:rPr lang="ru-RU" sz="1600" dirty="0" smtClean="0"/>
              <a:t>развивать у детей умение избегать опасных ситуаций, быть предупредительным, внимательным;</a:t>
            </a:r>
          </a:p>
          <a:p>
            <a:r>
              <a:rPr lang="ru-RU" sz="1600" b="1" dirty="0" smtClean="0"/>
              <a:t>воспитывать</a:t>
            </a:r>
            <a:r>
              <a:rPr lang="ru-RU" sz="1600" dirty="0" smtClean="0"/>
              <a:t> у детей самостоятельность, уверенность в себе, культуру поведения в общественных местах.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Сюжетно-ролевые игры.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772816"/>
            <a:ext cx="705678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/>
              <a:t>Сюжетно - ролевая игра "Игрушки у врача"</a:t>
            </a:r>
          </a:p>
          <a:p>
            <a:r>
              <a:rPr lang="ru-RU" sz="1600" i="1" dirty="0" smtClean="0"/>
              <a:t>Цель:</a:t>
            </a:r>
            <a:r>
              <a:rPr lang="ru-RU" sz="1600" dirty="0" smtClean="0"/>
              <a:t> учить детей уходу за больными и пользованию медицинскими инструментами, воспитывать в детях внимательность, чуткость, расширять словарный запас: ввести понятия «больница», «больной», «лечение», «лекарства», «температура», «стационар».</a:t>
            </a:r>
            <a:endParaRPr lang="ru-RU" sz="1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3212976"/>
            <a:ext cx="705678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/>
              <a:t>Сюжетно - ролевая игра "Зоопарк"</a:t>
            </a:r>
          </a:p>
          <a:p>
            <a:r>
              <a:rPr lang="ru-RU" sz="1600" i="1" dirty="0" smtClean="0"/>
              <a:t>Цель:</a:t>
            </a:r>
            <a:r>
              <a:rPr lang="ru-RU" sz="1600" dirty="0" smtClean="0"/>
              <a:t> расширить знания детей о диких животных, их повадках, образе жизни, питании, воспитывать любовь, гуманное отношение к животным, расширить словарный запас детей.</a:t>
            </a:r>
            <a:br>
              <a:rPr lang="ru-RU" sz="1600" dirty="0" smtClean="0"/>
            </a:br>
            <a:r>
              <a:rPr lang="ru-RU" sz="1600" dirty="0" smtClean="0"/>
              <a:t>Оборудование: игрушечные дикие звери, знакомые детям, клетки (из строительного материала), билеты, деньги, касса.</a:t>
            </a:r>
            <a:endParaRPr lang="ru-RU" sz="1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4797152"/>
            <a:ext cx="741682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/>
              <a:t>Сюжетно - ролевая игра "Семья"</a:t>
            </a:r>
          </a:p>
          <a:p>
            <a:r>
              <a:rPr lang="ru-RU" sz="1600" i="1" dirty="0" smtClean="0"/>
              <a:t>Цель:</a:t>
            </a:r>
            <a:r>
              <a:rPr lang="ru-RU" sz="1600" dirty="0" smtClean="0"/>
              <a:t> формировать представление о коллективном ведении хозяйства, семейном бюджете, о семейных взаимоотношениях, совместных досугах, воспитывать любовь, доброжелательное, заботливое отношение к членам семьи, интерес к их деятельности.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 ПОМОЩЬ ДРУГУ!</a:t>
            </a:r>
            <a:endParaRPr lang="ru-RU" dirty="0"/>
          </a:p>
        </p:txBody>
      </p:sp>
      <p:pic>
        <p:nvPicPr>
          <p:cNvPr id="6" name="Содержимое 5" descr="dPpkNz-hZC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714705" y="1609725"/>
            <a:ext cx="2723990" cy="4846638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ЗАБОТА О ПРИРОДЕ.</a:t>
            </a:r>
            <a:endParaRPr lang="ru-RU" dirty="0"/>
          </a:p>
        </p:txBody>
      </p:sp>
      <p:pic>
        <p:nvPicPr>
          <p:cNvPr id="9" name="Содержимое 8" descr="-1I2LgOzOvY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1988840"/>
            <a:ext cx="5760640" cy="3960440"/>
          </a:xfrm>
        </p:spPr>
      </p:pic>
    </p:spTree>
  </p:cSld>
  <p:clrMapOvr>
    <a:masterClrMapping/>
  </p:clrMapOvr>
  <p:transition advClick="0" advTm="2000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Дружба крепкая.</a:t>
            </a:r>
            <a:endParaRPr lang="ru-RU" dirty="0"/>
          </a:p>
        </p:txBody>
      </p:sp>
      <p:pic>
        <p:nvPicPr>
          <p:cNvPr id="6" name="Содержимое 5" descr="WZ7WQ1Ovq7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997075"/>
            <a:ext cx="7239000" cy="4071938"/>
          </a:xfrm>
        </p:spPr>
      </p:pic>
    </p:spTree>
  </p:cSld>
  <p:clrMapOvr>
    <a:masterClrMapping/>
  </p:clrMapOvr>
  <p:transition advClick="0" advTm="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Давай делиться…</a:t>
            </a:r>
            <a:endParaRPr lang="ru-RU" dirty="0"/>
          </a:p>
        </p:txBody>
      </p:sp>
      <p:pic>
        <p:nvPicPr>
          <p:cNvPr id="8" name="Содержимое 7" descr="WIY1mT6Omek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872879"/>
            <a:ext cx="3521075" cy="1980605"/>
          </a:xfrm>
        </p:spPr>
      </p:pic>
      <p:pic>
        <p:nvPicPr>
          <p:cNvPr id="9" name="Содержимое 8" descr="0_5GyGhlmDw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178300" y="2872879"/>
            <a:ext cx="3521075" cy="1980605"/>
          </a:xfrm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Россия это…</a:t>
            </a:r>
            <a:endParaRPr lang="ru-RU" dirty="0"/>
          </a:p>
        </p:txBody>
      </p:sp>
      <p:pic>
        <p:nvPicPr>
          <p:cNvPr id="10" name="Содержимое 9" descr="n8PM9lc_FR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997075"/>
            <a:ext cx="7239000" cy="4071938"/>
          </a:xfrm>
        </p:spPr>
      </p:pic>
    </p:spTree>
  </p:cSld>
  <p:clrMapOvr>
    <a:masterClrMapping/>
  </p:clrMapOvr>
  <p:transition advClick="0" advTm="10000"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Ох, ох, ой…</a:t>
            </a:r>
            <a:endParaRPr lang="ru-RU" dirty="0"/>
          </a:p>
        </p:txBody>
      </p:sp>
      <p:pic>
        <p:nvPicPr>
          <p:cNvPr id="9" name="Содержимое 8" descr="XEyeMBRc7EY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1772816"/>
            <a:ext cx="3352843" cy="3989040"/>
          </a:xfrm>
        </p:spPr>
      </p:pic>
      <p:pic>
        <p:nvPicPr>
          <p:cNvPr id="10" name="Содержимое 9" descr="GWwaSpQf5Eg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355976" y="2204865"/>
            <a:ext cx="3744416" cy="2794174"/>
          </a:xfrm>
        </p:spPr>
      </p:pic>
    </p:spTree>
  </p:cSld>
  <p:clrMapOvr>
    <a:masterClrMapping/>
  </p:clrMapOvr>
  <p:transition advClick="0" advTm="10000">
    <p:zoom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452776"/>
          </a:xfrm>
        </p:spPr>
        <p:txBody>
          <a:bodyPr>
            <a:norm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Воспитание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— целенаправленное формирование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личности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в целях подготовки её к участию в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общественной 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культурной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жизни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lvl="1"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Виды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Улыбающееся лицо 4"/>
          <p:cNvSpPr/>
          <p:nvPr/>
        </p:nvSpPr>
        <p:spPr>
          <a:xfrm>
            <a:off x="3286116" y="2786058"/>
            <a:ext cx="2286016" cy="1714512"/>
          </a:xfrm>
          <a:prstGeom prst="smileyFac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воспитания</a:t>
            </a:r>
            <a:endParaRPr lang="ru-RU" dirty="0"/>
          </a:p>
        </p:txBody>
      </p:sp>
      <p:sp>
        <p:nvSpPr>
          <p:cNvPr id="17" name="Овал 16"/>
          <p:cNvSpPr/>
          <p:nvPr/>
        </p:nvSpPr>
        <p:spPr>
          <a:xfrm rot="349821">
            <a:off x="1000100" y="1928802"/>
            <a:ext cx="1857388" cy="428628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1" algn="ctr"/>
            <a:endParaRPr lang="ru-RU" sz="1600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lvl="1" algn="ctr"/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умственное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18" name="Овал 17"/>
          <p:cNvSpPr/>
          <p:nvPr/>
        </p:nvSpPr>
        <p:spPr>
          <a:xfrm rot="20239438">
            <a:off x="1414887" y="5152704"/>
            <a:ext cx="2428892" cy="785818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1"/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оловое и </a:t>
            </a:r>
            <a:r>
              <a:rPr lang="ru-RU" sz="1600" i="1" dirty="0" err="1" smtClean="0">
                <a:latin typeface="Times New Roman" pitchFamily="18" charset="0"/>
                <a:cs typeface="Times New Roman" pitchFamily="18" charset="0"/>
              </a:rPr>
              <a:t>полоролевое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Овал 18"/>
          <p:cNvSpPr/>
          <p:nvPr/>
        </p:nvSpPr>
        <p:spPr>
          <a:xfrm rot="21171295">
            <a:off x="4169760" y="5216468"/>
            <a:ext cx="2357454" cy="571504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1" algn="ctr"/>
            <a:endParaRPr lang="ru-RU" sz="1600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lvl="1" algn="ctr"/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патриотическое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20" name="Овал 19"/>
          <p:cNvSpPr/>
          <p:nvPr/>
        </p:nvSpPr>
        <p:spPr>
          <a:xfrm rot="977378">
            <a:off x="6786578" y="5000636"/>
            <a:ext cx="2071702" cy="500066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1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правовое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Овал 20"/>
          <p:cNvSpPr/>
          <p:nvPr/>
        </p:nvSpPr>
        <p:spPr>
          <a:xfrm rot="560558">
            <a:off x="6215074" y="4071942"/>
            <a:ext cx="2143140" cy="428628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1" algn="ctr"/>
            <a:endParaRPr lang="ru-RU" sz="1600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lvl="1" algn="ctr"/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нравственное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22" name="Овал 21"/>
          <p:cNvSpPr/>
          <p:nvPr/>
        </p:nvSpPr>
        <p:spPr>
          <a:xfrm rot="20733675">
            <a:off x="6715140" y="3000372"/>
            <a:ext cx="1857388" cy="500066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1" algn="ctr"/>
            <a:endParaRPr lang="ru-RU" sz="1600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lvl="1" algn="ctr"/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физическое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23" name="Овал 22"/>
          <p:cNvSpPr/>
          <p:nvPr/>
        </p:nvSpPr>
        <p:spPr>
          <a:xfrm rot="20869089">
            <a:off x="5573164" y="2154050"/>
            <a:ext cx="2089218" cy="463256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1" algn="ctr"/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трудовое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Овал 24"/>
          <p:cNvSpPr/>
          <p:nvPr/>
        </p:nvSpPr>
        <p:spPr>
          <a:xfrm rot="573199">
            <a:off x="752151" y="3177726"/>
            <a:ext cx="2000264" cy="571504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1" algn="ctr"/>
            <a:endParaRPr lang="ru-RU" sz="1600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lvl="1" algn="ctr"/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экологическое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26" name="Овал 25"/>
          <p:cNvSpPr/>
          <p:nvPr/>
        </p:nvSpPr>
        <p:spPr>
          <a:xfrm rot="20532506">
            <a:off x="500034" y="4572008"/>
            <a:ext cx="2000264" cy="571504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1" algn="ctr"/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эстетическое</a:t>
            </a:r>
          </a:p>
        </p:txBody>
      </p:sp>
    </p:spTree>
  </p:cSld>
  <p:clrMapOvr>
    <a:masterClrMapping/>
  </p:clrMapOvr>
  <p:transition advClick="0" advTm="40000">
    <p:pull dir="r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Уборка группы.</a:t>
            </a:r>
            <a:endParaRPr lang="ru-RU" dirty="0"/>
          </a:p>
        </p:txBody>
      </p:sp>
      <p:pic>
        <p:nvPicPr>
          <p:cNvPr id="6" name="Содержимое 5" descr="u9fBKrpv1Bc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07704" y="1556792"/>
            <a:ext cx="3585487" cy="4846638"/>
          </a:xfrm>
        </p:spPr>
      </p:pic>
    </p:spTree>
  </p:cSld>
  <p:clrMapOvr>
    <a:masterClrMapping/>
  </p:clrMapOvr>
  <p:transition advClick="0" advTm="9000">
    <p:pull dir="l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876712"/>
          </a:xfrm>
        </p:spPr>
        <p:txBody>
          <a:bodyPr/>
          <a:lstStyle/>
          <a:p>
            <a:r>
              <a:rPr lang="ru-RU" dirty="0" smtClean="0"/>
              <a:t>       Уборка территории.</a:t>
            </a:r>
            <a:endParaRPr lang="ru-RU" dirty="0"/>
          </a:p>
        </p:txBody>
      </p:sp>
      <p:pic>
        <p:nvPicPr>
          <p:cNvPr id="6" name="Рисунок 5" descr="3PAZYOPVPE8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75656" y="1700808"/>
            <a:ext cx="5400601" cy="45365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Игра «Собака поводырь»</a:t>
            </a:r>
            <a:endParaRPr lang="ru-RU" dirty="0"/>
          </a:p>
        </p:txBody>
      </p:sp>
      <p:pic>
        <p:nvPicPr>
          <p:cNvPr id="9" name="Содержимое 8" descr="Wv3aAzqRdZg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267744" y="1609725"/>
            <a:ext cx="3816424" cy="4846638"/>
          </a:xfrm>
        </p:spPr>
      </p:pic>
    </p:spTree>
  </p:cSld>
  <p:clrMapOvr>
    <a:masterClrMapping/>
  </p:clrMapOvr>
  <p:transition advClick="0" advTm="10000">
    <p:wedg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Наши эмоции</a:t>
            </a:r>
            <a:endParaRPr lang="ru-RU" dirty="0"/>
          </a:p>
        </p:txBody>
      </p:sp>
      <p:pic>
        <p:nvPicPr>
          <p:cNvPr id="7" name="Содержимое 6" descr="DSC03593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2448322"/>
            <a:ext cx="3521075" cy="2640806"/>
          </a:xfrm>
        </p:spPr>
      </p:pic>
      <p:pic>
        <p:nvPicPr>
          <p:cNvPr id="8" name="Содержимое 7" descr="DSC03592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178300" y="2448322"/>
            <a:ext cx="3521075" cy="2640806"/>
          </a:xfrm>
        </p:spPr>
      </p:pic>
    </p:spTree>
  </p:cSld>
  <p:clrMapOvr>
    <a:masterClrMapping/>
  </p:clrMapOvr>
  <p:transition advClick="0" advTm="10000">
    <p:pull dir="l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54758"/>
          </a:xfrm>
        </p:spPr>
        <p:txBody>
          <a:bodyPr>
            <a:normAutofit/>
          </a:bodyPr>
          <a:lstStyle/>
          <a:p>
            <a:r>
              <a:rPr lang="ru-RU" dirty="0" smtClean="0"/>
              <a:t>Наши общие  задачи, это воспитывать гражданственность, уважение к правам и свободам человека, толерантность, любовь к Родине, окружающей природе, семье.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advClick="0" advTm="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10" name="Содержимое 9" descr="http://liubavyshka.ru/_ph/4/1/357458179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286125" y="3242469"/>
            <a:ext cx="1581150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6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971600" y="977665"/>
            <a:ext cx="6529358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Нравственное воспитание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200" dirty="0" smtClean="0"/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целенаправленное систематическое воздействие на сознание, чувства и поведения  воспитанников с целью формирования у них нравственных качеств, соответствующих требованиям общественной морали.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3048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advClick="0" advTm="60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4294967295"/>
          </p:nvPr>
        </p:nvSpPr>
        <p:spPr>
          <a:xfrm>
            <a:off x="395536" y="1052736"/>
            <a:ext cx="7488832" cy="5403627"/>
          </a:xfrm>
        </p:spPr>
        <p:txBody>
          <a:bodyPr/>
          <a:lstStyle/>
          <a:p>
            <a:r>
              <a:rPr lang="ru-RU" dirty="0" smtClean="0"/>
              <a:t>Задачи нравственного воспитания дошкольников сгруппированы в четыре смысловые блока: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1 блок: воспитание гуманных чувств и отношений.</a:t>
            </a:r>
          </a:p>
          <a:p>
            <a:r>
              <a:rPr lang="ru-RU" dirty="0" smtClean="0"/>
              <a:t>2 блок: воспитание патриотизма.</a:t>
            </a:r>
          </a:p>
          <a:p>
            <a:r>
              <a:rPr lang="ru-RU" dirty="0" smtClean="0"/>
              <a:t>3 блок: воспитание трудолюбия.</a:t>
            </a:r>
          </a:p>
          <a:p>
            <a:r>
              <a:rPr lang="ru-RU" dirty="0" smtClean="0"/>
              <a:t>4 блок: воспитание коллективизма.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Формирование у дошкольников нравственно-патриотических представлений, суждений,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оценок.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6" name="Стрелка вправо 5"/>
          <p:cNvSpPr/>
          <p:nvPr/>
        </p:nvSpPr>
        <p:spPr>
          <a:xfrm>
            <a:off x="714348" y="1785926"/>
            <a:ext cx="2071702" cy="8572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Беседы</a:t>
            </a:r>
            <a:endParaRPr lang="ru-RU" dirty="0"/>
          </a:p>
        </p:txBody>
      </p:sp>
      <p:sp>
        <p:nvSpPr>
          <p:cNvPr id="8" name="Стрелка вправо 7"/>
          <p:cNvSpPr/>
          <p:nvPr/>
        </p:nvSpPr>
        <p:spPr>
          <a:xfrm rot="20813110">
            <a:off x="498836" y="3509982"/>
            <a:ext cx="2071702" cy="8572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Худ.литература</a:t>
            </a:r>
            <a:endParaRPr lang="ru-RU" dirty="0"/>
          </a:p>
        </p:txBody>
      </p:sp>
      <p:sp>
        <p:nvSpPr>
          <p:cNvPr id="9" name="Стрелка вправо 8"/>
          <p:cNvSpPr/>
          <p:nvPr/>
        </p:nvSpPr>
        <p:spPr>
          <a:xfrm rot="20290994">
            <a:off x="1085204" y="5069148"/>
            <a:ext cx="2071702" cy="8572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Рассказывание</a:t>
            </a:r>
            <a:endParaRPr lang="ru-RU" dirty="0"/>
          </a:p>
        </p:txBody>
      </p:sp>
      <p:sp>
        <p:nvSpPr>
          <p:cNvPr id="10" name="Стрелка вправо 9"/>
          <p:cNvSpPr/>
          <p:nvPr/>
        </p:nvSpPr>
        <p:spPr>
          <a:xfrm rot="12642147">
            <a:off x="5645785" y="5183689"/>
            <a:ext cx="2071702" cy="8572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10799999"/>
              </a:camera>
              <a:lightRig rig="threePt" dir="t"/>
            </a:scene3d>
          </a:bodyPr>
          <a:lstStyle/>
          <a:p>
            <a:pPr algn="ctr"/>
            <a:r>
              <a:rPr lang="ru-RU" dirty="0" smtClean="0"/>
              <a:t>Телепередачи</a:t>
            </a:r>
            <a:endParaRPr lang="ru-RU" dirty="0"/>
          </a:p>
        </p:txBody>
      </p:sp>
      <p:sp>
        <p:nvSpPr>
          <p:cNvPr id="11" name="Стрелка вправо 10"/>
          <p:cNvSpPr/>
          <p:nvPr/>
        </p:nvSpPr>
        <p:spPr>
          <a:xfrm rot="11647443">
            <a:off x="6502670" y="4240317"/>
            <a:ext cx="2071702" cy="8572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10800000"/>
              </a:camera>
              <a:lightRig rig="threePt" dir="t"/>
            </a:scene3d>
          </a:bodyPr>
          <a:lstStyle/>
          <a:p>
            <a:pPr algn="ctr"/>
            <a:r>
              <a:rPr lang="ru-RU" dirty="0" smtClean="0"/>
              <a:t>Радио</a:t>
            </a:r>
            <a:endParaRPr lang="ru-RU" dirty="0"/>
          </a:p>
        </p:txBody>
      </p:sp>
      <p:sp>
        <p:nvSpPr>
          <p:cNvPr id="12" name="Стрелка вправо 11"/>
          <p:cNvSpPr/>
          <p:nvPr/>
        </p:nvSpPr>
        <p:spPr>
          <a:xfrm rot="10800000">
            <a:off x="6357950" y="2714620"/>
            <a:ext cx="2071702" cy="8572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>
            <a:scene3d>
              <a:camera prst="orthographicFront">
                <a:rot lat="0" lon="0" rev="10799999"/>
              </a:camera>
              <a:lightRig rig="threePt" dir="t"/>
            </a:scene3d>
          </a:bodyPr>
          <a:lstStyle/>
          <a:p>
            <a:pPr algn="ctr"/>
            <a:r>
              <a:rPr lang="ru-RU" dirty="0" smtClean="0"/>
              <a:t>Фильмы</a:t>
            </a:r>
            <a:endParaRPr lang="ru-RU" dirty="0"/>
          </a:p>
        </p:txBody>
      </p:sp>
      <p:sp>
        <p:nvSpPr>
          <p:cNvPr id="13" name="Стрелка вправо 12"/>
          <p:cNvSpPr/>
          <p:nvPr/>
        </p:nvSpPr>
        <p:spPr>
          <a:xfrm rot="10800000">
            <a:off x="6357950" y="1357298"/>
            <a:ext cx="2143140" cy="128391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rtlCol="0" anchor="ctr" anchorCtr="1">
            <a:spAutoFit/>
            <a:scene3d>
              <a:camera prst="orthographicFront">
                <a:rot lat="300000" lon="21299997" rev="10799999"/>
              </a:camera>
              <a:lightRig rig="threePt" dir="t"/>
            </a:scene3d>
          </a:bodyPr>
          <a:lstStyle/>
          <a:p>
            <a:pPr algn="ctr"/>
            <a:r>
              <a:rPr lang="ru-RU" dirty="0" smtClean="0"/>
              <a:t>Рассматривание картин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1916832"/>
            <a:ext cx="2880320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25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Создание у детей практического общественного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поведения.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трелка вправо 4"/>
          <p:cNvSpPr/>
          <p:nvPr/>
        </p:nvSpPr>
        <p:spPr>
          <a:xfrm rot="788628">
            <a:off x="1307541" y="1594327"/>
            <a:ext cx="1571636" cy="1000132"/>
          </a:xfrm>
          <a:prstGeom prst="right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Метод приучения</a:t>
            </a:r>
            <a:endParaRPr lang="ru-RU" dirty="0"/>
          </a:p>
        </p:txBody>
      </p:sp>
      <p:sp>
        <p:nvSpPr>
          <p:cNvPr id="9" name="Стрелка вправо 8"/>
          <p:cNvSpPr/>
          <p:nvPr/>
        </p:nvSpPr>
        <p:spPr>
          <a:xfrm rot="511245">
            <a:off x="901081" y="3046717"/>
            <a:ext cx="1643074" cy="7143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Упражнений</a:t>
            </a:r>
            <a:endParaRPr lang="ru-RU" dirty="0"/>
          </a:p>
        </p:txBody>
      </p:sp>
      <p:sp>
        <p:nvSpPr>
          <p:cNvPr id="10" name="Стрелка вправо 9"/>
          <p:cNvSpPr/>
          <p:nvPr/>
        </p:nvSpPr>
        <p:spPr>
          <a:xfrm>
            <a:off x="928662" y="4214818"/>
            <a:ext cx="1643074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Пример взрослых</a:t>
            </a:r>
            <a:endParaRPr lang="ru-RU" dirty="0"/>
          </a:p>
        </p:txBody>
      </p:sp>
      <p:sp>
        <p:nvSpPr>
          <p:cNvPr id="11" name="Стрелка влево 10"/>
          <p:cNvSpPr/>
          <p:nvPr/>
        </p:nvSpPr>
        <p:spPr>
          <a:xfrm rot="20881494">
            <a:off x="6572264" y="1928802"/>
            <a:ext cx="1571636" cy="10001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Показ действия</a:t>
            </a:r>
            <a:endParaRPr lang="ru-RU" dirty="0"/>
          </a:p>
        </p:txBody>
      </p:sp>
      <p:sp>
        <p:nvSpPr>
          <p:cNvPr id="17" name="Стрелка влево 16"/>
          <p:cNvSpPr/>
          <p:nvPr/>
        </p:nvSpPr>
        <p:spPr>
          <a:xfrm>
            <a:off x="6786578" y="3786190"/>
            <a:ext cx="2000264" cy="92869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Организация деятельности</a:t>
            </a:r>
            <a:endParaRPr lang="ru-RU" dirty="0"/>
          </a:p>
        </p:txBody>
      </p:sp>
      <p:sp>
        <p:nvSpPr>
          <p:cNvPr id="18" name="Стрелка влево 17"/>
          <p:cNvSpPr/>
          <p:nvPr/>
        </p:nvSpPr>
        <p:spPr>
          <a:xfrm rot="1020508">
            <a:off x="6574064" y="5408293"/>
            <a:ext cx="1428760" cy="71438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Труд</a:t>
            </a:r>
            <a:endParaRPr lang="ru-RU" dirty="0"/>
          </a:p>
        </p:txBody>
      </p:sp>
      <p:sp>
        <p:nvSpPr>
          <p:cNvPr id="20" name="Стрелка вправо 19"/>
          <p:cNvSpPr/>
          <p:nvPr/>
        </p:nvSpPr>
        <p:spPr>
          <a:xfrm rot="511245">
            <a:off x="901080" y="3046716"/>
            <a:ext cx="1643074" cy="7143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Упражнений</a:t>
            </a:r>
            <a:endParaRPr lang="ru-RU" dirty="0"/>
          </a:p>
        </p:txBody>
      </p:sp>
      <p:sp>
        <p:nvSpPr>
          <p:cNvPr id="22" name="Стрелка вправо 21"/>
          <p:cNvSpPr/>
          <p:nvPr/>
        </p:nvSpPr>
        <p:spPr>
          <a:xfrm rot="19579400">
            <a:off x="2066927" y="5608585"/>
            <a:ext cx="1643074" cy="73783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Игра</a:t>
            </a:r>
            <a:endParaRPr lang="ru-RU" b="1" dirty="0"/>
          </a:p>
        </p:txBody>
      </p:sp>
      <p:pic>
        <p:nvPicPr>
          <p:cNvPr id="12" name="Рисунок 11" descr="Wfm4iwTMIH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87824" y="2276872"/>
            <a:ext cx="3384376" cy="285978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Три основных варианта воспитательного воздействия:</a:t>
            </a:r>
            <a:endParaRPr lang="ru-RU" sz="3200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1. Дети не знают некоторых правил. Это причина простая и легко устранимая; 2. Дети знают правила, но не умеют их выполнять. Значит надо не только рассказывать, но и показывать, как можно вести себя в подобной ситуации, как надо выполнять это правило. 3. Дети знают правила, знают как их выполнять, но не выполняют. Это происходит потому, что некоторые правила дети считают ненужными и неважными. Кроме того, дети видят, что взрослые не придерживаются единства в требованиях, предъявляемых детям, или дети не выполняют правила из-за лени, отсутствия привычки к волевому усилию.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Условия и способы воздействия.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 Для воспитания привычек нравственного поведения необходимы следующие условия:</a:t>
            </a:r>
          </a:p>
          <a:p>
            <a:pPr>
              <a:buNone/>
            </a:pPr>
            <a:r>
              <a:rPr lang="ru-RU" dirty="0" smtClean="0"/>
              <a:t> 1. Пример взрослых 2.Позитивный настрой.</a:t>
            </a:r>
          </a:p>
          <a:p>
            <a:pPr>
              <a:buNone/>
            </a:pPr>
            <a:r>
              <a:rPr lang="ru-RU" dirty="0" smtClean="0"/>
              <a:t> 3. Связь с семьей 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r>
              <a:rPr lang="ru-RU" dirty="0" smtClean="0"/>
              <a:t> Основные способы педагогического воздействия на детей: Приучение Упражнение Воспитывающие ситуации Поощрение Пример для подражания Разнообразие словесных методов Разъяснение Беседа 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 нашей группы.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b="1" dirty="0" smtClean="0"/>
              <a:t>Воспитывать</a:t>
            </a:r>
            <a:r>
              <a:rPr lang="ru-RU" dirty="0" smtClean="0"/>
              <a:t> отрицательное отношение к грубости, жадности; учить детей умению играть не ссорясь, помогать друг другу и вместе радоваться успехам, красивым игрушкам и т. п.</a:t>
            </a:r>
          </a:p>
          <a:p>
            <a:r>
              <a:rPr lang="ru-RU" dirty="0" smtClean="0"/>
              <a:t>Продолжать учить детей здороваться и прощаться ; излагать собственные просьбы спокойно, употребляя слова </a:t>
            </a:r>
            <a:r>
              <a:rPr lang="ru-RU" i="1" dirty="0" smtClean="0"/>
              <a:t>«спасибо»</a:t>
            </a:r>
            <a:r>
              <a:rPr lang="ru-RU" dirty="0" smtClean="0"/>
              <a:t> и </a:t>
            </a:r>
            <a:r>
              <a:rPr lang="ru-RU" i="1" dirty="0" smtClean="0"/>
              <a:t>«пожалуйста»</a:t>
            </a:r>
            <a:r>
              <a:rPr lang="ru-RU" dirty="0" smtClean="0"/>
              <a:t>.</a:t>
            </a:r>
          </a:p>
          <a:p>
            <a:r>
              <a:rPr lang="ru-RU" dirty="0" smtClean="0"/>
              <a:t>Формировать умение спокойно вести себя в помещении и на улице, выполнять просьбу взрослого.</a:t>
            </a:r>
          </a:p>
          <a:p>
            <a:r>
              <a:rPr lang="ru-RU" b="1" dirty="0" smtClean="0"/>
              <a:t>Воспитывать</a:t>
            </a:r>
            <a:r>
              <a:rPr lang="ru-RU" dirty="0" smtClean="0"/>
              <a:t> внимательное отношение к родителям. Приучать детей не перебивать говорящего, уметь подождать, если взрослый занят.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870</TotalTime>
  <Words>617</Words>
  <Application>Microsoft Office PowerPoint</Application>
  <PresentationFormat>Экран (4:3)</PresentationFormat>
  <Paragraphs>130</Paragraphs>
  <Slides>25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Изящная</vt:lpstr>
      <vt:lpstr>Презентация работы на тему «Нравственное воспитание» </vt:lpstr>
      <vt:lpstr>Воспитание — целенаправленное формирование личности в целях подготовки её к участию в общественной и культурной жизни </vt:lpstr>
      <vt:lpstr>Слайд 3</vt:lpstr>
      <vt:lpstr>Слайд 4</vt:lpstr>
      <vt:lpstr>Формирование у дошкольников нравственно-патриотических представлений, суждений, оценок.</vt:lpstr>
      <vt:lpstr>Создание у детей практического общественного поведения.</vt:lpstr>
      <vt:lpstr>Три основных варианта воспитательного воздействия:</vt:lpstr>
      <vt:lpstr>Условия и способы воздействия.</vt:lpstr>
      <vt:lpstr>Задачи нашей группы.</vt:lpstr>
      <vt:lpstr>Примерные темы этических бесед.</vt:lpstr>
      <vt:lpstr>Игры и игровые упражнения</vt:lpstr>
      <vt:lpstr>Дидактические игры.</vt:lpstr>
      <vt:lpstr>Сюжетно-ролевые игры.</vt:lpstr>
      <vt:lpstr>НА ПОМОЩЬ ДРУГУ!</vt:lpstr>
      <vt:lpstr>ЗАБОТА О ПРИРОДЕ.</vt:lpstr>
      <vt:lpstr>Дружба крепкая.</vt:lpstr>
      <vt:lpstr>Давай делиться…</vt:lpstr>
      <vt:lpstr>Россия это…</vt:lpstr>
      <vt:lpstr>Ох, ох, ой…</vt:lpstr>
      <vt:lpstr>Уборка группы.</vt:lpstr>
      <vt:lpstr>       Уборка территории.</vt:lpstr>
      <vt:lpstr>Игра «Собака поводырь»</vt:lpstr>
      <vt:lpstr>Наши эмоции</vt:lpstr>
      <vt:lpstr>Наши общие  задачи, это воспитывать гражданственность, уважение к правам и свободам человека, толерантность, любовь к Родине, окружающей природе, семье. </vt:lpstr>
      <vt:lpstr>Спасибо за внимание!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работы на тему «Нравственное воспитание» </dc:title>
  <dc:creator>Grey Wolf</dc:creator>
  <cp:lastModifiedBy>Ольга</cp:lastModifiedBy>
  <cp:revision>139</cp:revision>
  <dcterms:created xsi:type="dcterms:W3CDTF">2014-09-27T15:01:33Z</dcterms:created>
  <dcterms:modified xsi:type="dcterms:W3CDTF">2019-05-22T15:20:08Z</dcterms:modified>
</cp:coreProperties>
</file>