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96" r:id="rId3"/>
  </p:sldMasterIdLst>
  <p:notesMasterIdLst>
    <p:notesMasterId r:id="rId13"/>
  </p:notesMasterIdLst>
  <p:sldIdLst>
    <p:sldId id="256" r:id="rId4"/>
    <p:sldId id="257" r:id="rId5"/>
    <p:sldId id="265" r:id="rId6"/>
    <p:sldId id="272" r:id="rId7"/>
    <p:sldId id="273" r:id="rId8"/>
    <p:sldId id="274" r:id="rId9"/>
    <p:sldId id="275" r:id="rId10"/>
    <p:sldId id="276" r:id="rId11"/>
    <p:sldId id="27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89" autoAdjust="0"/>
  </p:normalViewPr>
  <p:slideViewPr>
    <p:cSldViewPr>
      <p:cViewPr varScale="1">
        <p:scale>
          <a:sx n="97" d="100"/>
          <a:sy n="97" d="100"/>
        </p:scale>
        <p:origin x="-114"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F8093B-1701-4A5C-95E9-BB8D201725B9}" type="datetimeFigureOut">
              <a:rPr lang="ru-RU" smtClean="0"/>
              <a:pPr/>
              <a:t>17.02.2019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81EAD3-F10F-444A-8F4A-464DEECA63F0}" type="slidenum">
              <a:rPr lang="ru-RU" smtClean="0"/>
              <a:pPr/>
              <a:t>‹#›</a:t>
            </a:fld>
            <a:endParaRPr lang="ru-RU"/>
          </a:p>
        </p:txBody>
      </p:sp>
    </p:spTree>
    <p:extLst>
      <p:ext uri="{BB962C8B-B14F-4D97-AF65-F5344CB8AC3E}">
        <p14:creationId xmlns:p14="http://schemas.microsoft.com/office/powerpoint/2010/main" xmlns="" val="755747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17.02.2019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pPr/>
              <a:t>17.02.2019</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4C71EC6-210F-42DE-9C53-41977AD35B3D}" type="datetimeFigureOut">
              <a:rPr lang="ru-RU" smtClean="0"/>
              <a:pPr/>
              <a:t>17.02.2019</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9B0651-EE4F-4900-A07F-96A6BFA9D0F0}" type="slidenum">
              <a:rPr lang="ru-RU" smtClean="0"/>
              <a:pPr/>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pPr/>
              <a:t>17.02.2019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5.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9.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286000" y="2967335"/>
            <a:ext cx="4572000" cy="646331"/>
          </a:xfrm>
          <a:prstGeom prst="rect">
            <a:avLst/>
          </a:prstGeom>
        </p:spPr>
        <p:txBody>
          <a:bodyPr>
            <a:spAutoFit/>
          </a:bodyPr>
          <a:lstStyle/>
          <a:p>
            <a:r>
              <a:rPr lang="en-US" dirty="0" smtClean="0"/>
              <a:t>https://www.youtube.com/watch?v=nAJmT8Q7nmU</a:t>
            </a:r>
            <a:endParaRPr lang="ru-RU" dirty="0"/>
          </a:p>
        </p:txBody>
      </p:sp>
    </p:spTree>
    <p:extLst>
      <p:ext uri="{BB962C8B-B14F-4D97-AF65-F5344CB8AC3E}">
        <p14:creationId xmlns:p14="http://schemas.microsoft.com/office/powerpoint/2010/main" xmlns="" val="244355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467544" y="692696"/>
            <a:ext cx="8229600" cy="1252728"/>
          </a:xfrm>
        </p:spPr>
        <p:txBody>
          <a:bodyPr>
            <a:normAutofit fontScale="90000"/>
          </a:bodyPr>
          <a:lstStyle/>
          <a:p>
            <a:pPr lvl="0" algn="ctr">
              <a:spcBef>
                <a:spcPct val="20000"/>
              </a:spcBef>
            </a:pPr>
            <a:r>
              <a:rPr lang="en-US" sz="3700" b="1" i="1" kern="0" dirty="0">
                <a:solidFill>
                  <a:srgbClr val="333399"/>
                </a:solidFill>
                <a:latin typeface="Arial"/>
                <a:ea typeface="+mn-ea"/>
                <a:cs typeface="+mn-cs"/>
              </a:rPr>
              <a:t>Unser Planet </a:t>
            </a:r>
            <a:r>
              <a:rPr lang="en-US" sz="3700" b="1" i="1" kern="0" dirty="0" err="1">
                <a:solidFill>
                  <a:srgbClr val="333399"/>
                </a:solidFill>
                <a:latin typeface="Arial"/>
                <a:ea typeface="+mn-ea"/>
                <a:cs typeface="+mn-cs"/>
              </a:rPr>
              <a:t>ist</a:t>
            </a:r>
            <a:r>
              <a:rPr lang="en-US" sz="3700" b="1" i="1" kern="0" dirty="0">
                <a:solidFill>
                  <a:srgbClr val="333399"/>
                </a:solidFill>
                <a:latin typeface="Arial"/>
                <a:ea typeface="+mn-ea"/>
                <a:cs typeface="+mn-cs"/>
              </a:rPr>
              <a:t> in </a:t>
            </a:r>
            <a:r>
              <a:rPr lang="en-US" sz="3700" b="1" i="1" kern="0" dirty="0" err="1">
                <a:solidFill>
                  <a:srgbClr val="333399"/>
                </a:solidFill>
                <a:latin typeface="Arial"/>
                <a:ea typeface="+mn-ea"/>
                <a:cs typeface="+mn-cs"/>
              </a:rPr>
              <a:t>Gefahr</a:t>
            </a:r>
            <a:r>
              <a:rPr lang="en-US" sz="3700" b="1" i="1" kern="0" dirty="0">
                <a:solidFill>
                  <a:srgbClr val="333399"/>
                </a:solidFill>
                <a:latin typeface="Arial"/>
                <a:ea typeface="+mn-ea"/>
                <a:cs typeface="+mn-cs"/>
              </a:rPr>
              <a:t>!</a:t>
            </a:r>
            <a:r>
              <a:rPr lang="ru-RU" sz="1700" dirty="0">
                <a:ea typeface="+mn-ea"/>
                <a:cs typeface="+mn-cs"/>
              </a:rPr>
              <a:t/>
            </a:r>
            <a:br>
              <a:rPr lang="ru-RU" sz="1700" dirty="0">
                <a:ea typeface="+mn-ea"/>
                <a:cs typeface="+mn-cs"/>
              </a:rPr>
            </a:br>
            <a:endParaRPr lang="ru-RU" dirty="0"/>
          </a:p>
        </p:txBody>
      </p:sp>
      <p:pic>
        <p:nvPicPr>
          <p:cNvPr id="12" name="Объект 11"/>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683568" y="1844824"/>
            <a:ext cx="3745249" cy="3446463"/>
          </a:xfrm>
        </p:spPr>
      </p:pic>
      <p:pic>
        <p:nvPicPr>
          <p:cNvPr id="13" name="Объект 12"/>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a:off x="5148064" y="1196752"/>
            <a:ext cx="3657600" cy="2382012"/>
          </a:xfrm>
        </p:spPr>
      </p:pic>
      <p:pic>
        <p:nvPicPr>
          <p:cNvPr id="1026" name="Picture 2" descr="C:\Documents and Settings\User\Рабочий стол\нем\01628050913_3.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64088" y="3717032"/>
            <a:ext cx="3098255" cy="23762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8492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260648"/>
            <a:ext cx="5484194" cy="707886"/>
          </a:xfrm>
          <a:prstGeom prst="rect">
            <a:avLst/>
          </a:prstGeom>
        </p:spPr>
        <p:txBody>
          <a:bodyPr wrap="none">
            <a:spAutoFit/>
          </a:bodyPr>
          <a:lstStyle/>
          <a:p>
            <a:pPr algn="ctr"/>
            <a:r>
              <a:rPr lang="en-US" sz="4000" b="1" dirty="0" err="1"/>
              <a:t>Wasserverschmutzung</a:t>
            </a:r>
            <a:endParaRPr lang="ru-RU" sz="4000" b="1" dirty="0"/>
          </a:p>
        </p:txBody>
      </p:sp>
      <p:pic>
        <p:nvPicPr>
          <p:cNvPr id="1026" name="Picture 2" descr="C:\Documents and Settings\User\Рабочий стол\нем\clivkanal.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1520" y="1484784"/>
            <a:ext cx="3600400" cy="3555395"/>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Documents and Settings\User\Рабочий стол\нем\159128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21809" y="1196752"/>
            <a:ext cx="3800475" cy="2849563"/>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C:\Documents and Settings\User\Рабочий стол\нем\107fe69f6071e2e3d26cbcf6ca735521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627784" y="3068960"/>
            <a:ext cx="4762500" cy="3581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2889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7"/>
                                        </p:tgtEl>
                                        <p:attrNameLst>
                                          <p:attrName>style.visibility</p:attrName>
                                        </p:attrNameLst>
                                      </p:cBhvr>
                                      <p:to>
                                        <p:strVal val="visible"/>
                                      </p:to>
                                    </p:set>
                                    <p:animEffect transition="in" filter="fade">
                                      <p:cBhvr>
                                        <p:cTn id="14" dur="1000"/>
                                        <p:tgtEl>
                                          <p:spTgt spid="1027"/>
                                        </p:tgtEl>
                                      </p:cBhvr>
                                    </p:animEffect>
                                    <p:anim calcmode="lin" valueType="num">
                                      <p:cBhvr>
                                        <p:cTn id="15" dur="1000" fill="hold"/>
                                        <p:tgtEl>
                                          <p:spTgt spid="1027"/>
                                        </p:tgtEl>
                                        <p:attrNameLst>
                                          <p:attrName>ppt_x</p:attrName>
                                        </p:attrNameLst>
                                      </p:cBhvr>
                                      <p:tavLst>
                                        <p:tav tm="0">
                                          <p:val>
                                            <p:strVal val="#ppt_x"/>
                                          </p:val>
                                        </p:tav>
                                        <p:tav tm="100000">
                                          <p:val>
                                            <p:strVal val="#ppt_x"/>
                                          </p:val>
                                        </p:tav>
                                      </p:tavLst>
                                    </p:anim>
                                    <p:anim calcmode="lin" valueType="num">
                                      <p:cBhvr>
                                        <p:cTn id="16"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1028"/>
                                        </p:tgtEl>
                                        <p:attrNameLst>
                                          <p:attrName>style.visibility</p:attrName>
                                        </p:attrNameLst>
                                      </p:cBhvr>
                                      <p:to>
                                        <p:strVal val="visible"/>
                                      </p:to>
                                    </p:set>
                                    <p:animEffect transition="in" filter="wheel(1)">
                                      <p:cBhvr>
                                        <p:cTn id="21"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571480"/>
            <a:ext cx="8072494" cy="5500726"/>
          </a:xfrm>
        </p:spPr>
        <p:txBody>
          <a:bodyPr>
            <a:normAutofit/>
          </a:bodyPr>
          <a:lstStyle/>
          <a:p>
            <a:pPr algn="l"/>
            <a:r>
              <a:rPr lang="de-DE" sz="2400" dirty="0" smtClean="0">
                <a:solidFill>
                  <a:schemeClr val="bg1"/>
                </a:solidFill>
                <a:latin typeface="Times New Roman" pitchFamily="18" charset="0"/>
                <a:cs typeface="Times New Roman" pitchFamily="18" charset="0"/>
              </a:rPr>
              <a:t>Wasserverschmutzung</a:t>
            </a:r>
            <a:r>
              <a:rPr lang="de-DE" sz="2000" dirty="0" smtClean="0">
                <a:solidFill>
                  <a:schemeClr val="bg1"/>
                </a:solidFill>
                <a:latin typeface="Times New Roman" pitchFamily="18" charset="0"/>
                <a:cs typeface="Times New Roman" pitchFamily="18" charset="0"/>
              </a:rPr>
              <a:t/>
            </a:r>
            <a:br>
              <a:rPr lang="de-DE" sz="2000" dirty="0" smtClean="0">
                <a:solidFill>
                  <a:schemeClr val="bg1"/>
                </a:solidFill>
                <a:latin typeface="Times New Roman" pitchFamily="18" charset="0"/>
                <a:cs typeface="Times New Roman" pitchFamily="18" charset="0"/>
              </a:rPr>
            </a:br>
            <a:r>
              <a:rPr lang="de-DE" sz="2400" dirty="0" smtClean="0">
                <a:solidFill>
                  <a:schemeClr val="bg1"/>
                </a:solidFill>
                <a:latin typeface="Times New Roman" pitchFamily="18" charset="0"/>
                <a:cs typeface="Times New Roman" pitchFamily="18" charset="0"/>
              </a:rPr>
              <a:t/>
            </a:r>
            <a:br>
              <a:rPr lang="de-DE" sz="2400" dirty="0" smtClean="0">
                <a:solidFill>
                  <a:schemeClr val="bg1"/>
                </a:solidFill>
                <a:latin typeface="Times New Roman" pitchFamily="18" charset="0"/>
                <a:cs typeface="Times New Roman" pitchFamily="18" charset="0"/>
              </a:rPr>
            </a:br>
            <a:r>
              <a:rPr lang="de-DE" sz="2400" b="0" dirty="0" smtClean="0">
                <a:solidFill>
                  <a:schemeClr val="bg1"/>
                </a:solidFill>
                <a:latin typeface="Times New Roman" pitchFamily="18" charset="0"/>
                <a:cs typeface="Times New Roman" pitchFamily="18" charset="0"/>
              </a:rPr>
              <a:t>Wasser bedeckt drei Viertel unseres Planeten.</a:t>
            </a:r>
            <a:r>
              <a:rPr lang="de-DE" sz="2400" dirty="0" smtClean="0">
                <a:solidFill>
                  <a:schemeClr val="bg1"/>
                </a:solidFill>
                <a:latin typeface="Times New Roman" pitchFamily="18" charset="0"/>
                <a:cs typeface="Times New Roman" pitchFamily="18" charset="0"/>
              </a:rPr>
              <a:t/>
            </a:r>
            <a:br>
              <a:rPr lang="de-DE" sz="2400" dirty="0" smtClean="0">
                <a:solidFill>
                  <a:schemeClr val="bg1"/>
                </a:solidFill>
                <a:latin typeface="Times New Roman" pitchFamily="18" charset="0"/>
                <a:cs typeface="Times New Roman" pitchFamily="18" charset="0"/>
              </a:rPr>
            </a:br>
            <a:r>
              <a:rPr lang="de-DE" sz="2400" b="0" dirty="0" smtClean="0">
                <a:solidFill>
                  <a:schemeClr val="bg1"/>
                </a:solidFill>
                <a:latin typeface="Times New Roman" pitchFamily="18" charset="0"/>
                <a:cs typeface="Times New Roman" pitchFamily="18" charset="0"/>
              </a:rPr>
              <a:t>Alles </a:t>
            </a:r>
            <a:r>
              <a:rPr lang="de-DE" sz="2400" b="0" dirty="0" smtClean="0">
                <a:solidFill>
                  <a:schemeClr val="bg1"/>
                </a:solidFill>
                <a:latin typeface="Times New Roman" pitchFamily="18" charset="0"/>
                <a:cs typeface="Times New Roman" pitchFamily="18" charset="0"/>
              </a:rPr>
              <a:t>Leben auf der Erde braucht Wasser. Aber fast überall ist das Wasser verschmutzt. Seen und Flüsse sind mit Müll verschmutzt und mit giftigen </a:t>
            </a:r>
            <a:r>
              <a:rPr lang="de-DE" sz="2400" b="0" dirty="0" smtClean="0">
                <a:solidFill>
                  <a:schemeClr val="bg1"/>
                </a:solidFill>
                <a:latin typeface="Times New Roman" pitchFamily="18" charset="0"/>
                <a:cs typeface="Times New Roman" pitchFamily="18" charset="0"/>
              </a:rPr>
              <a:t>Stoffen. Das </a:t>
            </a:r>
            <a:r>
              <a:rPr lang="de-DE" sz="2400" b="0" dirty="0" smtClean="0">
                <a:solidFill>
                  <a:schemeClr val="bg1"/>
                </a:solidFill>
                <a:latin typeface="Times New Roman" pitchFamily="18" charset="0"/>
                <a:cs typeface="Times New Roman" pitchFamily="18" charset="0"/>
              </a:rPr>
              <a:t>Wasser unter der Erde (Grund­wasser) ist durch öl und andere gefährliche Flüssigkeiten, Kunstdün­ger und Insektengifte verschmutzt</a:t>
            </a:r>
            <a:r>
              <a:rPr lang="de-DE" sz="2400" b="0" dirty="0" smtClean="0">
                <a:solidFill>
                  <a:schemeClr val="bg1"/>
                </a:solidFill>
                <a:latin typeface="Times New Roman" pitchFamily="18" charset="0"/>
                <a:cs typeface="Times New Roman" pitchFamily="18" charset="0"/>
              </a:rPr>
              <a:t>.</a:t>
            </a:r>
            <a:r>
              <a:rPr lang="ru-RU" sz="2400" b="0" dirty="0" smtClean="0">
                <a:solidFill>
                  <a:schemeClr val="bg1"/>
                </a:solidFill>
                <a:latin typeface="Times New Roman" pitchFamily="18" charset="0"/>
                <a:cs typeface="Times New Roman" pitchFamily="18" charset="0"/>
              </a:rPr>
              <a:t/>
            </a:r>
            <a:br>
              <a:rPr lang="ru-RU" sz="2400" b="0" dirty="0" smtClean="0">
                <a:solidFill>
                  <a:schemeClr val="bg1"/>
                </a:solidFill>
                <a:latin typeface="Times New Roman" pitchFamily="18" charset="0"/>
                <a:cs typeface="Times New Roman" pitchFamily="18" charset="0"/>
              </a:rPr>
            </a:br>
            <a:r>
              <a:rPr lang="de-DE" sz="2000" dirty="0" smtClean="0">
                <a:solidFill>
                  <a:schemeClr val="bg1"/>
                </a:solidFill>
                <a:latin typeface="Times New Roman" pitchFamily="18" charset="0"/>
                <a:cs typeface="Times New Roman" pitchFamily="18" charset="0"/>
              </a:rPr>
              <a:t/>
            </a:r>
            <a:br>
              <a:rPr lang="de-DE" sz="2000" dirty="0" smtClean="0">
                <a:solidFill>
                  <a:schemeClr val="bg1"/>
                </a:solidFill>
                <a:latin typeface="Times New Roman" pitchFamily="18" charset="0"/>
                <a:cs typeface="Times New Roman" pitchFamily="18" charset="0"/>
              </a:rPr>
            </a:br>
            <a:r>
              <a:rPr lang="ru-RU" sz="2000" b="0" dirty="0" smtClean="0">
                <a:solidFill>
                  <a:schemeClr val="bg1"/>
                </a:solidFill>
                <a:latin typeface="Times New Roman" pitchFamily="18" charset="0"/>
                <a:cs typeface="Times New Roman" pitchFamily="18" charset="0"/>
              </a:rPr>
              <a:t>1</a:t>
            </a:r>
            <a:r>
              <a:rPr lang="de-DE" sz="2000" b="0" dirty="0" smtClean="0">
                <a:solidFill>
                  <a:schemeClr val="bg1"/>
                </a:solidFill>
                <a:latin typeface="Times New Roman" pitchFamily="18" charset="0"/>
                <a:cs typeface="Times New Roman" pitchFamily="18" charset="0"/>
              </a:rPr>
              <a:t>) </a:t>
            </a:r>
            <a:r>
              <a:rPr lang="de-DE" sz="2000" b="0" dirty="0" smtClean="0">
                <a:solidFill>
                  <a:schemeClr val="bg1"/>
                </a:solidFill>
                <a:latin typeface="Times New Roman" pitchFamily="18" charset="0"/>
                <a:cs typeface="Times New Roman" pitchFamily="18" charset="0"/>
              </a:rPr>
              <a:t>Sucht im Text Antworten auf die Fragen.</a:t>
            </a:r>
            <a:r>
              <a:rPr lang="de-DE" sz="2000" dirty="0" smtClean="0">
                <a:solidFill>
                  <a:schemeClr val="bg1"/>
                </a:solidFill>
                <a:latin typeface="Times New Roman" pitchFamily="18" charset="0"/>
                <a:cs typeface="Times New Roman" pitchFamily="18" charset="0"/>
              </a:rPr>
              <a:t/>
            </a:r>
            <a:br>
              <a:rPr lang="de-DE" sz="2000" dirty="0" smtClean="0">
                <a:solidFill>
                  <a:schemeClr val="bg1"/>
                </a:solidFill>
                <a:latin typeface="Times New Roman" pitchFamily="18" charset="0"/>
                <a:cs typeface="Times New Roman" pitchFamily="18" charset="0"/>
              </a:rPr>
            </a:br>
            <a:r>
              <a:rPr lang="de-DE" sz="2000" dirty="0" smtClean="0">
                <a:solidFill>
                  <a:schemeClr val="bg1"/>
                </a:solidFill>
                <a:latin typeface="Times New Roman" pitchFamily="18" charset="0"/>
                <a:cs typeface="Times New Roman" pitchFamily="18" charset="0"/>
              </a:rPr>
              <a:t/>
            </a:r>
            <a:br>
              <a:rPr lang="de-DE" sz="2000" dirty="0" smtClean="0">
                <a:solidFill>
                  <a:schemeClr val="bg1"/>
                </a:solidFill>
                <a:latin typeface="Times New Roman" pitchFamily="18" charset="0"/>
                <a:cs typeface="Times New Roman" pitchFamily="18" charset="0"/>
              </a:rPr>
            </a:br>
            <a:r>
              <a:rPr lang="de-DE" sz="2000" b="0" dirty="0" smtClean="0">
                <a:solidFill>
                  <a:schemeClr val="bg1"/>
                </a:solidFill>
                <a:latin typeface="Times New Roman" pitchFamily="18" charset="0"/>
                <a:cs typeface="Times New Roman" pitchFamily="18" charset="0"/>
              </a:rPr>
              <a:t>1. Warum ist das Wasser wichtig?</a:t>
            </a:r>
            <a:r>
              <a:rPr lang="de-DE" sz="2000" dirty="0" smtClean="0">
                <a:solidFill>
                  <a:schemeClr val="bg1"/>
                </a:solidFill>
                <a:latin typeface="Times New Roman" pitchFamily="18" charset="0"/>
                <a:cs typeface="Times New Roman" pitchFamily="18" charset="0"/>
              </a:rPr>
              <a:t/>
            </a:r>
            <a:br>
              <a:rPr lang="de-DE" sz="2000" dirty="0" smtClean="0">
                <a:solidFill>
                  <a:schemeClr val="bg1"/>
                </a:solidFill>
                <a:latin typeface="Times New Roman" pitchFamily="18" charset="0"/>
                <a:cs typeface="Times New Roman" pitchFamily="18" charset="0"/>
              </a:rPr>
            </a:br>
            <a:r>
              <a:rPr lang="de-DE" sz="2000" dirty="0" smtClean="0">
                <a:solidFill>
                  <a:schemeClr val="bg1"/>
                </a:solidFill>
                <a:latin typeface="Times New Roman" pitchFamily="18" charset="0"/>
                <a:cs typeface="Times New Roman" pitchFamily="18" charset="0"/>
              </a:rPr>
              <a:t/>
            </a:r>
            <a:br>
              <a:rPr lang="de-DE" sz="2000" dirty="0" smtClean="0">
                <a:solidFill>
                  <a:schemeClr val="bg1"/>
                </a:solidFill>
                <a:latin typeface="Times New Roman" pitchFamily="18" charset="0"/>
                <a:cs typeface="Times New Roman" pitchFamily="18" charset="0"/>
              </a:rPr>
            </a:br>
            <a:r>
              <a:rPr lang="de-DE" sz="2000" b="0" dirty="0" smtClean="0">
                <a:solidFill>
                  <a:schemeClr val="bg1"/>
                </a:solidFill>
                <a:latin typeface="Times New Roman" pitchFamily="18" charset="0"/>
                <a:cs typeface="Times New Roman" pitchFamily="18" charset="0"/>
              </a:rPr>
              <a:t>2. Womit sind Seen und Flüsse verschmutzt?</a:t>
            </a:r>
            <a:r>
              <a:rPr lang="de-DE" sz="2000" dirty="0" smtClean="0">
                <a:solidFill>
                  <a:schemeClr val="bg1"/>
                </a:solidFill>
                <a:latin typeface="Times New Roman" pitchFamily="18" charset="0"/>
                <a:cs typeface="Times New Roman" pitchFamily="18" charset="0"/>
              </a:rPr>
              <a:t/>
            </a:r>
            <a:br>
              <a:rPr lang="de-DE" sz="2000" dirty="0" smtClean="0">
                <a:solidFill>
                  <a:schemeClr val="bg1"/>
                </a:solidFill>
                <a:latin typeface="Times New Roman" pitchFamily="18" charset="0"/>
                <a:cs typeface="Times New Roman" pitchFamily="18" charset="0"/>
              </a:rPr>
            </a:br>
            <a:r>
              <a:rPr lang="de-DE" sz="2000" dirty="0" smtClean="0">
                <a:solidFill>
                  <a:schemeClr val="bg1"/>
                </a:solidFill>
                <a:latin typeface="Times New Roman" pitchFamily="18" charset="0"/>
                <a:cs typeface="Times New Roman" pitchFamily="18" charset="0"/>
              </a:rPr>
              <a:t/>
            </a:r>
            <a:br>
              <a:rPr lang="de-DE" sz="2000" dirty="0" smtClean="0">
                <a:solidFill>
                  <a:schemeClr val="bg1"/>
                </a:solidFill>
                <a:latin typeface="Times New Roman" pitchFamily="18" charset="0"/>
                <a:cs typeface="Times New Roman" pitchFamily="18" charset="0"/>
              </a:rPr>
            </a:br>
            <a:r>
              <a:rPr lang="de-DE" sz="2000" b="0" dirty="0" smtClean="0">
                <a:solidFill>
                  <a:schemeClr val="bg1"/>
                </a:solidFill>
                <a:latin typeface="Times New Roman" pitchFamily="18" charset="0"/>
                <a:cs typeface="Times New Roman" pitchFamily="18" charset="0"/>
              </a:rPr>
              <a:t>3. Wodurch ist das Grundwasser verschmutzt?</a:t>
            </a:r>
            <a:endParaRPr lang="ru-RU" sz="20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003086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85720" y="285728"/>
            <a:ext cx="8429684" cy="4708981"/>
          </a:xfrm>
          <a:prstGeom prst="rect">
            <a:avLst/>
          </a:prstGeom>
        </p:spPr>
        <p:txBody>
          <a:bodyPr wrap="square">
            <a:spAutoFit/>
          </a:bodyPr>
          <a:lstStyle/>
          <a:p>
            <a:r>
              <a:rPr lang="de-DE" sz="2800" dirty="0" smtClean="0">
                <a:solidFill>
                  <a:schemeClr val="bg1"/>
                </a:solidFill>
              </a:rPr>
              <a:t>Verteilt die Wörter in 2 Gruppen:</a:t>
            </a:r>
          </a:p>
          <a:p>
            <a:r>
              <a:rPr lang="de-DE" sz="2800" dirty="0" smtClean="0">
                <a:solidFill>
                  <a:schemeClr val="bg1"/>
                </a:solidFill>
              </a:rPr>
              <a:t>mit positiver Bedeutung</a:t>
            </a:r>
          </a:p>
          <a:p>
            <a:r>
              <a:rPr lang="de-DE" sz="2800" dirty="0" smtClean="0">
                <a:solidFill>
                  <a:schemeClr val="bg1"/>
                </a:solidFill>
              </a:rPr>
              <a:t>mit negativer </a:t>
            </a:r>
            <a:r>
              <a:rPr lang="de-DE" sz="2800" dirty="0" smtClean="0">
                <a:solidFill>
                  <a:schemeClr val="bg1"/>
                </a:solidFill>
              </a:rPr>
              <a:t>Bedeutung</a:t>
            </a:r>
          </a:p>
          <a:p>
            <a:endParaRPr lang="de-DE" sz="2800" dirty="0" smtClean="0">
              <a:solidFill>
                <a:schemeClr val="bg1"/>
              </a:solidFill>
            </a:endParaRPr>
          </a:p>
          <a:p>
            <a:r>
              <a:rPr lang="de-DE" sz="2800" dirty="0" smtClean="0">
                <a:solidFill>
                  <a:schemeClr val="bg1"/>
                </a:solidFill>
              </a:rPr>
              <a:t>schädlich, sauber, gefährlich, schützend, heilend, </a:t>
            </a:r>
            <a:r>
              <a:rPr lang="de-DE" sz="2800" dirty="0" smtClean="0">
                <a:solidFill>
                  <a:schemeClr val="bg1"/>
                </a:solidFill>
              </a:rPr>
              <a:t>zerstörend</a:t>
            </a:r>
          </a:p>
          <a:p>
            <a:endParaRPr lang="de-DE" sz="2800" dirty="0" smtClean="0">
              <a:solidFill>
                <a:schemeClr val="bg1"/>
              </a:solidFill>
            </a:endParaRPr>
          </a:p>
          <a:p>
            <a:endParaRPr lang="de-DE" sz="2800" dirty="0" smtClean="0">
              <a:solidFill>
                <a:schemeClr val="bg1"/>
              </a:solidFill>
            </a:endParaRPr>
          </a:p>
          <a:p>
            <a:endParaRPr lang="de-DE" sz="2800" dirty="0" smtClean="0">
              <a:solidFill>
                <a:schemeClr val="bg1"/>
              </a:solidFill>
            </a:endParaRPr>
          </a:p>
          <a:p>
            <a:endParaRPr lang="de-DE" sz="2400" dirty="0" smtClean="0"/>
          </a:p>
          <a:p>
            <a:endParaRPr lang="de-DE" sz="2400" dirty="0" smtClean="0">
              <a:solidFill>
                <a:schemeClr val="bg1"/>
              </a:solidFill>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1428728" y="3214686"/>
          <a:ext cx="6096000" cy="274320"/>
        </p:xfrm>
        <a:graphic>
          <a:graphicData uri="http://schemas.openxmlformats.org/drawingml/2006/table">
            <a:tbl>
              <a:tblPr firstRow="1" bandRow="1">
                <a:tableStyleId>{5C22544A-7EE6-4342-B048-85BDC9FD1C3A}</a:tableStyleId>
              </a:tblPr>
              <a:tblGrid>
                <a:gridCol w="3048000"/>
                <a:gridCol w="3048000"/>
              </a:tblGrid>
              <a:tr h="274320">
                <a:tc>
                  <a:txBody>
                    <a:bodyPr/>
                    <a:lstStyle/>
                    <a:p>
                      <a:r>
                        <a:rPr lang="en-US" dirty="0" err="1" smtClean="0"/>
                        <a:t>positiv</a:t>
                      </a:r>
                      <a:endParaRPr lang="en-US" dirty="0"/>
                    </a:p>
                  </a:txBody>
                  <a:tcPr marL="0" marR="0" marT="0" marB="0" anchor="ctr"/>
                </a:tc>
                <a:tc>
                  <a:txBody>
                    <a:bodyPr/>
                    <a:lstStyle/>
                    <a:p>
                      <a:r>
                        <a:rPr lang="en-US" dirty="0" err="1"/>
                        <a:t>negativ</a:t>
                      </a:r>
                      <a:endParaRPr lang="en-US" dirty="0"/>
                    </a:p>
                  </a:txBody>
                  <a:tcPr marL="0" marR="0" marT="0" marB="0" anchor="ct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1428728" y="2500306"/>
          <a:ext cx="6167437" cy="2743200"/>
        </p:xfrm>
        <a:graphic>
          <a:graphicData uri="http://schemas.openxmlformats.org/drawingml/2006/table">
            <a:tbl>
              <a:tblPr firstRow="1" bandRow="1">
                <a:tableStyleId>{5C22544A-7EE6-4342-B048-85BDC9FD1C3A}</a:tableStyleId>
              </a:tblPr>
              <a:tblGrid>
                <a:gridCol w="3009709"/>
                <a:gridCol w="3157728"/>
              </a:tblGrid>
              <a:tr h="370840">
                <a:tc>
                  <a:txBody>
                    <a:bodyPr/>
                    <a:lstStyle/>
                    <a:p>
                      <a:r>
                        <a:rPr lang="de-DE" sz="3600" u="sng" dirty="0" smtClean="0">
                          <a:solidFill>
                            <a:schemeClr val="bg1"/>
                          </a:solidFill>
                        </a:rPr>
                        <a:t>positiv</a:t>
                      </a:r>
                      <a:endParaRPr lang="de-DE" sz="3600" dirty="0" smtClean="0">
                        <a:solidFill>
                          <a:schemeClr val="bg1"/>
                        </a:solidFill>
                      </a:endParaRPr>
                    </a:p>
                    <a:p>
                      <a:endParaRPr lang="de-DE" sz="3600" dirty="0" smtClean="0">
                        <a:solidFill>
                          <a:schemeClr val="bg1"/>
                        </a:solidFill>
                      </a:endParaRPr>
                    </a:p>
                    <a:p>
                      <a:r>
                        <a:rPr lang="de-DE" sz="3600" dirty="0" smtClean="0">
                          <a:solidFill>
                            <a:schemeClr val="bg1"/>
                          </a:solidFill>
                        </a:rPr>
                        <a:t>sauber</a:t>
                      </a:r>
                      <a:endParaRPr lang="de-DE" sz="3600" dirty="0">
                        <a:solidFill>
                          <a:schemeClr val="bg1"/>
                        </a:solidFill>
                      </a:endParaRPr>
                    </a:p>
                    <a:p>
                      <a:r>
                        <a:rPr lang="de-DE" sz="3600" dirty="0" smtClean="0">
                          <a:solidFill>
                            <a:schemeClr val="bg1"/>
                          </a:solidFill>
                        </a:rPr>
                        <a:t>schützend</a:t>
                      </a:r>
                      <a:endParaRPr lang="de-DE" sz="3600" dirty="0">
                        <a:solidFill>
                          <a:schemeClr val="bg1"/>
                        </a:solidFill>
                      </a:endParaRPr>
                    </a:p>
                    <a:p>
                      <a:r>
                        <a:rPr lang="de-DE" sz="3600" dirty="0" smtClean="0">
                          <a:solidFill>
                            <a:schemeClr val="bg1"/>
                          </a:solidFill>
                        </a:rPr>
                        <a:t>heilend</a:t>
                      </a:r>
                      <a:endParaRPr lang="de-DE" sz="3600" dirty="0">
                        <a:solidFill>
                          <a:schemeClr val="bg1"/>
                        </a:solidFill>
                      </a:endParaRPr>
                    </a:p>
                  </a:txBody>
                  <a:tcPr marL="0" marR="0" marT="0" marB="0" anchor="ctr"/>
                </a:tc>
                <a:tc>
                  <a:txBody>
                    <a:bodyPr/>
                    <a:lstStyle/>
                    <a:p>
                      <a:r>
                        <a:rPr lang="de-DE" sz="3600" u="sng" dirty="0" smtClean="0">
                          <a:solidFill>
                            <a:schemeClr val="bg1"/>
                          </a:solidFill>
                        </a:rPr>
                        <a:t>negativ</a:t>
                      </a:r>
                      <a:endParaRPr lang="de-DE" sz="3600" dirty="0">
                        <a:solidFill>
                          <a:schemeClr val="bg1"/>
                        </a:solidFill>
                      </a:endParaRPr>
                    </a:p>
                    <a:p>
                      <a:r>
                        <a:rPr lang="de-DE" sz="3600" dirty="0" smtClean="0">
                          <a:solidFill>
                            <a:schemeClr val="bg1"/>
                          </a:solidFill>
                        </a:rPr>
                        <a:t>schädlich</a:t>
                      </a:r>
                      <a:endParaRPr lang="de-DE" sz="3600" dirty="0">
                        <a:solidFill>
                          <a:schemeClr val="bg1"/>
                        </a:solidFill>
                      </a:endParaRPr>
                    </a:p>
                    <a:p>
                      <a:r>
                        <a:rPr lang="de-DE" sz="3600" dirty="0" smtClean="0">
                          <a:solidFill>
                            <a:schemeClr val="bg1"/>
                          </a:solidFill>
                        </a:rPr>
                        <a:t>gefährlich</a:t>
                      </a:r>
                      <a:endParaRPr lang="de-DE" sz="3600" dirty="0">
                        <a:solidFill>
                          <a:schemeClr val="bg1"/>
                        </a:solidFill>
                      </a:endParaRPr>
                    </a:p>
                    <a:p>
                      <a:r>
                        <a:rPr lang="de-DE" sz="3600" dirty="0">
                          <a:solidFill>
                            <a:schemeClr val="bg1"/>
                          </a:solidFill>
                        </a:rPr>
                        <a:t>zerstörend</a:t>
                      </a:r>
                    </a:p>
                    <a:p>
                      <a:r>
                        <a:rPr lang="de-DE" sz="3600" dirty="0">
                          <a:solidFill>
                            <a:schemeClr val="bg1"/>
                          </a:solidFill>
                        </a:rPr>
                        <a:t> </a:t>
                      </a:r>
                    </a:p>
                  </a:txBody>
                  <a:tcPr marL="0" marR="0" marT="0" marB="0" anchor="ct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85720" y="142852"/>
            <a:ext cx="7715304" cy="6278642"/>
          </a:xfrm>
          <a:prstGeom prst="rect">
            <a:avLst/>
          </a:prstGeom>
        </p:spPr>
        <p:txBody>
          <a:bodyPr wrap="square">
            <a:spAutoFit/>
          </a:bodyPr>
          <a:lstStyle/>
          <a:p>
            <a:r>
              <a:rPr lang="de-DE" sz="2400" dirty="0" smtClean="0">
                <a:solidFill>
                  <a:schemeClr val="bg1"/>
                </a:solidFill>
              </a:rPr>
              <a:t>Setzt bitte in jeden Satz das fehlende Wort </a:t>
            </a:r>
            <a:r>
              <a:rPr lang="de-DE" sz="2400" dirty="0" smtClean="0">
                <a:solidFill>
                  <a:schemeClr val="bg1"/>
                </a:solidFill>
              </a:rPr>
              <a:t>ein.</a:t>
            </a:r>
          </a:p>
          <a:p>
            <a:r>
              <a:rPr lang="de-DE" sz="2400" dirty="0" smtClean="0">
                <a:solidFill>
                  <a:schemeClr val="bg1"/>
                </a:solidFill>
              </a:rPr>
              <a:t>1.Die </a:t>
            </a:r>
            <a:r>
              <a:rPr lang="de-DE" sz="2400" dirty="0" smtClean="0">
                <a:solidFill>
                  <a:schemeClr val="bg1"/>
                </a:solidFill>
              </a:rPr>
              <a:t>… von den Automobilen sind schädlich für die Menschen.</a:t>
            </a:r>
          </a:p>
          <a:p>
            <a:r>
              <a:rPr lang="de-DE" sz="2400" dirty="0" smtClean="0">
                <a:solidFill>
                  <a:schemeClr val="bg1"/>
                </a:solidFill>
              </a:rPr>
              <a:t>2.Das </a:t>
            </a:r>
            <a:r>
              <a:rPr lang="de-DE" sz="2400" dirty="0" smtClean="0">
                <a:solidFill>
                  <a:schemeClr val="bg1"/>
                </a:solidFill>
              </a:rPr>
              <a:t>Erdöl von den Schiffen … ins Meer.</a:t>
            </a:r>
          </a:p>
          <a:p>
            <a:r>
              <a:rPr lang="de-DE" sz="2400" dirty="0" smtClean="0">
                <a:solidFill>
                  <a:schemeClr val="bg1"/>
                </a:solidFill>
              </a:rPr>
              <a:t>3.Glas</a:t>
            </a:r>
            <a:r>
              <a:rPr lang="de-DE" sz="2400" dirty="0" smtClean="0">
                <a:solidFill>
                  <a:schemeClr val="bg1"/>
                </a:solidFill>
              </a:rPr>
              <a:t>, Altpapier, gebrauchte Verpackungen kann die moderne Industrie …</a:t>
            </a:r>
          </a:p>
          <a:p>
            <a:r>
              <a:rPr lang="de-DE" sz="2400" dirty="0" smtClean="0">
                <a:solidFill>
                  <a:schemeClr val="bg1"/>
                </a:solidFill>
              </a:rPr>
              <a:t>4.Der </a:t>
            </a:r>
            <a:r>
              <a:rPr lang="de-DE" sz="2400" dirty="0" smtClean="0">
                <a:solidFill>
                  <a:schemeClr val="bg1"/>
                </a:solidFill>
              </a:rPr>
              <a:t>Abfall wird … und verarbeitet.</a:t>
            </a:r>
          </a:p>
          <a:p>
            <a:r>
              <a:rPr lang="de-DE" sz="2400" dirty="0" smtClean="0">
                <a:solidFill>
                  <a:schemeClr val="bg1"/>
                </a:solidFill>
              </a:rPr>
              <a:t>5.Oft </a:t>
            </a:r>
            <a:r>
              <a:rPr lang="de-DE" sz="2400" dirty="0" smtClean="0">
                <a:solidFill>
                  <a:schemeClr val="bg1"/>
                </a:solidFill>
              </a:rPr>
              <a:t>… die Leute den Müll im Wald.</a:t>
            </a:r>
          </a:p>
          <a:p>
            <a:r>
              <a:rPr lang="de-DE" sz="2400" dirty="0" smtClean="0">
                <a:solidFill>
                  <a:schemeClr val="bg1"/>
                </a:solidFill>
              </a:rPr>
              <a:t>6.Das </a:t>
            </a:r>
            <a:r>
              <a:rPr lang="de-DE" sz="2400" dirty="0" smtClean="0">
                <a:solidFill>
                  <a:schemeClr val="bg1"/>
                </a:solidFill>
              </a:rPr>
              <a:t>Wasser im Fluss wird durch Papierherstellende Industrie …</a:t>
            </a:r>
          </a:p>
          <a:p>
            <a:r>
              <a:rPr lang="de-DE" sz="2400" dirty="0" smtClean="0">
                <a:solidFill>
                  <a:schemeClr val="bg1"/>
                </a:solidFill>
              </a:rPr>
              <a:t>7.Die </a:t>
            </a:r>
            <a:r>
              <a:rPr lang="de-DE" sz="2400" dirty="0" smtClean="0">
                <a:solidFill>
                  <a:schemeClr val="bg1"/>
                </a:solidFill>
              </a:rPr>
              <a:t>ultraviolette … ist gefährlich.</a:t>
            </a:r>
          </a:p>
          <a:p>
            <a:r>
              <a:rPr lang="de-DE" sz="2400" dirty="0" smtClean="0">
                <a:solidFill>
                  <a:schemeClr val="bg1"/>
                </a:solidFill>
              </a:rPr>
              <a:t>8.Die Ozonschicht der Atmosphäre wird immer…</a:t>
            </a:r>
          </a:p>
          <a:p>
            <a:endParaRPr lang="de-DE" sz="2400" dirty="0" smtClean="0">
              <a:solidFill>
                <a:schemeClr val="bg1"/>
              </a:solidFill>
            </a:endParaRPr>
          </a:p>
          <a:p>
            <a:r>
              <a:rPr lang="de-DE" sz="2400" dirty="0" smtClean="0">
                <a:solidFill>
                  <a:schemeClr val="bg1"/>
                </a:solidFill>
              </a:rPr>
              <a:t>sortiert, fließt, , verbrennen, Abgase, verschmutzt, verarbeiten, , dünner, Strahlung</a:t>
            </a:r>
            <a:endParaRPr lang="de-DE" sz="2400" dirty="0" smtClean="0">
              <a:solidFill>
                <a:schemeClr val="bg1"/>
              </a:solidFill>
            </a:endParaRPr>
          </a:p>
          <a:p>
            <a:endParaRPr lang="de-DE" sz="2400" dirty="0" smtClean="0">
              <a:solidFill>
                <a:schemeClr val="bg1"/>
              </a:solidFill>
            </a:endParaRP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58" y="500043"/>
            <a:ext cx="8429684" cy="5693866"/>
          </a:xfrm>
          <a:prstGeom prst="rect">
            <a:avLst/>
          </a:prstGeom>
        </p:spPr>
        <p:txBody>
          <a:bodyPr wrap="square">
            <a:spAutoFit/>
          </a:bodyPr>
          <a:lstStyle/>
          <a:p>
            <a:r>
              <a:rPr lang="de-DE" sz="2800" dirty="0" smtClean="0">
                <a:solidFill>
                  <a:schemeClr val="bg1"/>
                </a:solidFill>
              </a:rPr>
              <a:t>1.Die </a:t>
            </a:r>
            <a:r>
              <a:rPr lang="de-DE" sz="2800" dirty="0" smtClean="0">
                <a:solidFill>
                  <a:schemeClr val="bg1"/>
                </a:solidFill>
              </a:rPr>
              <a:t>Abgase von den Automobilen sind schädlich für die Menschen.</a:t>
            </a:r>
          </a:p>
          <a:p>
            <a:r>
              <a:rPr lang="de-DE" sz="2800" dirty="0" smtClean="0">
                <a:solidFill>
                  <a:schemeClr val="bg1"/>
                </a:solidFill>
              </a:rPr>
              <a:t>2.Das </a:t>
            </a:r>
            <a:r>
              <a:rPr lang="de-DE" sz="2800" dirty="0" smtClean="0">
                <a:solidFill>
                  <a:schemeClr val="bg1"/>
                </a:solidFill>
              </a:rPr>
              <a:t>Erdöl von den Schiffen fließt ins Meer.</a:t>
            </a:r>
          </a:p>
          <a:p>
            <a:r>
              <a:rPr lang="de-DE" sz="2800" dirty="0" smtClean="0">
                <a:solidFill>
                  <a:schemeClr val="bg1"/>
                </a:solidFill>
              </a:rPr>
              <a:t>3.Glas</a:t>
            </a:r>
            <a:r>
              <a:rPr lang="de-DE" sz="2800" dirty="0" smtClean="0">
                <a:solidFill>
                  <a:schemeClr val="bg1"/>
                </a:solidFill>
              </a:rPr>
              <a:t>, Altpapier, gebrauchte Verpackungen kann die moderne Industrie verarbeiten.</a:t>
            </a:r>
          </a:p>
          <a:p>
            <a:r>
              <a:rPr lang="de-DE" sz="2800" dirty="0" smtClean="0">
                <a:solidFill>
                  <a:schemeClr val="bg1"/>
                </a:solidFill>
              </a:rPr>
              <a:t>4.Der </a:t>
            </a:r>
            <a:r>
              <a:rPr lang="de-DE" sz="2800" dirty="0" smtClean="0">
                <a:solidFill>
                  <a:schemeClr val="bg1"/>
                </a:solidFill>
              </a:rPr>
              <a:t>Abfall wird sortiert und verarbeitet.</a:t>
            </a:r>
          </a:p>
          <a:p>
            <a:r>
              <a:rPr lang="de-DE" sz="2800" dirty="0" smtClean="0">
                <a:solidFill>
                  <a:schemeClr val="bg1"/>
                </a:solidFill>
              </a:rPr>
              <a:t>5.Oft </a:t>
            </a:r>
            <a:r>
              <a:rPr lang="de-DE" sz="2800" dirty="0" smtClean="0">
                <a:solidFill>
                  <a:schemeClr val="bg1"/>
                </a:solidFill>
              </a:rPr>
              <a:t>verbrennen die Leute den Müll im Wald.</a:t>
            </a:r>
          </a:p>
          <a:p>
            <a:r>
              <a:rPr lang="de-DE" sz="2800" dirty="0" smtClean="0">
                <a:solidFill>
                  <a:schemeClr val="bg1"/>
                </a:solidFill>
              </a:rPr>
              <a:t>6.Das </a:t>
            </a:r>
            <a:r>
              <a:rPr lang="de-DE" sz="2800" dirty="0" smtClean="0">
                <a:solidFill>
                  <a:schemeClr val="bg1"/>
                </a:solidFill>
              </a:rPr>
              <a:t>Wasser im Fluss wird durch papierherstellende Industrie verschmutzt.</a:t>
            </a:r>
          </a:p>
          <a:p>
            <a:r>
              <a:rPr lang="de-DE" sz="2800" dirty="0" smtClean="0">
                <a:solidFill>
                  <a:schemeClr val="bg1"/>
                </a:solidFill>
              </a:rPr>
              <a:t>7.Die </a:t>
            </a:r>
            <a:r>
              <a:rPr lang="de-DE" sz="2800" dirty="0" smtClean="0">
                <a:solidFill>
                  <a:schemeClr val="bg1"/>
                </a:solidFill>
              </a:rPr>
              <a:t>ultraviolette Strahlung ist gefährlich.</a:t>
            </a:r>
          </a:p>
          <a:p>
            <a:r>
              <a:rPr lang="de-DE" sz="2800" dirty="0" smtClean="0">
                <a:solidFill>
                  <a:schemeClr val="bg1"/>
                </a:solidFill>
              </a:rPr>
              <a:t>8.Die </a:t>
            </a:r>
            <a:r>
              <a:rPr lang="de-DE" sz="2800" dirty="0" smtClean="0">
                <a:solidFill>
                  <a:schemeClr val="bg1"/>
                </a:solidFill>
              </a:rPr>
              <a:t>Ozonschicht der Atmosphäre wird immer dünner</a:t>
            </a:r>
            <a:r>
              <a:rPr lang="de-DE" sz="2800" dirty="0" smtClean="0">
                <a:solidFill>
                  <a:schemeClr val="bg1"/>
                </a:solidFill>
              </a:rPr>
              <a:t>.</a:t>
            </a:r>
          </a:p>
          <a:p>
            <a:endParaRPr lang="de-DE" sz="2800"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s://pp.userapi.com/c850532/v850532988/bb7a6/3D9_h4MXXl0.jpg"/>
          <p:cNvPicPr>
            <a:picLocks noChangeAspect="1" noChangeArrowheads="1"/>
          </p:cNvPicPr>
          <p:nvPr/>
        </p:nvPicPr>
        <p:blipFill>
          <a:blip r:embed="rId2" cstate="print"/>
          <a:srcRect/>
          <a:stretch>
            <a:fillRect/>
          </a:stretch>
        </p:blipFill>
        <p:spPr bwMode="auto">
          <a:xfrm>
            <a:off x="500034" y="357166"/>
            <a:ext cx="7826824" cy="585791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166</TotalTime>
  <Words>213</Words>
  <Application>Microsoft Office PowerPoint</Application>
  <PresentationFormat>Экран (4:3)</PresentationFormat>
  <Paragraphs>43</Paragraphs>
  <Slides>9</Slides>
  <Notes>0</Notes>
  <HiddenSlides>0</HiddenSlides>
  <MMClips>0</MMClips>
  <ScaleCrop>false</ScaleCrop>
  <HeadingPairs>
    <vt:vector size="4" baseType="variant">
      <vt:variant>
        <vt:lpstr>Тема</vt:lpstr>
      </vt:variant>
      <vt:variant>
        <vt:i4>3</vt:i4>
      </vt:variant>
      <vt:variant>
        <vt:lpstr>Заголовки слайдов</vt:lpstr>
      </vt:variant>
      <vt:variant>
        <vt:i4>9</vt:i4>
      </vt:variant>
    </vt:vector>
  </HeadingPairs>
  <TitlesOfParts>
    <vt:vector size="12" baseType="lpstr">
      <vt:lpstr>Волна</vt:lpstr>
      <vt:lpstr>NewsPrint</vt:lpstr>
      <vt:lpstr>Апекс</vt:lpstr>
      <vt:lpstr>Слайд 1</vt:lpstr>
      <vt:lpstr>Unser Planet ist in Gefahr! </vt:lpstr>
      <vt:lpstr>Слайд 3</vt:lpstr>
      <vt:lpstr>Wasserverschmutzung  Wasser bedeckt drei Viertel unseres Planeten. Alles Leben auf der Erde braucht Wasser. Aber fast überall ist das Wasser verschmutzt. Seen und Flüsse sind mit Müll verschmutzt und mit giftigen Stoffen. Das Wasser unter der Erde (Grund­wasser) ist durch öl und andere gefährliche Flüssigkeiten, Kunstdün­ger und Insektengifte verschmutzt.  1) Sucht im Text Antworten auf die Fragen.  1. Warum ist das Wasser wichtig?  2. Womit sind Seen und Flüsse verschmutzt?  3. Wodurch ist das Grundwasser verschmutzt?</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Umweltschutz ist ein internationales Problem</dc:title>
  <cp:lastModifiedBy>МАКС</cp:lastModifiedBy>
  <cp:revision>18</cp:revision>
  <dcterms:modified xsi:type="dcterms:W3CDTF">2019-02-17T18:42:26Z</dcterms:modified>
</cp:coreProperties>
</file>