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7"/>
  </p:notesMasterIdLst>
  <p:sldIdLst>
    <p:sldId id="256" r:id="rId2"/>
    <p:sldId id="257" r:id="rId3"/>
    <p:sldId id="281" r:id="rId4"/>
    <p:sldId id="284" r:id="rId5"/>
    <p:sldId id="285" r:id="rId6"/>
    <p:sldId id="286" r:id="rId7"/>
    <p:sldId id="287" r:id="rId8"/>
    <p:sldId id="288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82" r:id="rId28"/>
    <p:sldId id="276" r:id="rId29"/>
    <p:sldId id="277" r:id="rId30"/>
    <p:sldId id="278" r:id="rId31"/>
    <p:sldId id="289" r:id="rId32"/>
    <p:sldId id="290" r:id="rId33"/>
    <p:sldId id="291" r:id="rId34"/>
    <p:sldId id="279" r:id="rId35"/>
    <p:sldId id="283" r:id="rId3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21A449-015B-44E4-9AB7-B16D9A1CECF6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1746F-59A7-444E-AA74-92F9E45022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B7BA-C9F3-4152-8669-DE55BFEF47BD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C74E7-E968-4AAF-AA13-AEF289273DDF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27A79-F2E8-4987-80AD-1E77865C1B23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49E03-5F7B-43F1-B9D7-9B88FFE009B3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39633-F66E-4F61-A0DF-4537B471A914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17F5E-E3BB-4B05-B6CC-03BA302B3DCE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DF1FB-F7F1-4DD6-994F-7C6E3AF977FD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55CB-F67C-471B-83C5-887ACFD9D9B7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5E2C-14D3-4CF4-9FA6-32BBC41156DC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166C6-259B-464C-A74A-1D73D74D51AB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40E0C-843A-4A9D-BF95-C05DC3240CC8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F0CDE4-3E77-4246-8DF9-A310455C10EA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940040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Урок по дисциплине               Семейное право</a:t>
            </a:r>
            <a:br>
              <a:rPr lang="ru-RU" sz="4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</a:rPr>
            </a:br>
            <a:endParaRPr lang="ru-RU" sz="4400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550736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 3.1.  Права и обязанности супругов</a:t>
            </a:r>
          </a:p>
          <a:p>
            <a:pPr algn="ctr"/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algn="ctr"/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Разработчик: Ульянова М.В.</a:t>
            </a:r>
          </a:p>
          <a:p>
            <a:endParaRPr lang="ru-RU" dirty="0"/>
          </a:p>
        </p:txBody>
      </p:sp>
      <p:pic>
        <p:nvPicPr>
          <p:cNvPr id="5" name="Рисунок 4" descr="титул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81" y="2667001"/>
            <a:ext cx="4105219" cy="354667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" y="-47788"/>
            <a:ext cx="9143998" cy="700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 2 </a:t>
            </a:r>
          </a:p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ст. 45 ГК РФ найти перечень оснований, наличие которых позволяет признать супруга умершим. </a:t>
            </a:r>
          </a:p>
          <a:p>
            <a:pPr marL="0" indent="0" algn="just"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79108.750x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38800" y="1981200"/>
            <a:ext cx="3173956" cy="465185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grazhdanskij-kodeks-rf-statya-4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381001"/>
            <a:ext cx="8153400" cy="4905102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57200"/>
            <a:ext cx="8458200" cy="58674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Вопрос 3 </a:t>
            </a:r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Нужно разложить карточки под №1 которые относятся к причинам развода через Загс и  которые относятся через суд ( СК РФ ст.19 и ст.21)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101746370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10000" y="2514600"/>
            <a:ext cx="4648200" cy="4054602"/>
          </a:xfrm>
          <a:prstGeom prst="rect">
            <a:avLst/>
          </a:prstGeom>
        </p:spPr>
      </p:pic>
      <p:pic>
        <p:nvPicPr>
          <p:cNvPr id="6" name="Рисунок 5" descr="с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4800" y="2465895"/>
            <a:ext cx="3124200" cy="4037993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6632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Способы расторжения брака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66329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Через Загс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Через суд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7497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Отсутствие общих несовершеннолетних детей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Наличие несовершеннолетних детей</a:t>
                      </a:r>
                      <a:endParaRPr lang="ru-RU" sz="2000" dirty="0"/>
                    </a:p>
                  </a:txBody>
                  <a:tcPr/>
                </a:tc>
              </a:tr>
              <a:tr h="977497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Наличие обоюдного согласия обоих супругов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Отсутствие согласие одного из супругов</a:t>
                      </a:r>
                      <a:endParaRPr lang="ru-RU" sz="2000" dirty="0"/>
                    </a:p>
                  </a:txBody>
                  <a:tcPr/>
                </a:tc>
              </a:tr>
              <a:tr h="977497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Признание одного из супругов безвестно отсутствующим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наличии споров о разделе имущества, о детях</a:t>
                      </a:r>
                      <a:endParaRPr lang="ru-RU" sz="2000" dirty="0"/>
                    </a:p>
                  </a:txBody>
                  <a:tcPr/>
                </a:tc>
              </a:tr>
              <a:tr h="977497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Признание одного супруга судом недееспособным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1815353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Осуждение другого супруга за совершенное преступление к лишению свободы сроком свыше 3-х лет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1800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04800"/>
            <a:ext cx="8305800" cy="6019800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Переходим к новой теме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«Права и обязанности супругов»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poteka-razvod-i-det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2800" y="2514599"/>
            <a:ext cx="5353050" cy="4014788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381000"/>
            <a:ext cx="8382000" cy="5943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Мотивация учебной деятельности: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Обучающийся должен: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знать: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- личные права и обязанности супругов;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- имущественные права и обязанности супругов.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219201"/>
            <a:ext cx="8895804" cy="563879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838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 на свободный выбор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83_vybor_professii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" y="1143000"/>
            <a:ext cx="9143998" cy="5714999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Право на свободный выбор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профессии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ussia-map-region-city-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838201"/>
            <a:ext cx="8991600" cy="6019799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Право на свободный выбор место проживания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образовательная – обеспечить усвоение основных понятий, входящих в содержание темы урока, проконтролировать степень усвоения знаний, полученных на предыдущих занятиях;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воспитательная – воспитание сознательной дисциплины, а именно, собранности и внимательности во время занятия;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развивающая – развитие мышления и способности анализировать полученные знания.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 урока – комбинированное занятие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800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9050"/>
            <a:ext cx="8915400" cy="687705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6200" y="0"/>
            <a:ext cx="922020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lide-7 (1)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09373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53400" y="6019800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z="1800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ставит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Содержимое 7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4999"/>
          </a:xfrm>
        </p:spPr>
      </p:pic>
      <p:sp>
        <p:nvSpPr>
          <p:cNvPr id="9" name="TextBox 8"/>
          <p:cNvSpPr txBox="1"/>
          <p:nvPr/>
        </p:nvSpPr>
        <p:spPr>
          <a:xfrm>
            <a:off x="533400" y="2286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законный режим имущества супругов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achnoe_agenstvo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371600"/>
            <a:ext cx="9143999" cy="5486399"/>
          </a:xfr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0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04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собственность каждого из супругов</a:t>
            </a:r>
            <a:endParaRPr lang="ru-RU" sz="3600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ompensatsiya-za-uluchshenie-zhilishnih-usloviy-pri-razdele-imushestva-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5715000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9067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Раздел общего имущества супругов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458200" cy="6324600"/>
          </a:xfrm>
        </p:spPr>
        <p:txBody>
          <a:bodyPr/>
          <a:lstStyle/>
          <a:p>
            <a:pPr marL="273050" indent="-3175"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3175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Супруги имеют право произвести раздел совместного имущества на любом этапе жизни семьи: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590800" y="3352800"/>
            <a:ext cx="3733800" cy="1676400"/>
          </a:xfrm>
          <a:prstGeom prst="ellipse">
            <a:avLst/>
          </a:prstGeom>
          <a:solidFill>
            <a:srgbClr val="7030A0">
              <a:alpha val="8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раздел совместного имущества 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304800" y="4495800"/>
            <a:ext cx="4114800" cy="1828800"/>
          </a:xfrm>
          <a:prstGeom prst="ellipse">
            <a:avLst/>
          </a:prstGeom>
          <a:solidFill>
            <a:srgbClr val="7030A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период брака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34000" y="4419600"/>
            <a:ext cx="3581400" cy="1905000"/>
          </a:xfrm>
          <a:prstGeom prst="ellipse">
            <a:avLst/>
          </a:prstGeom>
          <a:solidFill>
            <a:srgbClr val="7030A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в момент расторжения брака;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7200" y="2209800"/>
            <a:ext cx="3657600" cy="1828800"/>
          </a:xfrm>
          <a:prstGeom prst="ellipse">
            <a:avLst/>
          </a:prstGeom>
          <a:solidFill>
            <a:srgbClr val="7030A0">
              <a:alpha val="4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 расторжения брака</a:t>
            </a:r>
            <a:endParaRPr lang="ru-RU" sz="2400" dirty="0"/>
          </a:p>
        </p:txBody>
      </p:sp>
      <p:sp>
        <p:nvSpPr>
          <p:cNvPr id="14" name="Овал 13"/>
          <p:cNvSpPr/>
          <p:nvPr/>
        </p:nvSpPr>
        <p:spPr>
          <a:xfrm>
            <a:off x="5410200" y="2286000"/>
            <a:ext cx="3733800" cy="2133600"/>
          </a:xfrm>
          <a:prstGeom prst="ellipse">
            <a:avLst/>
          </a:prstGeom>
          <a:solidFill>
            <a:srgbClr val="7030A0">
              <a:alpha val="4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предъявлении кредитором требований о разделе общего имущества супругов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achnyiy-dogovor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447800"/>
            <a:ext cx="9144000" cy="54102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28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81000"/>
            <a:ext cx="899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договорный режим имущества супругов.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305800" cy="53340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Просмотр видео</a:t>
            </a:r>
          </a:p>
          <a:p>
            <a:endParaRPr lang="ru-RU" dirty="0"/>
          </a:p>
        </p:txBody>
      </p:sp>
      <p:pic>
        <p:nvPicPr>
          <p:cNvPr id="4" name="Рисунок 3" descr="26%20Видеоролик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81400" y="2057400"/>
            <a:ext cx="5181600" cy="38862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 для закрепления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Содержание брачного договора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2Дать определение брачному договору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 Имущественные правоотношения супругов  что такое?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Что такое законный режим?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5 Какая собственность является  личной собственностью  одного из супругов?</a:t>
            </a:r>
          </a:p>
          <a:p>
            <a:pPr marL="0" indent="539750"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000" smtClean="0"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410200"/>
          </a:xfrm>
        </p:spPr>
        <p:txBody>
          <a:bodyPr/>
          <a:lstStyle/>
          <a:p>
            <a:pPr marL="0" indent="53975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Вопросы для закрепления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6 Что входит в общую собственность?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 Раздел совместного имущества на каком этапе жизни семьи может происходить?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8 Какие есть личные  права супругов?</a:t>
            </a:r>
          </a:p>
          <a:p>
            <a:pPr marL="0" indent="539750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9 Какие есть личные обязанности  супругов?</a:t>
            </a:r>
          </a:p>
          <a:p>
            <a:pPr marL="0" indent="53975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04800" y="609600"/>
            <a:ext cx="8382000" cy="5715000"/>
          </a:xfrm>
        </p:spPr>
        <p:txBody>
          <a:bodyPr>
            <a:normAutofit/>
          </a:bodyPr>
          <a:lstStyle/>
          <a:p>
            <a:pPr marL="0" indent="53975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Подведение итогов закрепления нового материала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Za-zhittya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29000" y="2343150"/>
            <a:ext cx="5181600" cy="4286250"/>
          </a:xfrm>
          <a:prstGeom prst="rect">
            <a:avLst/>
          </a:prstGeom>
        </p:spPr>
      </p:pic>
      <p:pic>
        <p:nvPicPr>
          <p:cNvPr id="6" name="Рисунок 5" descr="Za-zhittya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2800" y="2362200"/>
            <a:ext cx="5181600" cy="4286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56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Подведение итогов опроса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33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unname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2209800"/>
            <a:ext cx="4115786" cy="373478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endParaRPr lang="ru-RU" dirty="0" smtClean="0"/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Прочитать СК РФ глава 6-9 Нечаева А.М. 	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Семейное право РФ: учебник для СПО/ А.М.Нечаева.-7-е изд.,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доп.-М.:Издательство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2015. с. 123-154.</a:t>
            </a:r>
          </a:p>
          <a:p>
            <a:pPr marL="0" indent="0"/>
            <a:r>
              <a:rPr lang="ru-RU" sz="2800" dirty="0" smtClean="0"/>
              <a:t> </a:t>
            </a:r>
            <a:endParaRPr lang="ru-RU" sz="2000" dirty="0" smtClean="0"/>
          </a:p>
          <a:p>
            <a:pPr lvl="1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76800" y="3505200"/>
            <a:ext cx="3886200" cy="291465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1800" smtClean="0">
                <a:latin typeface="Times New Roman" pitchFamily="18" charset="0"/>
                <a:cs typeface="Times New Roman" pitchFamily="18" charset="0"/>
              </a:rPr>
              <a:pPr/>
              <a:t>34</a:t>
            </a:fld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Содержимое 4" descr="0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5401" y="0"/>
            <a:ext cx="9144001" cy="685800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Опрос по теме 2.2. Прекращение брака   -30 мин.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Рисунок 4" descr="b32ad6a58f3d105073648eec861896b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800"/>
            <a:ext cx="7315200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Доклады по теме: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1Основания и порядок расторжения брака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	Развод через ЗАГС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	Расторжение брака через суд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Рисунок 4" descr="seminar-3-1024x68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86200" y="3276600"/>
            <a:ext cx="456988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5562600"/>
          </a:xfrm>
        </p:spPr>
        <p:txBody>
          <a:bodyPr/>
          <a:lstStyle/>
          <a:p>
            <a:pPr marL="0" indent="5397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по карточке</a:t>
            </a:r>
          </a:p>
          <a:p>
            <a:pPr marL="0" indent="5397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Момент прекращения брака при его расторжении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ЗАГСе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суде (СК РФ ст.25)</a:t>
            </a:r>
          </a:p>
          <a:p>
            <a:pPr marL="0" indent="5397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53975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Рисунок 4" descr="7a42e6d4d49de351dedda30254696b4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343400" y="2667000"/>
            <a:ext cx="36576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pPr marL="0" indent="53975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по карточке</a:t>
            </a:r>
          </a:p>
          <a:p>
            <a:pPr marL="0" indent="5397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Рассказать, что нужно писать в заявлении о расторжении брака?</a:t>
            </a:r>
          </a:p>
          <a:p>
            <a:pPr marL="0" indent="5397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Рассказать, что нужно писать, когда составляешь исковое заявление о признание брака недействительным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Рисунок 4" descr="7a42e6d4d49de351dedda30254696b4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57800" y="3581400"/>
            <a:ext cx="27432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54102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на вопросы по карточкам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Рисунок 4" descr="25620402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52600" y="1931193"/>
            <a:ext cx="7391400" cy="39266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8674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 1</a:t>
            </a:r>
          </a:p>
          <a:p>
            <a:pPr>
              <a:buNone/>
            </a:pPr>
            <a:r>
              <a:rPr lang="ru-RU" dirty="0" smtClean="0"/>
              <a:t> 		Ссылаясь на Семейный кодекс определите основания прекращения брака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ст. 16 СК РФ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5" name="Рисунок 4" descr="ск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32084" y="2084895"/>
            <a:ext cx="3398177" cy="439210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468</TotalTime>
  <Words>375</Words>
  <PresentationFormat>Экран (4:3)</PresentationFormat>
  <Paragraphs>130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Поток</vt:lpstr>
      <vt:lpstr>    Урок по дисциплине               Семейное право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1096442</dc:creator>
  <cp:lastModifiedBy>1096442</cp:lastModifiedBy>
  <cp:revision>46</cp:revision>
  <dcterms:created xsi:type="dcterms:W3CDTF">2019-02-20T04:19:19Z</dcterms:created>
  <dcterms:modified xsi:type="dcterms:W3CDTF">2019-05-23T11:16:31Z</dcterms:modified>
</cp:coreProperties>
</file>