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311" r:id="rId2"/>
    <p:sldId id="303" r:id="rId3"/>
    <p:sldId id="305" r:id="rId4"/>
    <p:sldId id="306" r:id="rId5"/>
    <p:sldId id="304" r:id="rId6"/>
    <p:sldId id="298" r:id="rId7"/>
    <p:sldId id="299" r:id="rId8"/>
    <p:sldId id="276" r:id="rId9"/>
    <p:sldId id="269" r:id="rId10"/>
    <p:sldId id="272" r:id="rId11"/>
    <p:sldId id="277" r:id="rId12"/>
    <p:sldId id="275" r:id="rId13"/>
    <p:sldId id="274" r:id="rId14"/>
    <p:sldId id="283" r:id="rId15"/>
    <p:sldId id="284" r:id="rId16"/>
    <p:sldId id="285" r:id="rId17"/>
    <p:sldId id="290" r:id="rId18"/>
    <p:sldId id="291" r:id="rId19"/>
    <p:sldId id="292" r:id="rId20"/>
    <p:sldId id="286" r:id="rId21"/>
    <p:sldId id="287" r:id="rId22"/>
    <p:sldId id="288" r:id="rId23"/>
    <p:sldId id="293" r:id="rId24"/>
    <p:sldId id="294" r:id="rId25"/>
    <p:sldId id="295" r:id="rId26"/>
    <p:sldId id="296" r:id="rId27"/>
    <p:sldId id="301" r:id="rId28"/>
    <p:sldId id="300" r:id="rId29"/>
    <p:sldId id="302" r:id="rId30"/>
    <p:sldId id="308" r:id="rId31"/>
    <p:sldId id="307" r:id="rId32"/>
    <p:sldId id="297" r:id="rId33"/>
    <p:sldId id="309" r:id="rId34"/>
    <p:sldId id="310" r:id="rId35"/>
    <p:sldId id="312" r:id="rId3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289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816"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A7F41217-D108-4C41-9916-6C0B6BF177E4}"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7F41217-D108-4C41-9916-6C0B6BF177E4}"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A7F41217-D108-4C41-9916-6C0B6BF177E4}"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F41217-D108-4C41-9916-6C0B6BF177E4}"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6AB708FC-7D8C-4DE4-A05C-07A2CDFE213F}" type="datetimeFigureOut">
              <a:rPr lang="ru-RU" smtClean="0"/>
              <a:pPr/>
              <a:t>27.11.2018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7F41217-D108-4C41-9916-6C0B6BF177E4}"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AB708FC-7D8C-4DE4-A05C-07A2CDFE213F}" type="datetimeFigureOut">
              <a:rPr lang="ru-RU" smtClean="0"/>
              <a:pPr/>
              <a:t>27.11.2018</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7F41217-D108-4C41-9916-6C0B6BF177E4}"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2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slide" Target="slide30.xml"/><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23.xml"/><Relationship Id="rId1" Type="http://schemas.openxmlformats.org/officeDocument/2006/relationships/slideLayout" Target="../slideLayouts/slideLayout6.xml"/><Relationship Id="rId5" Type="http://schemas.openxmlformats.org/officeDocument/2006/relationships/slide" Target="slide13.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23.xml"/><Relationship Id="rId1" Type="http://schemas.openxmlformats.org/officeDocument/2006/relationships/slideLayout" Target="../slideLayouts/slideLayout6.xml"/><Relationship Id="rId4" Type="http://schemas.openxmlformats.org/officeDocument/2006/relationships/slide" Target="slide13.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 Target="slide2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435608" y="1785926"/>
            <a:ext cx="7498080" cy="857255"/>
          </a:xfrm>
        </p:spPr>
        <p:txBody>
          <a:bodyPr>
            <a:normAutofit fontScale="90000"/>
          </a:bodyPr>
          <a:lstStyle/>
          <a:p>
            <a:pPr algn="ct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Сложные предложения.</a:t>
            </a:r>
            <a:br>
              <a:rPr lang="ru-RU" sz="4000" dirty="0" smtClean="0">
                <a:solidFill>
                  <a:srgbClr val="FF0000"/>
                </a:solidFill>
                <a:latin typeface="Times New Roman" pitchFamily="18" charset="0"/>
                <a:cs typeface="Times New Roman" pitchFamily="18" charset="0"/>
              </a:rPr>
            </a:br>
            <a:r>
              <a:rPr lang="ru-RU" sz="4000" dirty="0" smtClean="0">
                <a:solidFill>
                  <a:srgbClr val="FF0000"/>
                </a:solidFill>
                <a:latin typeface="Times New Roman" pitchFamily="18" charset="0"/>
                <a:cs typeface="Times New Roman" pitchFamily="18" charset="0"/>
              </a:rPr>
              <a:t>Знаки препинания в сложных предложениях. </a:t>
            </a:r>
            <a:br>
              <a:rPr lang="ru-RU" sz="4000" dirty="0" smtClean="0">
                <a:solidFill>
                  <a:srgbClr val="FF0000"/>
                </a:solidFill>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4400" dirty="0" smtClean="0">
                <a:latin typeface="Times New Roman" pitchFamily="18" charset="0"/>
                <a:cs typeface="Times New Roman" pitchFamily="18" charset="0"/>
              </a:rPr>
              <a:t/>
            </a:r>
            <a:br>
              <a:rPr lang="ru-RU" sz="4400" dirty="0" smtClean="0">
                <a:latin typeface="Times New Roman" pitchFamily="18" charset="0"/>
                <a:cs typeface="Times New Roman" pitchFamily="18" charset="0"/>
              </a:rPr>
            </a:b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14290"/>
            <a:ext cx="8534400" cy="857256"/>
          </a:xfrm>
        </p:spPr>
        <p:txBody>
          <a:bodyPr>
            <a:normAutofit/>
          </a:bodyPr>
          <a:lstStyle/>
          <a:p>
            <a:r>
              <a:rPr lang="ru-RU" dirty="0" smtClean="0"/>
              <a:t>Постановка запятой в ССП</a:t>
            </a:r>
            <a:endParaRPr lang="ru-RU" dirty="0"/>
          </a:p>
        </p:txBody>
      </p:sp>
      <p:sp>
        <p:nvSpPr>
          <p:cNvPr id="11265" name="Rectangle 1"/>
          <p:cNvSpPr>
            <a:spLocks noChangeArrowheads="1"/>
          </p:cNvSpPr>
          <p:nvPr/>
        </p:nvSpPr>
        <p:spPr bwMode="auto">
          <a:xfrm>
            <a:off x="214282" y="1565196"/>
            <a:ext cx="871543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Оглянитесь вокруг, и увидите  столько нового и интересного.</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Прямоугольник 4"/>
          <p:cNvSpPr/>
          <p:nvPr/>
        </p:nvSpPr>
        <p:spPr>
          <a:xfrm>
            <a:off x="1214414" y="2928934"/>
            <a:ext cx="1714512"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66" name="Rectangle 2"/>
          <p:cNvSpPr>
            <a:spLocks noChangeArrowheads="1"/>
          </p:cNvSpPr>
          <p:nvPr/>
        </p:nvSpPr>
        <p:spPr bwMode="auto">
          <a:xfrm>
            <a:off x="2857488" y="2928934"/>
            <a:ext cx="3000396"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a:t>
            </a:r>
            <a:endParaRPr kumimoji="0" lang="ru-RU" sz="4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Прямоугольник 6"/>
          <p:cNvSpPr/>
          <p:nvPr/>
        </p:nvSpPr>
        <p:spPr>
          <a:xfrm>
            <a:off x="3643306" y="2928934"/>
            <a:ext cx="164307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267" name="Rectangle 3"/>
          <p:cNvSpPr>
            <a:spLocks noChangeArrowheads="1"/>
          </p:cNvSpPr>
          <p:nvPr/>
        </p:nvSpPr>
        <p:spPr bwMode="auto">
          <a:xfrm>
            <a:off x="5286380" y="2857496"/>
            <a:ext cx="385762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268" name="Rectangle 4"/>
          <p:cNvSpPr>
            <a:spLocks noChangeArrowheads="1"/>
          </p:cNvSpPr>
          <p:nvPr/>
        </p:nvSpPr>
        <p:spPr bwMode="auto">
          <a:xfrm>
            <a:off x="214282" y="3688852"/>
            <a:ext cx="871543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То он собирался поступить в Зоологический сад учиться на укротителя львов, то его тянуло к пожарному делу.</a:t>
            </a:r>
          </a:p>
          <a:p>
            <a:pPr marL="0" marR="0" lvl="0" indent="457200" algn="just" defTabSz="914400" rtl="0" eaLnBrk="1" fontAlgn="base" latinLnBrk="0" hangingPunct="1">
              <a:lnSpc>
                <a:spcPct val="100000"/>
              </a:lnSpc>
              <a:spcBef>
                <a:spcPct val="0"/>
              </a:spcBef>
              <a:spcAft>
                <a:spcPct val="0"/>
              </a:spcAft>
              <a:buClrTx/>
              <a:buSzTx/>
              <a:buFontTx/>
              <a:buNone/>
              <a:tabLst/>
            </a:pPr>
            <a:endParaRPr lang="ru-RU" sz="3600" dirty="0" smtClean="0">
              <a:latin typeface="Times New Roman" pitchFamily="18" charset="0"/>
              <a:cs typeface="Times New Roman" pitchFamily="18" charset="0"/>
            </a:endParaRPr>
          </a:p>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2071670" y="5500702"/>
            <a:ext cx="1857388" cy="71438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4786314" y="5500702"/>
            <a:ext cx="1857388" cy="71438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1071538" y="5572140"/>
            <a:ext cx="928694" cy="646331"/>
          </a:xfrm>
          <a:prstGeom prst="rect">
            <a:avLst/>
          </a:prstGeom>
        </p:spPr>
        <p:txBody>
          <a:bodyPr wrap="square">
            <a:spAutoFit/>
          </a:bodyPr>
          <a:lstStyle/>
          <a:p>
            <a:r>
              <a:rPr lang="ru-RU" sz="3600" dirty="0" smtClean="0"/>
              <a:t>То</a:t>
            </a:r>
            <a:endParaRPr lang="ru-RU" sz="3600" dirty="0"/>
          </a:p>
        </p:txBody>
      </p:sp>
      <p:sp>
        <p:nvSpPr>
          <p:cNvPr id="13" name="Прямоугольник 12"/>
          <p:cNvSpPr/>
          <p:nvPr/>
        </p:nvSpPr>
        <p:spPr>
          <a:xfrm>
            <a:off x="3929058" y="5643578"/>
            <a:ext cx="1143008" cy="646331"/>
          </a:xfrm>
          <a:prstGeom prst="rect">
            <a:avLst/>
          </a:prstGeom>
        </p:spPr>
        <p:txBody>
          <a:bodyPr wrap="square">
            <a:spAutoFit/>
          </a:bodyPr>
          <a:lstStyle/>
          <a:p>
            <a:r>
              <a:rPr lang="ru-RU" sz="3600" dirty="0" smtClean="0">
                <a:latin typeface="Times New Roman" pitchFamily="18" charset="0"/>
                <a:ea typeface="Calibri" pitchFamily="34" charset="0"/>
                <a:cs typeface="Times New Roman" pitchFamily="18" charset="0"/>
              </a:rPr>
              <a:t>, то </a:t>
            </a:r>
            <a:endParaRPr lang="ru-RU" sz="3600" dirty="0"/>
          </a:p>
        </p:txBody>
      </p:sp>
      <p:sp>
        <p:nvSpPr>
          <p:cNvPr id="14" name="Прямоугольник 13"/>
          <p:cNvSpPr/>
          <p:nvPr/>
        </p:nvSpPr>
        <p:spPr>
          <a:xfrm>
            <a:off x="6643702" y="5643579"/>
            <a:ext cx="428628" cy="769441"/>
          </a:xfrm>
          <a:prstGeom prst="rect">
            <a:avLst/>
          </a:prstGeom>
        </p:spPr>
        <p:txBody>
          <a:bodyPr wrap="square">
            <a:spAutoFit/>
          </a:bodyPr>
          <a:lstStyle/>
          <a:p>
            <a:pPr lvl="0" fontAlgn="base">
              <a:spcBef>
                <a:spcPct val="0"/>
              </a:spcBef>
              <a:spcAft>
                <a:spcPct val="0"/>
              </a:spcAft>
            </a:pPr>
            <a:r>
              <a:rPr lang="ru-RU" sz="4400" dirty="0" smtClean="0">
                <a:latin typeface="Times New Roman" pitchFamily="18" charset="0"/>
                <a:ea typeface="Calibri" pitchFamily="34" charset="0"/>
                <a:cs typeface="Times New Roman" pitchFamily="18" charset="0"/>
              </a:rPr>
              <a:t>.</a:t>
            </a:r>
            <a:endParaRPr lang="ru-RU" sz="4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01752" y="357166"/>
            <a:ext cx="8534400" cy="857256"/>
          </a:xfrm>
        </p:spPr>
        <p:txBody>
          <a:bodyPr>
            <a:noAutofit/>
          </a:bodyPr>
          <a:lstStyle/>
          <a:p>
            <a:r>
              <a:rPr lang="ru-RU" sz="3600" dirty="0" smtClean="0"/>
              <a:t>Объясните отсутствие запятой в предложениях</a:t>
            </a:r>
            <a:endParaRPr lang="ru-RU" sz="3600" dirty="0"/>
          </a:p>
        </p:txBody>
      </p:sp>
      <p:sp>
        <p:nvSpPr>
          <p:cNvPr id="10241" name="Rectangle 1"/>
          <p:cNvSpPr>
            <a:spLocks noChangeArrowheads="1"/>
          </p:cNvSpPr>
          <p:nvPr/>
        </p:nvSpPr>
        <p:spPr bwMode="auto">
          <a:xfrm>
            <a:off x="214282" y="1857364"/>
            <a:ext cx="8929718"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 Вскоре после восхода набежала туча и брызнул короткий дождь.</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2" name="Rectangle 2"/>
          <p:cNvSpPr>
            <a:spLocks noChangeArrowheads="1"/>
          </p:cNvSpPr>
          <p:nvPr/>
        </p:nvSpPr>
        <p:spPr bwMode="auto">
          <a:xfrm>
            <a:off x="285720" y="1500175"/>
            <a:ext cx="88582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Общий второстепенный член.</a:t>
            </a:r>
            <a:endParaRPr kumimoji="0" lang="ru-RU"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10243" name="Rectangle 3"/>
          <p:cNvSpPr>
            <a:spLocks noChangeArrowheads="1"/>
          </p:cNvSpPr>
          <p:nvPr/>
        </p:nvSpPr>
        <p:spPr bwMode="auto">
          <a:xfrm>
            <a:off x="214282" y="3214686"/>
            <a:ext cx="8715436"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Уже совсем рассвело и народ стал подниматься, когда я вернулся в свою комнату.</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4" name="Rectangle 4"/>
          <p:cNvSpPr>
            <a:spLocks noChangeArrowheads="1"/>
          </p:cNvSpPr>
          <p:nvPr/>
        </p:nvSpPr>
        <p:spPr bwMode="auto">
          <a:xfrm>
            <a:off x="285720" y="2786058"/>
            <a:ext cx="785818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Общее придаточное предложение.</a:t>
            </a:r>
            <a:endParaRPr kumimoji="0" lang="ru-RU"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10245" name="Rectangle 5"/>
          <p:cNvSpPr>
            <a:spLocks noChangeArrowheads="1"/>
          </p:cNvSpPr>
          <p:nvPr/>
        </p:nvSpPr>
        <p:spPr bwMode="auto">
          <a:xfrm>
            <a:off x="214282" y="4500570"/>
            <a:ext cx="892971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a:t>
            </a:r>
            <a:r>
              <a:rPr kumimoji="0" lang="ru-RU" sz="3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Как он смешон и как глупы его выходки!</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6" name="Rectangle 6"/>
          <p:cNvSpPr>
            <a:spLocks noChangeArrowheads="1"/>
          </p:cNvSpPr>
          <p:nvPr/>
        </p:nvSpPr>
        <p:spPr bwMode="auto">
          <a:xfrm>
            <a:off x="0" y="4071943"/>
            <a:ext cx="992985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В состав ССП входят восклицательные предложения.</a:t>
            </a:r>
            <a:endParaRPr kumimoji="0" lang="ru-RU" sz="3200" b="0" i="0" u="none" strike="noStrike" cap="none" normalizeH="0" baseline="0" dirty="0" smtClean="0">
              <a:ln>
                <a:noFill/>
              </a:ln>
              <a:solidFill>
                <a:srgbClr val="FF0000"/>
              </a:solidFill>
              <a:effectLst/>
              <a:latin typeface="Arial" pitchFamily="34" charset="0"/>
              <a:cs typeface="Arial" pitchFamily="34" charset="0"/>
            </a:endParaRPr>
          </a:p>
        </p:txBody>
      </p:sp>
      <p:sp>
        <p:nvSpPr>
          <p:cNvPr id="10247" name="Rectangle 7"/>
          <p:cNvSpPr>
            <a:spLocks noChangeArrowheads="1"/>
          </p:cNvSpPr>
          <p:nvPr/>
        </p:nvSpPr>
        <p:spPr bwMode="auto">
          <a:xfrm>
            <a:off x="214282" y="5857892"/>
            <a:ext cx="892971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Зловещий блеск и пестрота дерев</a:t>
            </a:r>
            <a:r>
              <a:rPr kumimoji="0" lang="ru-RU" sz="3200" b="0" i="0" u="none" strike="noStrike" cap="none" normalizeH="0" baseline="0" dirty="0" smtClean="0">
                <a:ln>
                  <a:noFill/>
                </a:ln>
                <a:solidFill>
                  <a:schemeClr val="tx1"/>
                </a:solidFill>
                <a:effectLst/>
                <a:latin typeface="Calibri"/>
                <a:ea typeface="Calibri" pitchFamily="34" charset="0"/>
                <a:cs typeface="Times New Roman" pitchFamily="18" charset="0"/>
              </a:rPr>
              <a:t>…</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48" name="Rectangle 8"/>
          <p:cNvSpPr>
            <a:spLocks noChangeArrowheads="1"/>
          </p:cNvSpPr>
          <p:nvPr/>
        </p:nvSpPr>
        <p:spPr bwMode="auto">
          <a:xfrm>
            <a:off x="285720" y="5429264"/>
            <a:ext cx="8643998"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В состав ССП входят назывные предложения.</a:t>
            </a:r>
            <a:endParaRPr kumimoji="0" lang="ru-RU" sz="32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diamond(in)">
                                      <p:cBhvr>
                                        <p:cTn id="7" dur="2000"/>
                                        <p:tgtEl>
                                          <p:spTgt spid="102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0244">
                                            <p:txEl>
                                              <p:pRg st="0" end="0"/>
                                            </p:txEl>
                                          </p:spTgt>
                                        </p:tgtEl>
                                        <p:attrNameLst>
                                          <p:attrName>style.visibility</p:attrName>
                                        </p:attrNameLst>
                                      </p:cBhvr>
                                      <p:to>
                                        <p:strVal val="visible"/>
                                      </p:to>
                                    </p:set>
                                    <p:animEffect transition="in" filter="diamond(in)">
                                      <p:cBhvr>
                                        <p:cTn id="12" dur="2000"/>
                                        <p:tgtEl>
                                          <p:spTgt spid="1024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0246"/>
                                        </p:tgtEl>
                                        <p:attrNameLst>
                                          <p:attrName>style.visibility</p:attrName>
                                        </p:attrNameLst>
                                      </p:cBhvr>
                                      <p:to>
                                        <p:strVal val="visible"/>
                                      </p:to>
                                    </p:set>
                                    <p:animEffect transition="in" filter="diamond(in)">
                                      <p:cBhvr>
                                        <p:cTn id="17" dur="2000"/>
                                        <p:tgtEl>
                                          <p:spTgt spid="10246"/>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10248"/>
                                        </p:tgtEl>
                                        <p:attrNameLst>
                                          <p:attrName>style.visibility</p:attrName>
                                        </p:attrNameLst>
                                      </p:cBhvr>
                                      <p:to>
                                        <p:strVal val="visible"/>
                                      </p:to>
                                    </p:set>
                                    <p:animEffect transition="in" filter="diamond(in)">
                                      <p:cBhvr>
                                        <p:cTn id="22" dur="2000"/>
                                        <p:tgtEl>
                                          <p:spTgt spid="10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6" grpId="0"/>
      <p:bldP spid="1024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500063" y="1143000"/>
            <a:ext cx="8643937" cy="3143250"/>
          </a:xfrm>
        </p:spPr>
        <p:txBody>
          <a:bodyPr>
            <a:noAutofit/>
          </a:bodyPr>
          <a:lstStyle/>
          <a:p>
            <a:pPr algn="ctr"/>
            <a:r>
              <a:rPr lang="ru-RU" sz="6000" dirty="0" smtClean="0"/>
              <a:t>Сложноподчиненное предложение</a:t>
            </a:r>
            <a:endParaRPr lang="ru-RU" sz="6000" dirty="0"/>
          </a:p>
        </p:txBody>
      </p:sp>
      <p:pic>
        <p:nvPicPr>
          <p:cNvPr id="11266" name="Picture 2" descr="C:\Users\Александра\Desktop\смто.jpeg"/>
          <p:cNvPicPr>
            <a:picLocks noChangeAspect="1" noChangeArrowheads="1"/>
          </p:cNvPicPr>
          <p:nvPr/>
        </p:nvPicPr>
        <p:blipFill>
          <a:blip r:embed="rId2" cstate="print"/>
          <a:srcRect/>
          <a:stretch>
            <a:fillRect/>
          </a:stretch>
        </p:blipFill>
        <p:spPr bwMode="auto">
          <a:xfrm>
            <a:off x="1071538" y="3357562"/>
            <a:ext cx="1447800" cy="335758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357422" y="500042"/>
            <a:ext cx="5286412" cy="121444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45" name="Rectangle 1"/>
          <p:cNvSpPr>
            <a:spLocks noChangeArrowheads="1"/>
          </p:cNvSpPr>
          <p:nvPr/>
        </p:nvSpPr>
        <p:spPr bwMode="auto">
          <a:xfrm>
            <a:off x="2214546" y="500042"/>
            <a:ext cx="5286412"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hlinkClick r:id="rId2" action="ppaction://hlinksldjump"/>
              </a:rPr>
              <a:t>Типы придаточных предложений</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Скругленный прямоугольник 5"/>
          <p:cNvSpPr/>
          <p:nvPr/>
        </p:nvSpPr>
        <p:spPr>
          <a:xfrm>
            <a:off x="0" y="2571744"/>
            <a:ext cx="3357554" cy="135732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2571736" y="4143380"/>
            <a:ext cx="4643470" cy="1357322"/>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кругленный прямоугольник 7"/>
          <p:cNvSpPr/>
          <p:nvPr/>
        </p:nvSpPr>
        <p:spPr>
          <a:xfrm>
            <a:off x="5072066" y="2214554"/>
            <a:ext cx="3714776" cy="1571636"/>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0" name="Прямая со стрелкой 9"/>
          <p:cNvCxnSpPr/>
          <p:nvPr/>
        </p:nvCxnSpPr>
        <p:spPr>
          <a:xfrm rot="10800000" flipV="1">
            <a:off x="2071670" y="1714488"/>
            <a:ext cx="2357454" cy="7143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rot="16200000" flipH="1">
            <a:off x="3482571" y="2875356"/>
            <a:ext cx="2428892" cy="10715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a:off x="5786446" y="1714488"/>
            <a:ext cx="928694"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146" name="Rectangle 2"/>
          <p:cNvSpPr>
            <a:spLocks noChangeArrowheads="1"/>
          </p:cNvSpPr>
          <p:nvPr/>
        </p:nvSpPr>
        <p:spPr bwMode="auto">
          <a:xfrm>
            <a:off x="0" y="2857496"/>
            <a:ext cx="357186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Изъяснительные</a:t>
            </a:r>
            <a:endParaRPr kumimoji="0" lang="ru-RU" sz="3600" b="0" i="0" u="none" strike="noStrike" cap="none" normalizeH="0" baseline="0" dirty="0" smtClean="0">
              <a:ln>
                <a:noFill/>
              </a:ln>
              <a:solidFill>
                <a:srgbClr val="FF0000"/>
              </a:solidFill>
              <a:effectLst/>
              <a:latin typeface="Arial" pitchFamily="34" charset="0"/>
              <a:cs typeface="Arial" pitchFamily="34" charset="0"/>
            </a:endParaRPr>
          </a:p>
        </p:txBody>
      </p:sp>
      <p:sp>
        <p:nvSpPr>
          <p:cNvPr id="6147" name="Rectangle 3"/>
          <p:cNvSpPr>
            <a:spLocks noChangeArrowheads="1"/>
          </p:cNvSpPr>
          <p:nvPr/>
        </p:nvSpPr>
        <p:spPr bwMode="auto">
          <a:xfrm>
            <a:off x="5072066" y="2643182"/>
            <a:ext cx="385762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Определительные</a:t>
            </a:r>
            <a:endParaRPr kumimoji="0" lang="ru-RU" sz="3600" b="0" i="0" u="none" strike="noStrike" cap="none" normalizeH="0" baseline="0" dirty="0" smtClean="0">
              <a:ln>
                <a:noFill/>
              </a:ln>
              <a:solidFill>
                <a:srgbClr val="FF0000"/>
              </a:solidFill>
              <a:effectLst/>
              <a:latin typeface="Arial" pitchFamily="34" charset="0"/>
              <a:cs typeface="Arial" pitchFamily="34" charset="0"/>
            </a:endParaRPr>
          </a:p>
        </p:txBody>
      </p:sp>
      <p:sp>
        <p:nvSpPr>
          <p:cNvPr id="6148" name="Rectangle 4"/>
          <p:cNvSpPr>
            <a:spLocks noChangeArrowheads="1"/>
          </p:cNvSpPr>
          <p:nvPr/>
        </p:nvSpPr>
        <p:spPr bwMode="auto">
          <a:xfrm>
            <a:off x="2714612" y="4429132"/>
            <a:ext cx="450059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Обстоятельственные</a:t>
            </a:r>
            <a:endParaRPr kumimoji="0" lang="ru-RU" sz="36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diamond(in)">
                                      <p:cBhvr>
                                        <p:cTn id="7" dur="20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6147"/>
                                        </p:tgtEl>
                                        <p:attrNameLst>
                                          <p:attrName>style.visibility</p:attrName>
                                        </p:attrNameLst>
                                      </p:cBhvr>
                                      <p:to>
                                        <p:strVal val="visible"/>
                                      </p:to>
                                    </p:set>
                                    <p:animEffect transition="in" filter="diamond(in)">
                                      <p:cBhvr>
                                        <p:cTn id="12" dur="2000"/>
                                        <p:tgtEl>
                                          <p:spTgt spid="614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148"/>
                                        </p:tgtEl>
                                        <p:attrNameLst>
                                          <p:attrName>style.visibility</p:attrName>
                                        </p:attrNameLst>
                                      </p:cBhvr>
                                      <p:to>
                                        <p:strVal val="visible"/>
                                      </p:to>
                                    </p:set>
                                    <p:animEffect transition="in" filter="diamond(in)">
                                      <p:cBhvr>
                                        <p:cTn id="17"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a:effectLst/>
        </p:spPr>
      </p:pic>
      <p:sp>
        <p:nvSpPr>
          <p:cNvPr id="26629" name="Rectangle 5"/>
          <p:cNvSpPr>
            <a:spLocks noChangeArrowheads="1"/>
          </p:cNvSpPr>
          <p:nvPr/>
        </p:nvSpPr>
        <p:spPr bwMode="auto">
          <a:xfrm>
            <a:off x="395288" y="260350"/>
            <a:ext cx="8137525" cy="4893647"/>
          </a:xfrm>
          <a:prstGeom prst="rect">
            <a:avLst/>
          </a:prstGeom>
          <a:noFill/>
          <a:ln w="9525">
            <a:noFill/>
            <a:miter lim="800000"/>
            <a:headEnd/>
            <a:tailEnd/>
          </a:ln>
          <a:effectLst/>
        </p:spPr>
        <p:txBody>
          <a:bodyPr>
            <a:spAutoFit/>
          </a:bodyPr>
          <a:lstStyle/>
          <a:p>
            <a:pPr marL="342900" indent="-342900" algn="ctr"/>
            <a:r>
              <a:rPr lang="ru-RU" sz="2400" b="1" dirty="0">
                <a:solidFill>
                  <a:srgbClr val="C00000"/>
                </a:solidFill>
              </a:rPr>
              <a:t>Сложноподчинённые предложения с придаточными изъяснительными</a:t>
            </a:r>
            <a:endParaRPr lang="ru-RU" sz="2400" dirty="0">
              <a:solidFill>
                <a:srgbClr val="C00000"/>
              </a:solidFill>
            </a:endParaRPr>
          </a:p>
          <a:p>
            <a:pPr marL="342900" indent="-342900"/>
            <a:r>
              <a:rPr lang="ru-RU" sz="2400" dirty="0"/>
              <a:t>Придаточные изъяснительные отвечают на вопрос </a:t>
            </a:r>
            <a:r>
              <a:rPr lang="ru-RU" sz="2400" b="1" dirty="0"/>
              <a:t>кого? чего? кому? чему? что? кем? чем? о ком? о чём?</a:t>
            </a:r>
          </a:p>
          <a:p>
            <a:pPr marL="342900" indent="-342900"/>
            <a:r>
              <a:rPr lang="ru-RU" sz="2400" dirty="0"/>
              <a:t>Союзы и союзные слова, с помощью которых придаточные изъяснительные присоединяются к главному предложению, — </a:t>
            </a:r>
            <a:r>
              <a:rPr lang="ru-RU" sz="2400" b="1" i="1" dirty="0"/>
              <a:t>чтобы, что, как, будто, как будто, словно, кто, где, куда, откуда, почему, сколько,</a:t>
            </a:r>
            <a:r>
              <a:rPr lang="ru-RU" sz="2400" b="1" dirty="0"/>
              <a:t> </a:t>
            </a:r>
            <a:r>
              <a:rPr lang="ru-RU" sz="2400" dirty="0"/>
              <a:t>частица </a:t>
            </a:r>
            <a:r>
              <a:rPr lang="ru-RU" sz="2400" b="1" dirty="0"/>
              <a:t>ли.</a:t>
            </a:r>
          </a:p>
          <a:p>
            <a:pPr marL="342900" indent="-342900"/>
            <a:r>
              <a:rPr lang="ru-RU" sz="2400" b="1" dirty="0"/>
              <a:t>                                    </a:t>
            </a:r>
            <a:r>
              <a:rPr lang="ru-RU" sz="2400" b="1" dirty="0">
                <a:solidFill>
                  <a:srgbClr val="CC0000"/>
                </a:solidFill>
              </a:rPr>
              <a:t>Обратите внимание!</a:t>
            </a:r>
          </a:p>
          <a:p>
            <a:pPr marL="342900" indent="-342900"/>
            <a:r>
              <a:rPr lang="ru-RU" sz="2400" dirty="0"/>
              <a:t>Чаще всего на ЕГЭ выпускники не могут найти придаточное изъяснительное, которое присоединяется с помощью частицы </a:t>
            </a:r>
            <a:r>
              <a:rPr lang="ru-RU" sz="2400" b="1" i="1" dirty="0"/>
              <a:t>ли</a:t>
            </a:r>
            <a:r>
              <a:rPr lang="ru-RU" sz="2400" i="1" dirty="0" smtClean="0"/>
              <a:t>.</a:t>
            </a:r>
            <a:endParaRPr lang="ru-RU" sz="2400" dirty="0"/>
          </a:p>
        </p:txBody>
      </p:sp>
      <p:sp>
        <p:nvSpPr>
          <p:cNvPr id="6" name="Прямоугольник 5"/>
          <p:cNvSpPr/>
          <p:nvPr/>
        </p:nvSpPr>
        <p:spPr>
          <a:xfrm>
            <a:off x="500034" y="5214950"/>
            <a:ext cx="8143932" cy="954107"/>
          </a:xfrm>
          <a:prstGeom prst="rect">
            <a:avLst/>
          </a:prstGeom>
        </p:spPr>
        <p:txBody>
          <a:bodyPr wrap="square">
            <a:spAutoFit/>
          </a:bodyPr>
          <a:lstStyle/>
          <a:p>
            <a:r>
              <a:rPr lang="ru-RU" sz="2800" i="1" dirty="0" smtClean="0"/>
              <a:t>Трудно сейчас сказать</a:t>
            </a:r>
            <a:r>
              <a:rPr lang="ru-RU" sz="2800" dirty="0" smtClean="0"/>
              <a:t> (что сказать?), </a:t>
            </a:r>
            <a:r>
              <a:rPr lang="ru-RU" sz="2800" i="1" dirty="0" smtClean="0"/>
              <a:t>сбудется </a:t>
            </a:r>
            <a:r>
              <a:rPr lang="ru-RU" sz="2800" b="1" i="1" dirty="0" smtClean="0"/>
              <a:t>ли</a:t>
            </a:r>
            <a:r>
              <a:rPr lang="ru-RU" sz="2800" i="1" dirty="0" smtClean="0"/>
              <a:t> в ближайшее время мечта великого сказочника. </a:t>
            </a:r>
            <a:endParaRPr lang="ru-RU"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p:cNvPicPr>
            <a:picLocks noChangeAspect="1" noChangeArrowheads="1"/>
          </p:cNvPicPr>
          <p:nvPr/>
        </p:nvPicPr>
        <p:blipFill>
          <a:blip r:embed="rId2" cstate="print"/>
          <a:srcRect/>
          <a:stretch>
            <a:fillRect/>
          </a:stretch>
        </p:blipFill>
        <p:spPr bwMode="auto">
          <a:xfrm>
            <a:off x="0" y="-7938"/>
            <a:ext cx="9144000" cy="6865938"/>
          </a:xfrm>
          <a:prstGeom prst="rect">
            <a:avLst/>
          </a:prstGeom>
          <a:noFill/>
          <a:ln w="9525">
            <a:noFill/>
            <a:miter lim="800000"/>
            <a:headEnd/>
            <a:tailEnd/>
          </a:ln>
          <a:effectLst/>
        </p:spPr>
      </p:pic>
      <p:sp>
        <p:nvSpPr>
          <p:cNvPr id="29701" name="Rectangle 5"/>
          <p:cNvSpPr>
            <a:spLocks noChangeArrowheads="1"/>
          </p:cNvSpPr>
          <p:nvPr/>
        </p:nvSpPr>
        <p:spPr bwMode="auto">
          <a:xfrm>
            <a:off x="500034" y="363538"/>
            <a:ext cx="8215370" cy="5693866"/>
          </a:xfrm>
          <a:prstGeom prst="rect">
            <a:avLst/>
          </a:prstGeom>
          <a:noFill/>
          <a:ln w="9525">
            <a:noFill/>
            <a:miter lim="800000"/>
            <a:headEnd/>
            <a:tailEnd/>
          </a:ln>
          <a:effectLst/>
        </p:spPr>
        <p:txBody>
          <a:bodyPr wrap="square" anchor="ctr">
            <a:spAutoFit/>
          </a:bodyPr>
          <a:lstStyle/>
          <a:p>
            <a:pPr algn="ctr"/>
            <a:endParaRPr lang="ru-RU" sz="2800" b="1" i="1" u="sng" dirty="0" smtClean="0">
              <a:solidFill>
                <a:srgbClr val="C00000"/>
              </a:solidFill>
            </a:endParaRPr>
          </a:p>
          <a:p>
            <a:pPr algn="ctr"/>
            <a:endParaRPr lang="ru-RU" sz="2800" b="1" i="1" u="sng" dirty="0" smtClean="0">
              <a:solidFill>
                <a:srgbClr val="C00000"/>
              </a:solidFill>
            </a:endParaRPr>
          </a:p>
          <a:p>
            <a:pPr algn="ctr"/>
            <a:endParaRPr lang="ru-RU" sz="2800" b="1" i="1" u="sng" dirty="0" smtClean="0">
              <a:solidFill>
                <a:srgbClr val="C00000"/>
              </a:solidFill>
            </a:endParaRPr>
          </a:p>
          <a:p>
            <a:pPr algn="ctr"/>
            <a:r>
              <a:rPr lang="ru-RU" sz="2800" b="1" i="1" u="sng" dirty="0" smtClean="0">
                <a:solidFill>
                  <a:srgbClr val="C00000"/>
                </a:solidFill>
              </a:rPr>
              <a:t>Сложноподчинённые </a:t>
            </a:r>
            <a:r>
              <a:rPr lang="ru-RU" sz="2800" b="1" i="1" u="sng" dirty="0">
                <a:solidFill>
                  <a:srgbClr val="C00000"/>
                </a:solidFill>
              </a:rPr>
              <a:t>предложения с придаточными определительными</a:t>
            </a:r>
            <a:endParaRPr lang="ru-RU" sz="2800" i="1" u="sng" dirty="0">
              <a:solidFill>
                <a:srgbClr val="C00000"/>
              </a:solidFill>
            </a:endParaRPr>
          </a:p>
          <a:p>
            <a:r>
              <a:rPr lang="ru-RU" sz="2800" dirty="0"/>
              <a:t>Придаточные определительные отвечают на вопросы </a:t>
            </a:r>
            <a:r>
              <a:rPr lang="ru-RU" sz="2800" b="1" dirty="0"/>
              <a:t>какой? какая? какое? какие?</a:t>
            </a:r>
          </a:p>
          <a:p>
            <a:r>
              <a:rPr lang="ru-RU" sz="2800" dirty="0"/>
              <a:t>Союзные слова, с помощью которых придаточные определительные присоединяются к главному предложению, </a:t>
            </a:r>
            <a:r>
              <a:rPr lang="ru-RU" sz="2800" b="1" i="1" dirty="0"/>
              <a:t>который, куда, где, какой</a:t>
            </a:r>
            <a:r>
              <a:rPr lang="ru-RU" sz="2800" b="1" dirty="0"/>
              <a:t> </a:t>
            </a:r>
            <a:r>
              <a:rPr lang="ru-RU" sz="2800" dirty="0"/>
              <a:t>и т.п.</a:t>
            </a:r>
          </a:p>
          <a:p>
            <a:r>
              <a:rPr lang="ru-RU" sz="2800" dirty="0"/>
              <a:t>Например: </a:t>
            </a:r>
            <a:r>
              <a:rPr lang="ru-RU" sz="2800" i="1" dirty="0"/>
              <a:t>На пригорке</a:t>
            </a:r>
            <a:r>
              <a:rPr lang="ru-RU" sz="2800" b="1" dirty="0"/>
              <a:t> </a:t>
            </a:r>
            <a:r>
              <a:rPr lang="ru-RU" sz="2800" dirty="0"/>
              <a:t>(каком?), </a:t>
            </a:r>
            <a:r>
              <a:rPr lang="ru-RU" sz="2800" b="1" i="1" dirty="0"/>
              <a:t>где стояла развесистая берёза, похожая ночью на облако, </a:t>
            </a:r>
            <a:r>
              <a:rPr lang="ru-RU" sz="2800" i="1" dirty="0"/>
              <a:t>Роман остановил коня. (К. Седых</a:t>
            </a:r>
            <a:r>
              <a:rPr lang="ru-RU" sz="2800" i="1" dirty="0" smtClean="0"/>
              <a:t>.)</a:t>
            </a:r>
            <a:endParaRPr lang="ru-RU"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a:effectLst/>
        </p:spPr>
      </p:pic>
      <p:sp>
        <p:nvSpPr>
          <p:cNvPr id="36869" name="Rectangle 5"/>
          <p:cNvSpPr>
            <a:spLocks noChangeArrowheads="1"/>
          </p:cNvSpPr>
          <p:nvPr/>
        </p:nvSpPr>
        <p:spPr bwMode="auto">
          <a:xfrm>
            <a:off x="395288" y="368300"/>
            <a:ext cx="8137525" cy="1525588"/>
          </a:xfrm>
          <a:prstGeom prst="rect">
            <a:avLst/>
          </a:prstGeom>
          <a:noFill/>
          <a:ln w="9525">
            <a:noFill/>
            <a:miter lim="800000"/>
            <a:headEnd/>
            <a:tailEnd/>
          </a:ln>
          <a:effectLst/>
        </p:spPr>
        <p:txBody>
          <a:bodyPr anchor="ctr">
            <a:spAutoFit/>
          </a:bodyPr>
          <a:lstStyle/>
          <a:p>
            <a:pPr algn="ctr"/>
            <a:r>
              <a:rPr lang="ru-RU" sz="2000" b="1" dirty="0">
                <a:solidFill>
                  <a:srgbClr val="CC0000"/>
                </a:solidFill>
              </a:rPr>
              <a:t>Сложноподчинённые предложения с придаточными обстоятельственными</a:t>
            </a:r>
            <a:endParaRPr lang="ru-RU" sz="2000" dirty="0">
              <a:solidFill>
                <a:srgbClr val="CC0000"/>
              </a:solidFill>
            </a:endParaRPr>
          </a:p>
          <a:p>
            <a:r>
              <a:rPr lang="ru-RU" dirty="0"/>
              <a:t>Придаточные </a:t>
            </a:r>
            <a:r>
              <a:rPr lang="ru-RU" b="1" u="sng" dirty="0"/>
              <a:t>обстоятельственные</a:t>
            </a:r>
            <a:r>
              <a:rPr lang="ru-RU" dirty="0"/>
              <a:t> относятся к глаголам- сказуемым или обстоятельствам в главном предложении. Они уточняют цель, время, место, причину и т.д. действия и делятся на следующие виды:</a:t>
            </a:r>
          </a:p>
        </p:txBody>
      </p:sp>
      <p:graphicFrame>
        <p:nvGraphicFramePr>
          <p:cNvPr id="36944" name="Group 80"/>
          <p:cNvGraphicFramePr>
            <a:graphicFrameLocks noGrp="1"/>
          </p:cNvGraphicFramePr>
          <p:nvPr/>
        </p:nvGraphicFramePr>
        <p:xfrm>
          <a:off x="323850" y="1989138"/>
          <a:ext cx="8424863" cy="4811778"/>
        </p:xfrm>
        <a:graphic>
          <a:graphicData uri="http://schemas.openxmlformats.org/drawingml/2006/table">
            <a:tbl>
              <a:tblPr/>
              <a:tblGrid>
                <a:gridCol w="2303463"/>
                <a:gridCol w="3362325"/>
                <a:gridCol w="2759075"/>
              </a:tblGrid>
              <a:tr h="6699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1600" b="1" i="0" u="none" strike="noStrike" cap="none" normalizeH="0" baseline="0" dirty="0" smtClean="0">
                          <a:ln>
                            <a:noFill/>
                          </a:ln>
                          <a:solidFill>
                            <a:schemeClr val="tx1"/>
                          </a:solidFill>
                          <a:effectLst/>
                          <a:latin typeface="Arial" pitchFamily="34" charset="0"/>
                          <a:cs typeface="Arial" pitchFamily="34" charset="0"/>
                        </a:rPr>
                        <a:t>ВИДЫ</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1. Образа действия и степени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pitchFamily="34" charset="0"/>
                          <a:cs typeface="Arial" pitchFamily="34" charset="0"/>
                        </a:rPr>
                        <a:t>ВОПРОСЫ</a:t>
                      </a:r>
                      <a:endParaRPr kumimoji="0" lang="ru-RU" sz="16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как? каким образом? в какой степени?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1" i="0" u="none" strike="noStrike" cap="none" normalizeH="0" baseline="0" smtClean="0">
                          <a:ln>
                            <a:noFill/>
                          </a:ln>
                          <a:solidFill>
                            <a:schemeClr val="tx1"/>
                          </a:solidFill>
                          <a:effectLst/>
                          <a:latin typeface="Arial" pitchFamily="34" charset="0"/>
                          <a:cs typeface="Arial" pitchFamily="34" charset="0"/>
                        </a:rPr>
                        <a:t>СОЮЗЫ И СОЮЗ.СЛОВА</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как будто, словно, сколько, чтобы, насколько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2. Места</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где? куда? откуда?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где, куда, откуда</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9375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3. Времени</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4. Причины</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когда? с каких пор?</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отчего? почему?</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едва, когда, с тех пор как</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так как, ибо, потому что, что, вследствие того, что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5. Условия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Arial" pitchFamily="34" charset="0"/>
                        </a:rPr>
                        <a:t>при каком условии?</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если, раз, когда, если …то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6. Сравнения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как что? подобно чему? чем что? чем кто?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словно, будто, точно, как, чем</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7. </a:t>
                      </a:r>
                      <a:r>
                        <a:rPr kumimoji="0" lang="ru-RU" sz="1400" b="0" i="0" u="none" strike="noStrike" cap="none" normalizeH="0" baseline="0" dirty="0" smtClean="0">
                          <a:ln>
                            <a:noFill/>
                          </a:ln>
                          <a:solidFill>
                            <a:schemeClr val="tx1"/>
                          </a:solidFill>
                          <a:effectLst/>
                          <a:latin typeface="Arial" pitchFamily="34" charset="0"/>
                          <a:cs typeface="Arial" pitchFamily="34" charset="0"/>
                        </a:rPr>
                        <a:t>Цели</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зачем? с какой целью?</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чтобы, для того чтобы</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3400">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8. Следствия</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что из этого следует?</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так что</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9. Уступки</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smtClean="0">
                          <a:ln>
                            <a:noFill/>
                          </a:ln>
                          <a:solidFill>
                            <a:schemeClr val="tx1"/>
                          </a:solidFill>
                          <a:effectLst/>
                          <a:latin typeface="Arial" pitchFamily="34" charset="0"/>
                          <a:cs typeface="Arial" pitchFamily="34" charset="0"/>
                        </a:rPr>
                        <a:t>вопреки чему? несмотря на что?</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ru-RU" sz="1600" b="0" i="0" u="none" strike="noStrike" cap="none" normalizeH="0" baseline="0" dirty="0" smtClean="0">
                          <a:ln>
                            <a:noFill/>
                          </a:ln>
                          <a:solidFill>
                            <a:schemeClr val="tx1"/>
                          </a:solidFill>
                          <a:effectLst/>
                          <a:latin typeface="Arial" pitchFamily="34" charset="0"/>
                          <a:cs typeface="Arial" pitchFamily="34" charset="0"/>
                        </a:rPr>
                        <a:t>пускай, пусть, как ни, хотя</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6924" name="Line 60"/>
          <p:cNvSpPr>
            <a:spLocks noChangeShapeType="1"/>
          </p:cNvSpPr>
          <p:nvPr/>
        </p:nvSpPr>
        <p:spPr bwMode="auto">
          <a:xfrm>
            <a:off x="323850" y="2276475"/>
            <a:ext cx="8424863" cy="0"/>
          </a:xfrm>
          <a:prstGeom prst="line">
            <a:avLst/>
          </a:prstGeom>
          <a:noFill/>
          <a:ln w="9525">
            <a:solidFill>
              <a:schemeClr val="tx1"/>
            </a:solidFill>
            <a:round/>
            <a:headEnd/>
            <a:tailEnd/>
          </a:ln>
          <a:effectLst/>
        </p:spPr>
        <p:txBody>
          <a:bodyPr/>
          <a:lstStyle/>
          <a:p>
            <a:endParaRPr lang="ru-RU"/>
          </a:p>
        </p:txBody>
      </p:sp>
      <p:sp>
        <p:nvSpPr>
          <p:cNvPr id="36928" name="Line 64"/>
          <p:cNvSpPr>
            <a:spLocks noChangeShapeType="1"/>
          </p:cNvSpPr>
          <p:nvPr/>
        </p:nvSpPr>
        <p:spPr bwMode="auto">
          <a:xfrm>
            <a:off x="323850" y="3500438"/>
            <a:ext cx="8424863" cy="0"/>
          </a:xfrm>
          <a:prstGeom prst="line">
            <a:avLst/>
          </a:prstGeom>
          <a:noFill/>
          <a:ln w="9525">
            <a:solidFill>
              <a:schemeClr val="tx1"/>
            </a:solidFill>
            <a:round/>
            <a:headEnd/>
            <a:tailEnd/>
          </a:ln>
          <a:effectLst/>
        </p:spPr>
        <p:txBody>
          <a:bodyPr/>
          <a:lstStyle/>
          <a:p>
            <a:endParaRPr lang="ru-RU"/>
          </a:p>
        </p:txBody>
      </p:sp>
      <p:sp>
        <p:nvSpPr>
          <p:cNvPr id="8" name="Скругленный прямоугольник 7"/>
          <p:cNvSpPr/>
          <p:nvPr/>
        </p:nvSpPr>
        <p:spPr>
          <a:xfrm>
            <a:off x="357158" y="2357430"/>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357158" y="2857496"/>
            <a:ext cx="221457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кругленный прямоугольник 9"/>
          <p:cNvSpPr/>
          <p:nvPr/>
        </p:nvSpPr>
        <p:spPr>
          <a:xfrm>
            <a:off x="357158" y="3214686"/>
            <a:ext cx="2214578"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кругленный прямоугольник 10"/>
          <p:cNvSpPr/>
          <p:nvPr/>
        </p:nvSpPr>
        <p:spPr>
          <a:xfrm>
            <a:off x="357158" y="3571876"/>
            <a:ext cx="221457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кругленный прямоугольник 11"/>
          <p:cNvSpPr/>
          <p:nvPr/>
        </p:nvSpPr>
        <p:spPr>
          <a:xfrm>
            <a:off x="357158" y="4143380"/>
            <a:ext cx="2214578"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кругленный прямоугольник 12"/>
          <p:cNvSpPr/>
          <p:nvPr/>
        </p:nvSpPr>
        <p:spPr>
          <a:xfrm>
            <a:off x="357158" y="4714884"/>
            <a:ext cx="228601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кругленный прямоугольник 13"/>
          <p:cNvSpPr/>
          <p:nvPr/>
        </p:nvSpPr>
        <p:spPr>
          <a:xfrm>
            <a:off x="357158" y="5214950"/>
            <a:ext cx="2286016"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кругленный прямоугольник 14"/>
          <p:cNvSpPr/>
          <p:nvPr/>
        </p:nvSpPr>
        <p:spPr>
          <a:xfrm>
            <a:off x="357158" y="5786454"/>
            <a:ext cx="2286016"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357158" y="6357958"/>
            <a:ext cx="2286016"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0 0  L -0.25 0  E" pathEditMode="relative" ptsTypes="">
                                      <p:cBhvr>
                                        <p:cTn id="6" dur="2000" fill="hold"/>
                                        <p:tgtEl>
                                          <p:spTgt spid="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5" presetClass="path" presetSubtype="0" accel="50000" decel="50000" fill="hold" grpId="0" nodeType="clickEffect">
                                  <p:stCondLst>
                                    <p:cond delay="0"/>
                                  </p:stCondLst>
                                  <p:childTnLst>
                                    <p:animMotion origin="layout" path="M 0 0  L -0.25 0  E" pathEditMode="relative" ptsTypes="">
                                      <p:cBhvr>
                                        <p:cTn id="10" dur="2000" fill="hold"/>
                                        <p:tgtEl>
                                          <p:spTgt spid="9"/>
                                        </p:tgtEl>
                                        <p:attrNameLst>
                                          <p:attrName>ppt_x</p:attrName>
                                          <p:attrName>ppt_y</p:attrName>
                                        </p:attrNameLst>
                                      </p:cBhvr>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grpId="0" nodeType="clickEffect">
                                  <p:stCondLst>
                                    <p:cond delay="0"/>
                                  </p:stCondLst>
                                  <p:childTnLst>
                                    <p:animMotion origin="layout" path="M 0 0  L -0.25 0  E" pathEditMode="relative" ptsTypes="">
                                      <p:cBhvr>
                                        <p:cTn id="14" dur="2000" fill="hold"/>
                                        <p:tgtEl>
                                          <p:spTgt spid="10"/>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5" presetClass="path" presetSubtype="0" accel="50000" decel="50000" fill="hold" grpId="0" nodeType="clickEffect">
                                  <p:stCondLst>
                                    <p:cond delay="0"/>
                                  </p:stCondLst>
                                  <p:childTnLst>
                                    <p:animMotion origin="layout" path="M 0 0  L -0.25 0  E" pathEditMode="relative" ptsTypes="">
                                      <p:cBhvr>
                                        <p:cTn id="18" dur="2000" fill="hold"/>
                                        <p:tgtEl>
                                          <p:spTgt spid="11"/>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35" presetClass="path" presetSubtype="0" accel="50000" decel="50000" fill="hold" grpId="0" nodeType="clickEffect">
                                  <p:stCondLst>
                                    <p:cond delay="0"/>
                                  </p:stCondLst>
                                  <p:childTnLst>
                                    <p:animMotion origin="layout" path="M 0 0  L -0.25 0  E" pathEditMode="relative" ptsTypes="">
                                      <p:cBhvr>
                                        <p:cTn id="22" dur="2000" fill="hold"/>
                                        <p:tgtEl>
                                          <p:spTgt spid="12"/>
                                        </p:tgtEl>
                                        <p:attrNameLst>
                                          <p:attrName>ppt_x</p:attrName>
                                          <p:attrName>ppt_y</p:attrName>
                                        </p:attrNameLst>
                                      </p:cBhvr>
                                    </p:animMotion>
                                  </p:childTnLst>
                                </p:cTn>
                              </p:par>
                            </p:childTnLst>
                          </p:cTn>
                        </p:par>
                      </p:childTnLst>
                    </p:cTn>
                  </p:par>
                  <p:par>
                    <p:cTn id="23" fill="hold">
                      <p:stCondLst>
                        <p:cond delay="indefinite"/>
                      </p:stCondLst>
                      <p:childTnLst>
                        <p:par>
                          <p:cTn id="24" fill="hold">
                            <p:stCondLst>
                              <p:cond delay="0"/>
                            </p:stCondLst>
                            <p:childTnLst>
                              <p:par>
                                <p:cTn id="25" presetID="35" presetClass="path" presetSubtype="0" accel="50000" decel="50000" fill="hold" grpId="0" nodeType="clickEffect">
                                  <p:stCondLst>
                                    <p:cond delay="0"/>
                                  </p:stCondLst>
                                  <p:childTnLst>
                                    <p:animMotion origin="layout" path="M 0 0  L -0.25 0  E" pathEditMode="relative" ptsTypes="">
                                      <p:cBhvr>
                                        <p:cTn id="26" dur="2000" fill="hold"/>
                                        <p:tgtEl>
                                          <p:spTgt spid="13"/>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35" presetClass="path" presetSubtype="0" accel="50000" decel="50000" fill="hold" grpId="0" nodeType="clickEffect">
                                  <p:stCondLst>
                                    <p:cond delay="0"/>
                                  </p:stCondLst>
                                  <p:childTnLst>
                                    <p:animMotion origin="layout" path="M 0 0  L -0.25 0  E" pathEditMode="relative" ptsTypes="">
                                      <p:cBhvr>
                                        <p:cTn id="30" dur="2000" fill="hold"/>
                                        <p:tgtEl>
                                          <p:spTgt spid="14"/>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35" presetClass="path" presetSubtype="0" accel="50000" decel="50000" fill="hold" grpId="0" nodeType="clickEffect">
                                  <p:stCondLst>
                                    <p:cond delay="0"/>
                                  </p:stCondLst>
                                  <p:childTnLst>
                                    <p:animMotion origin="layout" path="M 0 0  L -0.25 0  E" pathEditMode="relative" ptsTypes="">
                                      <p:cBhvr>
                                        <p:cTn id="34" dur="2000" fill="hold"/>
                                        <p:tgtEl>
                                          <p:spTgt spid="15"/>
                                        </p:tgtEl>
                                        <p:attrNameLst>
                                          <p:attrName>ppt_x</p:attrName>
                                          <p:attrName>ppt_y</p:attrName>
                                        </p:attrNameLst>
                                      </p:cBhvr>
                                    </p:animMotion>
                                  </p:childTnLst>
                                </p:cTn>
                              </p:par>
                            </p:childTnLst>
                          </p:cTn>
                        </p:par>
                      </p:childTnLst>
                    </p:cTn>
                  </p:par>
                  <p:par>
                    <p:cTn id="35" fill="hold">
                      <p:stCondLst>
                        <p:cond delay="indefinite"/>
                      </p:stCondLst>
                      <p:childTnLst>
                        <p:par>
                          <p:cTn id="36" fill="hold">
                            <p:stCondLst>
                              <p:cond delay="0"/>
                            </p:stCondLst>
                            <p:childTnLst>
                              <p:par>
                                <p:cTn id="37" presetID="35" presetClass="path" presetSubtype="0" accel="50000" decel="50000" fill="hold" grpId="0" nodeType="clickEffect">
                                  <p:stCondLst>
                                    <p:cond delay="0"/>
                                  </p:stCondLst>
                                  <p:childTnLst>
                                    <p:animMotion origin="layout" path="M 0 0  L -0.25 0  E" pathEditMode="relative" ptsTypes="">
                                      <p:cBhvr>
                                        <p:cTn id="38" dur="2000" fill="hold"/>
                                        <p:tgtEl>
                                          <p:spTgt spid="1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spect="1" noChangeArrowheads="1"/>
          </p:cNvSpPr>
          <p:nvPr>
            <p:ph type="ctrTitle"/>
          </p:nvPr>
        </p:nvSpPr>
        <p:spPr/>
        <p:txBody>
          <a:bodyPr/>
          <a:lstStyle/>
          <a:p>
            <a:pPr eaLnBrk="1" hangingPunct="1"/>
            <a:endParaRPr lang="ru-RU" smtClean="0"/>
          </a:p>
        </p:txBody>
      </p:sp>
      <p:sp>
        <p:nvSpPr>
          <p:cNvPr id="4099" name="Rectangle 3"/>
          <p:cNvSpPr>
            <a:spLocks noGrp="1" noChangeArrowheads="1"/>
          </p:cNvSpPr>
          <p:nvPr>
            <p:ph type="subTitle" idx="1"/>
          </p:nvPr>
        </p:nvSpPr>
        <p:spPr/>
        <p:txBody>
          <a:bodyPr/>
          <a:lstStyle/>
          <a:p>
            <a:pPr eaLnBrk="1" hangingPunct="1"/>
            <a:endParaRPr lang="ru-RU" smtClean="0"/>
          </a:p>
        </p:txBody>
      </p:sp>
      <p:pic>
        <p:nvPicPr>
          <p:cNvPr id="4100" name="Picture 4"/>
          <p:cNvPicPr>
            <a:picLocks noChangeAspect="1" noChangeArrowheads="1"/>
          </p:cNvPicPr>
          <p:nvPr/>
        </p:nvPicPr>
        <p:blipFill>
          <a:blip r:embed="rId2" cstate="print"/>
          <a:srcRect/>
          <a:stretch>
            <a:fillRect/>
          </a:stretch>
        </p:blipFill>
        <p:spPr bwMode="auto">
          <a:xfrm>
            <a:off x="0" y="-7938"/>
            <a:ext cx="9144000" cy="6865938"/>
          </a:xfrm>
          <a:prstGeom prst="rect">
            <a:avLst/>
          </a:prstGeom>
          <a:noFill/>
          <a:ln w="9525">
            <a:noFill/>
            <a:miter lim="800000"/>
            <a:headEnd/>
            <a:tailEnd/>
          </a:ln>
          <a:effectLst/>
        </p:spPr>
      </p:pic>
      <p:sp>
        <p:nvSpPr>
          <p:cNvPr id="4101" name="Text Box 5"/>
          <p:cNvSpPr txBox="1">
            <a:spLocks noChangeArrowheads="1"/>
          </p:cNvSpPr>
          <p:nvPr/>
        </p:nvSpPr>
        <p:spPr bwMode="auto">
          <a:xfrm>
            <a:off x="395288" y="476250"/>
            <a:ext cx="8280400" cy="1200329"/>
          </a:xfrm>
          <a:prstGeom prst="rect">
            <a:avLst/>
          </a:prstGeom>
          <a:noFill/>
          <a:ln w="9525">
            <a:noFill/>
            <a:miter lim="800000"/>
            <a:headEnd/>
            <a:tailEnd/>
          </a:ln>
          <a:effectLst/>
        </p:spPr>
        <p:txBody>
          <a:bodyPr>
            <a:spAutoFit/>
          </a:bodyPr>
          <a:lstStyle/>
          <a:p>
            <a:pPr algn="ctr"/>
            <a:r>
              <a:rPr lang="ru-RU" sz="2400" dirty="0" smtClean="0"/>
              <a:t>Если </a:t>
            </a:r>
            <a:r>
              <a:rPr lang="ru-RU" sz="2400" dirty="0"/>
              <a:t>в сложноподчинённом предложении несколько придаточных, то они, по-разному соотносясь друг с другом, образуют следующие виды подчинения:</a:t>
            </a:r>
          </a:p>
        </p:txBody>
      </p:sp>
      <p:sp>
        <p:nvSpPr>
          <p:cNvPr id="13318" name="AutoShape 6"/>
          <p:cNvSpPr>
            <a:spLocks noChangeArrowheads="1"/>
          </p:cNvSpPr>
          <p:nvPr/>
        </p:nvSpPr>
        <p:spPr bwMode="auto">
          <a:xfrm>
            <a:off x="2916238" y="2205038"/>
            <a:ext cx="2879725" cy="719137"/>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defRPr/>
            </a:pPr>
            <a:r>
              <a:rPr lang="ru-RU" sz="2000" b="1" dirty="0">
                <a:solidFill>
                  <a:srgbClr val="CC0000"/>
                </a:solidFill>
                <a:effectLst>
                  <a:outerShdw blurRad="38100" dist="38100" dir="2700000" algn="tl">
                    <a:srgbClr val="000000"/>
                  </a:outerShdw>
                </a:effectLst>
                <a:latin typeface="Arial" charset="0"/>
                <a:cs typeface="Arial" charset="0"/>
              </a:rPr>
              <a:t>ВИДЫ </a:t>
            </a:r>
          </a:p>
          <a:p>
            <a:pPr algn="ctr">
              <a:defRPr/>
            </a:pPr>
            <a:r>
              <a:rPr lang="ru-RU" sz="2000" b="1" dirty="0">
                <a:solidFill>
                  <a:srgbClr val="CC0000"/>
                </a:solidFill>
                <a:effectLst>
                  <a:outerShdw blurRad="38100" dist="38100" dir="2700000" algn="tl">
                    <a:srgbClr val="000000"/>
                  </a:outerShdw>
                </a:effectLst>
                <a:latin typeface="Arial" charset="0"/>
                <a:cs typeface="Arial" charset="0"/>
              </a:rPr>
              <a:t>ПОДЧИНЕНИЯ</a:t>
            </a:r>
          </a:p>
        </p:txBody>
      </p:sp>
      <p:sp>
        <p:nvSpPr>
          <p:cNvPr id="13320" name="AutoShape 8"/>
          <p:cNvSpPr>
            <a:spLocks noChangeArrowheads="1"/>
          </p:cNvSpPr>
          <p:nvPr/>
        </p:nvSpPr>
        <p:spPr bwMode="auto">
          <a:xfrm>
            <a:off x="3203575" y="3716338"/>
            <a:ext cx="2447925" cy="1152525"/>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defRPr/>
            </a:pPr>
            <a:r>
              <a:rPr lang="ru-RU" b="1" dirty="0">
                <a:solidFill>
                  <a:schemeClr val="accent2"/>
                </a:solidFill>
                <a:effectLst>
                  <a:outerShdw blurRad="38100" dist="38100" dir="2700000" algn="tl">
                    <a:srgbClr val="000000"/>
                  </a:outerShdw>
                </a:effectLst>
                <a:latin typeface="Arial" charset="0"/>
                <a:cs typeface="Arial" charset="0"/>
              </a:rPr>
              <a:t>ПАРАЛЛЕЛЬНОЕ</a:t>
            </a:r>
          </a:p>
        </p:txBody>
      </p:sp>
      <p:sp>
        <p:nvSpPr>
          <p:cNvPr id="13321" name="AutoShape 9"/>
          <p:cNvSpPr>
            <a:spLocks noChangeArrowheads="1"/>
          </p:cNvSpPr>
          <p:nvPr/>
        </p:nvSpPr>
        <p:spPr bwMode="auto">
          <a:xfrm>
            <a:off x="539750" y="3716338"/>
            <a:ext cx="2376488" cy="1152525"/>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defRPr/>
            </a:pPr>
            <a:r>
              <a:rPr lang="ru-RU" sz="1600" b="1" dirty="0">
                <a:solidFill>
                  <a:schemeClr val="accent2"/>
                </a:solidFill>
                <a:effectLst>
                  <a:outerShdw blurRad="38100" dist="38100" dir="2700000" algn="tl">
                    <a:srgbClr val="000000"/>
                  </a:outerShdw>
                </a:effectLst>
                <a:latin typeface="Arial" charset="0"/>
                <a:cs typeface="Arial" charset="0"/>
              </a:rPr>
              <a:t>ПОСЛЕДОВАТЕЛЬНОЕ</a:t>
            </a:r>
          </a:p>
        </p:txBody>
      </p:sp>
      <p:sp>
        <p:nvSpPr>
          <p:cNvPr id="13322" name="AutoShape 10"/>
          <p:cNvSpPr>
            <a:spLocks noChangeArrowheads="1"/>
          </p:cNvSpPr>
          <p:nvPr/>
        </p:nvSpPr>
        <p:spPr bwMode="auto">
          <a:xfrm>
            <a:off x="5867400" y="3716338"/>
            <a:ext cx="2376488" cy="1152525"/>
          </a:xfrm>
          <a:prstGeom prst="roundRect">
            <a:avLst>
              <a:gd name="adj" fmla="val 16667"/>
            </a:avLst>
          </a:prstGeom>
          <a:solidFill>
            <a:schemeClr val="accent1"/>
          </a:solidFill>
          <a:ln w="9525">
            <a:solidFill>
              <a:schemeClr val="tx1"/>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defRPr/>
            </a:pPr>
            <a:r>
              <a:rPr lang="ru-RU" b="1" dirty="0">
                <a:solidFill>
                  <a:schemeClr val="accent2"/>
                </a:solidFill>
                <a:effectLst>
                  <a:outerShdw blurRad="38100" dist="38100" dir="2700000" algn="tl">
                    <a:srgbClr val="000000"/>
                  </a:outerShdw>
                </a:effectLst>
                <a:latin typeface="Arial" charset="0"/>
                <a:cs typeface="Arial" charset="0"/>
              </a:rPr>
              <a:t>ОДНОРОДНОЕ</a:t>
            </a:r>
          </a:p>
        </p:txBody>
      </p:sp>
      <p:sp>
        <p:nvSpPr>
          <p:cNvPr id="4106" name="Line 11"/>
          <p:cNvSpPr>
            <a:spLocks noChangeShapeType="1"/>
          </p:cNvSpPr>
          <p:nvPr/>
        </p:nvSpPr>
        <p:spPr bwMode="auto">
          <a:xfrm>
            <a:off x="4356100" y="2924175"/>
            <a:ext cx="2303463" cy="792163"/>
          </a:xfrm>
          <a:prstGeom prst="line">
            <a:avLst/>
          </a:prstGeom>
          <a:noFill/>
          <a:ln w="9525">
            <a:solidFill>
              <a:schemeClr val="tx1"/>
            </a:solidFill>
            <a:round/>
            <a:headEnd/>
            <a:tailEnd type="triangle" w="med" len="med"/>
          </a:ln>
          <a:effectLst/>
        </p:spPr>
        <p:txBody>
          <a:bodyPr/>
          <a:lstStyle/>
          <a:p>
            <a:endParaRPr lang="ru-RU"/>
          </a:p>
        </p:txBody>
      </p:sp>
      <p:sp>
        <p:nvSpPr>
          <p:cNvPr id="4107" name="Line 12"/>
          <p:cNvSpPr>
            <a:spLocks noChangeShapeType="1"/>
          </p:cNvSpPr>
          <p:nvPr/>
        </p:nvSpPr>
        <p:spPr bwMode="auto">
          <a:xfrm>
            <a:off x="4427538" y="2924175"/>
            <a:ext cx="0" cy="720725"/>
          </a:xfrm>
          <a:prstGeom prst="line">
            <a:avLst/>
          </a:prstGeom>
          <a:noFill/>
          <a:ln w="9525">
            <a:solidFill>
              <a:schemeClr val="tx1"/>
            </a:solidFill>
            <a:round/>
            <a:headEnd/>
            <a:tailEnd type="triangle" w="med" len="med"/>
          </a:ln>
          <a:effectLst/>
        </p:spPr>
        <p:txBody>
          <a:bodyPr/>
          <a:lstStyle/>
          <a:p>
            <a:endParaRPr lang="ru-RU"/>
          </a:p>
        </p:txBody>
      </p:sp>
      <p:sp>
        <p:nvSpPr>
          <p:cNvPr id="4108" name="Line 13"/>
          <p:cNvSpPr>
            <a:spLocks noChangeShapeType="1"/>
          </p:cNvSpPr>
          <p:nvPr/>
        </p:nvSpPr>
        <p:spPr bwMode="auto">
          <a:xfrm flipH="1">
            <a:off x="2195513" y="2924175"/>
            <a:ext cx="2160587" cy="720725"/>
          </a:xfrm>
          <a:prstGeom prst="line">
            <a:avLst/>
          </a:prstGeom>
          <a:noFill/>
          <a:ln w="9525">
            <a:solidFill>
              <a:schemeClr val="tx1"/>
            </a:solidFill>
            <a:round/>
            <a:headEnd/>
            <a:tailEnd type="triangle" w="med" len="med"/>
          </a:ln>
          <a:effectLst/>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3321">
                                            <p:txEl>
                                              <p:pRg st="0" end="0"/>
                                            </p:txEl>
                                          </p:spTgt>
                                        </p:tgtEl>
                                        <p:attrNameLst>
                                          <p:attrName>style.visibility</p:attrName>
                                        </p:attrNameLst>
                                      </p:cBhvr>
                                      <p:to>
                                        <p:strVal val="visible"/>
                                      </p:to>
                                    </p:set>
                                    <p:animEffect transition="in" filter="diamond(in)">
                                      <p:cBhvr>
                                        <p:cTn id="7" dur="2000"/>
                                        <p:tgtEl>
                                          <p:spTgt spid="1332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3320">
                                            <p:txEl>
                                              <p:pRg st="0" end="0"/>
                                            </p:txEl>
                                          </p:spTgt>
                                        </p:tgtEl>
                                        <p:attrNameLst>
                                          <p:attrName>style.visibility</p:attrName>
                                        </p:attrNameLst>
                                      </p:cBhvr>
                                      <p:to>
                                        <p:strVal val="visible"/>
                                      </p:to>
                                    </p:set>
                                    <p:animEffect transition="in" filter="box(in)">
                                      <p:cBhvr>
                                        <p:cTn id="12" dur="500"/>
                                        <p:tgtEl>
                                          <p:spTgt spid="1332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13322">
                                            <p:txEl>
                                              <p:pRg st="0" end="0"/>
                                            </p:txEl>
                                          </p:spTgt>
                                        </p:tgtEl>
                                        <p:attrNameLst>
                                          <p:attrName>style.visibility</p:attrName>
                                        </p:attrNameLst>
                                      </p:cBhvr>
                                      <p:to>
                                        <p:strVal val="visible"/>
                                      </p:to>
                                    </p:set>
                                    <p:animEffect transition="in" filter="box(in)">
                                      <p:cBhvr>
                                        <p:cTn id="17" dur="500"/>
                                        <p:tgtEl>
                                          <p:spTgt spid="133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spect="1" noChangeArrowheads="1"/>
          </p:cNvSpPr>
          <p:nvPr>
            <p:ph type="ctrTitle"/>
          </p:nvPr>
        </p:nvSpPr>
        <p:spPr/>
        <p:txBody>
          <a:bodyPr/>
          <a:lstStyle/>
          <a:p>
            <a:pPr eaLnBrk="1" hangingPunct="1"/>
            <a:endParaRPr lang="ru-RU" smtClean="0"/>
          </a:p>
        </p:txBody>
      </p:sp>
      <p:sp>
        <p:nvSpPr>
          <p:cNvPr id="7171" name="Rectangle 3"/>
          <p:cNvSpPr>
            <a:spLocks noGrp="1" noChangeArrowheads="1"/>
          </p:cNvSpPr>
          <p:nvPr>
            <p:ph type="subTitle" idx="1"/>
          </p:nvPr>
        </p:nvSpPr>
        <p:spPr/>
        <p:txBody>
          <a:bodyPr/>
          <a:lstStyle/>
          <a:p>
            <a:pPr eaLnBrk="1" hangingPunct="1"/>
            <a:endParaRPr lang="ru-RU" smtClean="0"/>
          </a:p>
        </p:txBody>
      </p:sp>
      <p:pic>
        <p:nvPicPr>
          <p:cNvPr id="7172" name="Picture 4"/>
          <p:cNvPicPr>
            <a:picLocks noChangeAspect="1" noChangeArrowheads="1"/>
          </p:cNvPicPr>
          <p:nvPr/>
        </p:nvPicPr>
        <p:blipFill>
          <a:blip r:embed="rId2" cstate="print"/>
          <a:srcRect/>
          <a:stretch>
            <a:fillRect/>
          </a:stretch>
        </p:blipFill>
        <p:spPr bwMode="auto">
          <a:xfrm>
            <a:off x="0" y="-7938"/>
            <a:ext cx="9144000" cy="6865938"/>
          </a:xfrm>
          <a:prstGeom prst="rect">
            <a:avLst/>
          </a:prstGeom>
          <a:noFill/>
          <a:ln w="9525">
            <a:noFill/>
            <a:miter lim="800000"/>
            <a:headEnd/>
            <a:tailEnd/>
          </a:ln>
          <a:effectLst/>
        </p:spPr>
      </p:pic>
      <p:sp>
        <p:nvSpPr>
          <p:cNvPr id="7173" name="Text Box 5"/>
          <p:cNvSpPr txBox="1">
            <a:spLocks noChangeArrowheads="1"/>
          </p:cNvSpPr>
          <p:nvPr/>
        </p:nvSpPr>
        <p:spPr bwMode="auto">
          <a:xfrm>
            <a:off x="395288" y="476250"/>
            <a:ext cx="8280400" cy="1187450"/>
          </a:xfrm>
          <a:prstGeom prst="rect">
            <a:avLst/>
          </a:prstGeom>
          <a:noFill/>
          <a:ln w="9525">
            <a:noFill/>
            <a:miter lim="800000"/>
            <a:headEnd/>
            <a:tailEnd/>
          </a:ln>
          <a:effectLst/>
        </p:spPr>
        <p:txBody>
          <a:bodyPr>
            <a:spAutoFit/>
          </a:bodyPr>
          <a:lstStyle/>
          <a:p>
            <a:r>
              <a:rPr lang="ru-RU" sz="2400"/>
              <a:t>При </a:t>
            </a:r>
            <a:r>
              <a:rPr lang="ru-RU" sz="2400" b="1" u="sng"/>
              <a:t>однородном</a:t>
            </a:r>
            <a:r>
              <a:rPr lang="ru-RU" sz="2400" b="1"/>
              <a:t> </a:t>
            </a:r>
            <a:r>
              <a:rPr lang="ru-RU" sz="2400"/>
              <a:t>подчинении придаточные относятся </a:t>
            </a:r>
            <a:r>
              <a:rPr lang="ru-RU" sz="2400" b="1"/>
              <a:t>к общему для них главному предложению и являются однородными:</a:t>
            </a:r>
          </a:p>
        </p:txBody>
      </p:sp>
      <p:sp>
        <p:nvSpPr>
          <p:cNvPr id="7174" name="Text Box 6"/>
          <p:cNvSpPr txBox="1">
            <a:spLocks noChangeArrowheads="1"/>
          </p:cNvSpPr>
          <p:nvPr/>
        </p:nvSpPr>
        <p:spPr bwMode="auto">
          <a:xfrm>
            <a:off x="539750" y="2276475"/>
            <a:ext cx="8280400" cy="1917700"/>
          </a:xfrm>
          <a:prstGeom prst="rect">
            <a:avLst/>
          </a:prstGeom>
          <a:noFill/>
          <a:ln w="9525">
            <a:noFill/>
            <a:miter lim="800000"/>
            <a:headEnd/>
            <a:tailEnd/>
          </a:ln>
          <a:effectLst/>
        </p:spPr>
        <p:txBody>
          <a:bodyPr>
            <a:spAutoFit/>
          </a:bodyPr>
          <a:lstStyle/>
          <a:p>
            <a:r>
              <a:rPr lang="ru-RU" sz="2400" b="1" i="1"/>
              <a:t>Разведчики знали, что </a:t>
            </a:r>
            <a:r>
              <a:rPr lang="ru-RU" sz="2400" i="1"/>
              <a:t>путь будет долгим</a:t>
            </a:r>
            <a:r>
              <a:rPr lang="ru-RU" sz="2400" b="1" i="1"/>
              <a:t>, что</a:t>
            </a:r>
          </a:p>
          <a:p>
            <a:endParaRPr lang="ru-RU" sz="2400" b="1" i="1"/>
          </a:p>
          <a:p>
            <a:endParaRPr lang="ru-RU" sz="2400" b="1" i="1"/>
          </a:p>
          <a:p>
            <a:r>
              <a:rPr lang="ru-RU" sz="2400" b="1" i="1"/>
              <a:t> </a:t>
            </a:r>
            <a:r>
              <a:rPr lang="ru-RU" sz="2400" i="1"/>
              <a:t>будут потери</a:t>
            </a:r>
            <a:r>
              <a:rPr lang="ru-RU" sz="2400" b="1" i="1"/>
              <a:t> и что </a:t>
            </a:r>
            <a:r>
              <a:rPr lang="ru-RU" sz="2400" i="1"/>
              <a:t>от них зависит судьба целого </a:t>
            </a:r>
          </a:p>
          <a:p>
            <a:r>
              <a:rPr lang="ru-RU" sz="2400" i="1"/>
              <a:t>отряда.</a:t>
            </a:r>
            <a:r>
              <a:rPr lang="ru-RU" sz="2400"/>
              <a:t> (</a:t>
            </a:r>
            <a:r>
              <a:rPr lang="ru-RU" sz="2400" i="1"/>
              <a:t>Каз</a:t>
            </a:r>
            <a:r>
              <a:rPr lang="ru-RU" sz="2400"/>
              <a:t>.)</a:t>
            </a:r>
          </a:p>
        </p:txBody>
      </p:sp>
      <p:sp>
        <p:nvSpPr>
          <p:cNvPr id="7175" name="Line 7"/>
          <p:cNvSpPr>
            <a:spLocks noChangeShapeType="1"/>
          </p:cNvSpPr>
          <p:nvPr/>
        </p:nvSpPr>
        <p:spPr bwMode="auto">
          <a:xfrm flipV="1">
            <a:off x="2771775" y="2060575"/>
            <a:ext cx="0" cy="360363"/>
          </a:xfrm>
          <a:prstGeom prst="line">
            <a:avLst/>
          </a:prstGeom>
          <a:noFill/>
          <a:ln w="9525">
            <a:solidFill>
              <a:schemeClr val="tx1"/>
            </a:solidFill>
            <a:round/>
            <a:headEnd/>
            <a:tailEnd/>
          </a:ln>
          <a:effectLst/>
        </p:spPr>
        <p:txBody>
          <a:bodyPr/>
          <a:lstStyle/>
          <a:p>
            <a:endParaRPr lang="ru-RU"/>
          </a:p>
        </p:txBody>
      </p:sp>
      <p:sp>
        <p:nvSpPr>
          <p:cNvPr id="7176" name="Line 8"/>
          <p:cNvSpPr>
            <a:spLocks noChangeShapeType="1"/>
          </p:cNvSpPr>
          <p:nvPr/>
        </p:nvSpPr>
        <p:spPr bwMode="auto">
          <a:xfrm>
            <a:off x="2771775" y="2060575"/>
            <a:ext cx="4679950" cy="0"/>
          </a:xfrm>
          <a:prstGeom prst="line">
            <a:avLst/>
          </a:prstGeom>
          <a:noFill/>
          <a:ln w="9525">
            <a:solidFill>
              <a:schemeClr val="tx1"/>
            </a:solidFill>
            <a:round/>
            <a:headEnd/>
            <a:tailEnd/>
          </a:ln>
          <a:effectLst/>
        </p:spPr>
        <p:txBody>
          <a:bodyPr/>
          <a:lstStyle/>
          <a:p>
            <a:endParaRPr lang="ru-RU"/>
          </a:p>
        </p:txBody>
      </p:sp>
      <p:sp>
        <p:nvSpPr>
          <p:cNvPr id="7177" name="Line 9"/>
          <p:cNvSpPr>
            <a:spLocks noChangeShapeType="1"/>
          </p:cNvSpPr>
          <p:nvPr/>
        </p:nvSpPr>
        <p:spPr bwMode="auto">
          <a:xfrm>
            <a:off x="539750" y="3141663"/>
            <a:ext cx="2736850" cy="0"/>
          </a:xfrm>
          <a:prstGeom prst="line">
            <a:avLst/>
          </a:prstGeom>
          <a:noFill/>
          <a:ln w="9525">
            <a:solidFill>
              <a:schemeClr val="tx1"/>
            </a:solidFill>
            <a:round/>
            <a:headEnd/>
            <a:tailEnd/>
          </a:ln>
          <a:effectLst/>
        </p:spPr>
        <p:txBody>
          <a:bodyPr/>
          <a:lstStyle/>
          <a:p>
            <a:endParaRPr lang="ru-RU"/>
          </a:p>
        </p:txBody>
      </p:sp>
      <p:sp>
        <p:nvSpPr>
          <p:cNvPr id="7178" name="Line 10"/>
          <p:cNvSpPr>
            <a:spLocks noChangeShapeType="1"/>
          </p:cNvSpPr>
          <p:nvPr/>
        </p:nvSpPr>
        <p:spPr bwMode="auto">
          <a:xfrm>
            <a:off x="3708400" y="2060575"/>
            <a:ext cx="0" cy="360363"/>
          </a:xfrm>
          <a:prstGeom prst="line">
            <a:avLst/>
          </a:prstGeom>
          <a:noFill/>
          <a:ln w="9525">
            <a:solidFill>
              <a:schemeClr val="tx1"/>
            </a:solidFill>
            <a:round/>
            <a:headEnd/>
            <a:tailEnd type="triangle" w="med" len="med"/>
          </a:ln>
          <a:effectLst/>
        </p:spPr>
        <p:txBody>
          <a:bodyPr/>
          <a:lstStyle/>
          <a:p>
            <a:endParaRPr lang="ru-RU"/>
          </a:p>
        </p:txBody>
      </p:sp>
      <p:sp>
        <p:nvSpPr>
          <p:cNvPr id="7179" name="Line 11"/>
          <p:cNvSpPr>
            <a:spLocks noChangeShapeType="1"/>
          </p:cNvSpPr>
          <p:nvPr/>
        </p:nvSpPr>
        <p:spPr bwMode="auto">
          <a:xfrm>
            <a:off x="7451725" y="2060575"/>
            <a:ext cx="0" cy="360363"/>
          </a:xfrm>
          <a:prstGeom prst="line">
            <a:avLst/>
          </a:prstGeom>
          <a:noFill/>
          <a:ln w="9525">
            <a:solidFill>
              <a:schemeClr val="tx1"/>
            </a:solidFill>
            <a:round/>
            <a:headEnd/>
            <a:tailEnd type="triangle" w="med" len="med"/>
          </a:ln>
          <a:effectLst/>
        </p:spPr>
        <p:txBody>
          <a:bodyPr/>
          <a:lstStyle/>
          <a:p>
            <a:endParaRPr lang="ru-RU"/>
          </a:p>
        </p:txBody>
      </p:sp>
      <p:sp>
        <p:nvSpPr>
          <p:cNvPr id="7180" name="Line 12"/>
          <p:cNvSpPr>
            <a:spLocks noChangeShapeType="1"/>
          </p:cNvSpPr>
          <p:nvPr/>
        </p:nvSpPr>
        <p:spPr bwMode="auto">
          <a:xfrm>
            <a:off x="3276600" y="3141663"/>
            <a:ext cx="0" cy="358775"/>
          </a:xfrm>
          <a:prstGeom prst="line">
            <a:avLst/>
          </a:prstGeom>
          <a:noFill/>
          <a:ln w="9525">
            <a:solidFill>
              <a:schemeClr val="tx1"/>
            </a:solidFill>
            <a:round/>
            <a:headEnd/>
            <a:tailEnd type="triangle" w="med" len="med"/>
          </a:ln>
          <a:effectLst/>
        </p:spPr>
        <p:txBody>
          <a:bodyPr/>
          <a:lstStyle/>
          <a:p>
            <a:endParaRPr lang="ru-RU"/>
          </a:p>
        </p:txBody>
      </p:sp>
      <p:sp>
        <p:nvSpPr>
          <p:cNvPr id="7181" name="Text Box 13"/>
          <p:cNvSpPr txBox="1">
            <a:spLocks noChangeArrowheads="1"/>
          </p:cNvSpPr>
          <p:nvPr/>
        </p:nvSpPr>
        <p:spPr bwMode="auto">
          <a:xfrm>
            <a:off x="2824163" y="1647825"/>
            <a:ext cx="800100" cy="366713"/>
          </a:xfrm>
          <a:prstGeom prst="rect">
            <a:avLst/>
          </a:prstGeom>
          <a:noFill/>
          <a:ln w="9525">
            <a:noFill/>
            <a:miter lim="800000"/>
            <a:headEnd/>
            <a:tailEnd/>
          </a:ln>
          <a:effectLst/>
        </p:spPr>
        <p:txBody>
          <a:bodyPr wrap="none">
            <a:spAutoFit/>
          </a:bodyPr>
          <a:lstStyle/>
          <a:p>
            <a:r>
              <a:rPr lang="ru-RU" b="1" i="1"/>
              <a:t>что?</a:t>
            </a:r>
          </a:p>
        </p:txBody>
      </p:sp>
      <p:sp>
        <p:nvSpPr>
          <p:cNvPr id="7182" name="Text Box 14"/>
          <p:cNvSpPr txBox="1">
            <a:spLocks noChangeArrowheads="1"/>
          </p:cNvSpPr>
          <p:nvPr/>
        </p:nvSpPr>
        <p:spPr bwMode="auto">
          <a:xfrm>
            <a:off x="6927850" y="1720850"/>
            <a:ext cx="800100" cy="366713"/>
          </a:xfrm>
          <a:prstGeom prst="rect">
            <a:avLst/>
          </a:prstGeom>
          <a:noFill/>
          <a:ln w="9525">
            <a:noFill/>
            <a:miter lim="800000"/>
            <a:headEnd/>
            <a:tailEnd/>
          </a:ln>
          <a:effectLst/>
        </p:spPr>
        <p:txBody>
          <a:bodyPr wrap="none">
            <a:spAutoFit/>
          </a:bodyPr>
          <a:lstStyle/>
          <a:p>
            <a:r>
              <a:rPr lang="ru-RU" b="1" i="1"/>
              <a:t>что?</a:t>
            </a:r>
          </a:p>
        </p:txBody>
      </p:sp>
      <p:sp>
        <p:nvSpPr>
          <p:cNvPr id="7183" name="Line 15"/>
          <p:cNvSpPr>
            <a:spLocks noChangeShapeType="1"/>
          </p:cNvSpPr>
          <p:nvPr/>
        </p:nvSpPr>
        <p:spPr bwMode="auto">
          <a:xfrm>
            <a:off x="7451725" y="2060575"/>
            <a:ext cx="1081088" cy="0"/>
          </a:xfrm>
          <a:prstGeom prst="line">
            <a:avLst/>
          </a:prstGeom>
          <a:noFill/>
          <a:ln w="9525">
            <a:solidFill>
              <a:schemeClr val="tx1"/>
            </a:solidFill>
            <a:round/>
            <a:headEnd/>
            <a:tailEnd/>
          </a:ln>
          <a:effectLst/>
        </p:spPr>
        <p:txBody>
          <a:bodyPr/>
          <a:lstStyle/>
          <a:p>
            <a:endParaRPr lang="ru-RU"/>
          </a:p>
        </p:txBody>
      </p:sp>
      <p:sp>
        <p:nvSpPr>
          <p:cNvPr id="7184" name="Text Box 16"/>
          <p:cNvSpPr txBox="1">
            <a:spLocks noChangeArrowheads="1"/>
          </p:cNvSpPr>
          <p:nvPr/>
        </p:nvSpPr>
        <p:spPr bwMode="auto">
          <a:xfrm>
            <a:off x="2751138" y="2800350"/>
            <a:ext cx="800100" cy="366713"/>
          </a:xfrm>
          <a:prstGeom prst="rect">
            <a:avLst/>
          </a:prstGeom>
          <a:noFill/>
          <a:ln w="9525">
            <a:noFill/>
            <a:miter lim="800000"/>
            <a:headEnd/>
            <a:tailEnd/>
          </a:ln>
          <a:effectLst/>
        </p:spPr>
        <p:txBody>
          <a:bodyPr wrap="none">
            <a:spAutoFit/>
          </a:bodyPr>
          <a:lstStyle/>
          <a:p>
            <a:r>
              <a:rPr lang="ru-RU" b="1" i="1"/>
              <a:t>что?</a:t>
            </a:r>
          </a:p>
        </p:txBody>
      </p:sp>
      <p:sp>
        <p:nvSpPr>
          <p:cNvPr id="7185" name="AutoShape 17"/>
          <p:cNvSpPr>
            <a:spLocks noChangeArrowheads="1"/>
          </p:cNvSpPr>
          <p:nvPr/>
        </p:nvSpPr>
        <p:spPr bwMode="auto">
          <a:xfrm>
            <a:off x="3348038" y="4868863"/>
            <a:ext cx="914400" cy="914400"/>
          </a:xfrm>
          <a:prstGeom prst="bracketPair">
            <a:avLst>
              <a:gd name="adj" fmla="val 16667"/>
            </a:avLst>
          </a:prstGeom>
          <a:noFill/>
          <a:ln w="57150">
            <a:solidFill>
              <a:schemeClr val="tx1"/>
            </a:solidFill>
            <a:round/>
            <a:headEnd/>
            <a:tailEnd/>
          </a:ln>
          <a:effectLst/>
        </p:spPr>
        <p:txBody>
          <a:bodyPr wrap="none" anchor="ctr"/>
          <a:lstStyle/>
          <a:p>
            <a:endParaRPr lang="ru-RU"/>
          </a:p>
        </p:txBody>
      </p:sp>
      <p:sp>
        <p:nvSpPr>
          <p:cNvPr id="7186" name="AutoShape 18"/>
          <p:cNvSpPr>
            <a:spLocks noChangeArrowheads="1"/>
          </p:cNvSpPr>
          <p:nvPr/>
        </p:nvSpPr>
        <p:spPr bwMode="auto">
          <a:xfrm>
            <a:off x="5003800" y="4868863"/>
            <a:ext cx="914400" cy="936625"/>
          </a:xfrm>
          <a:prstGeom prst="bracketPair">
            <a:avLst>
              <a:gd name="adj" fmla="val 16667"/>
            </a:avLst>
          </a:prstGeom>
          <a:noFill/>
          <a:ln w="57150">
            <a:solidFill>
              <a:schemeClr val="tx1"/>
            </a:solidFill>
            <a:round/>
            <a:headEnd/>
            <a:tailEnd/>
          </a:ln>
          <a:effectLst/>
        </p:spPr>
        <p:txBody>
          <a:bodyPr wrap="none" anchor="ctr"/>
          <a:lstStyle/>
          <a:p>
            <a:endParaRPr lang="ru-RU"/>
          </a:p>
        </p:txBody>
      </p:sp>
      <p:sp>
        <p:nvSpPr>
          <p:cNvPr id="7187" name="AutoShape 19"/>
          <p:cNvSpPr>
            <a:spLocks noChangeArrowheads="1"/>
          </p:cNvSpPr>
          <p:nvPr/>
        </p:nvSpPr>
        <p:spPr bwMode="auto">
          <a:xfrm>
            <a:off x="6588125" y="4868863"/>
            <a:ext cx="914400" cy="914400"/>
          </a:xfrm>
          <a:prstGeom prst="bracketPair">
            <a:avLst>
              <a:gd name="adj" fmla="val 16667"/>
            </a:avLst>
          </a:prstGeom>
          <a:noFill/>
          <a:ln w="57150">
            <a:solidFill>
              <a:schemeClr val="tx1"/>
            </a:solidFill>
            <a:round/>
            <a:headEnd/>
            <a:tailEnd/>
          </a:ln>
          <a:effectLst/>
        </p:spPr>
        <p:txBody>
          <a:bodyPr wrap="none" anchor="ctr"/>
          <a:lstStyle/>
          <a:p>
            <a:endParaRPr lang="ru-RU"/>
          </a:p>
        </p:txBody>
      </p:sp>
      <p:sp>
        <p:nvSpPr>
          <p:cNvPr id="7188" name="Line 21"/>
          <p:cNvSpPr>
            <a:spLocks noChangeShapeType="1"/>
          </p:cNvSpPr>
          <p:nvPr/>
        </p:nvSpPr>
        <p:spPr bwMode="auto">
          <a:xfrm flipH="1">
            <a:off x="1042988" y="4941888"/>
            <a:ext cx="360362" cy="0"/>
          </a:xfrm>
          <a:prstGeom prst="line">
            <a:avLst/>
          </a:prstGeom>
          <a:noFill/>
          <a:ln w="57150">
            <a:solidFill>
              <a:schemeClr val="tx1"/>
            </a:solidFill>
            <a:round/>
            <a:headEnd/>
            <a:tailEnd/>
          </a:ln>
          <a:effectLst/>
        </p:spPr>
        <p:txBody>
          <a:bodyPr/>
          <a:lstStyle/>
          <a:p>
            <a:endParaRPr lang="ru-RU"/>
          </a:p>
        </p:txBody>
      </p:sp>
      <p:sp>
        <p:nvSpPr>
          <p:cNvPr id="7189" name="Line 22"/>
          <p:cNvSpPr>
            <a:spLocks noChangeShapeType="1"/>
          </p:cNvSpPr>
          <p:nvPr/>
        </p:nvSpPr>
        <p:spPr bwMode="auto">
          <a:xfrm>
            <a:off x="1042988" y="4941888"/>
            <a:ext cx="0" cy="935037"/>
          </a:xfrm>
          <a:prstGeom prst="line">
            <a:avLst/>
          </a:prstGeom>
          <a:noFill/>
          <a:ln w="57150">
            <a:solidFill>
              <a:schemeClr val="tx1"/>
            </a:solidFill>
            <a:round/>
            <a:headEnd/>
            <a:tailEnd/>
          </a:ln>
          <a:effectLst/>
        </p:spPr>
        <p:txBody>
          <a:bodyPr/>
          <a:lstStyle/>
          <a:p>
            <a:endParaRPr lang="ru-RU"/>
          </a:p>
        </p:txBody>
      </p:sp>
      <p:sp>
        <p:nvSpPr>
          <p:cNvPr id="7190" name="Line 23"/>
          <p:cNvSpPr>
            <a:spLocks noChangeShapeType="1"/>
          </p:cNvSpPr>
          <p:nvPr/>
        </p:nvSpPr>
        <p:spPr bwMode="auto">
          <a:xfrm>
            <a:off x="1042988" y="5876925"/>
            <a:ext cx="360362" cy="0"/>
          </a:xfrm>
          <a:prstGeom prst="line">
            <a:avLst/>
          </a:prstGeom>
          <a:noFill/>
          <a:ln w="57150">
            <a:solidFill>
              <a:schemeClr val="tx1"/>
            </a:solidFill>
            <a:round/>
            <a:headEnd/>
            <a:tailEnd/>
          </a:ln>
          <a:effectLst/>
        </p:spPr>
        <p:txBody>
          <a:bodyPr/>
          <a:lstStyle/>
          <a:p>
            <a:endParaRPr lang="ru-RU"/>
          </a:p>
        </p:txBody>
      </p:sp>
      <p:sp>
        <p:nvSpPr>
          <p:cNvPr id="7191" name="Line 24"/>
          <p:cNvSpPr>
            <a:spLocks noChangeShapeType="1"/>
          </p:cNvSpPr>
          <p:nvPr/>
        </p:nvSpPr>
        <p:spPr bwMode="auto">
          <a:xfrm>
            <a:off x="2124075" y="4941888"/>
            <a:ext cx="360363" cy="0"/>
          </a:xfrm>
          <a:prstGeom prst="line">
            <a:avLst/>
          </a:prstGeom>
          <a:noFill/>
          <a:ln w="57150">
            <a:solidFill>
              <a:schemeClr val="tx1"/>
            </a:solidFill>
            <a:round/>
            <a:headEnd/>
            <a:tailEnd/>
          </a:ln>
          <a:effectLst/>
        </p:spPr>
        <p:txBody>
          <a:bodyPr/>
          <a:lstStyle/>
          <a:p>
            <a:endParaRPr lang="ru-RU"/>
          </a:p>
        </p:txBody>
      </p:sp>
      <p:sp>
        <p:nvSpPr>
          <p:cNvPr id="7192" name="Line 25"/>
          <p:cNvSpPr>
            <a:spLocks noChangeShapeType="1"/>
          </p:cNvSpPr>
          <p:nvPr/>
        </p:nvSpPr>
        <p:spPr bwMode="auto">
          <a:xfrm>
            <a:off x="2484438" y="4941888"/>
            <a:ext cx="0" cy="935037"/>
          </a:xfrm>
          <a:prstGeom prst="line">
            <a:avLst/>
          </a:prstGeom>
          <a:noFill/>
          <a:ln w="57150">
            <a:solidFill>
              <a:schemeClr val="tx1"/>
            </a:solidFill>
            <a:round/>
            <a:headEnd/>
            <a:tailEnd/>
          </a:ln>
          <a:effectLst/>
        </p:spPr>
        <p:txBody>
          <a:bodyPr/>
          <a:lstStyle/>
          <a:p>
            <a:endParaRPr lang="ru-RU"/>
          </a:p>
        </p:txBody>
      </p:sp>
      <p:sp>
        <p:nvSpPr>
          <p:cNvPr id="7193" name="Line 26"/>
          <p:cNvSpPr>
            <a:spLocks noChangeShapeType="1"/>
          </p:cNvSpPr>
          <p:nvPr/>
        </p:nvSpPr>
        <p:spPr bwMode="auto">
          <a:xfrm flipH="1">
            <a:off x="2124075" y="5876925"/>
            <a:ext cx="360363" cy="0"/>
          </a:xfrm>
          <a:prstGeom prst="line">
            <a:avLst/>
          </a:prstGeom>
          <a:noFill/>
          <a:ln w="57150">
            <a:solidFill>
              <a:schemeClr val="tx1"/>
            </a:solidFill>
            <a:round/>
            <a:headEnd/>
            <a:tailEnd/>
          </a:ln>
          <a:effectLst/>
        </p:spPr>
        <p:txBody>
          <a:bodyPr/>
          <a:lstStyle/>
          <a:p>
            <a:endParaRPr lang="ru-RU"/>
          </a:p>
        </p:txBody>
      </p:sp>
      <p:sp>
        <p:nvSpPr>
          <p:cNvPr id="7194" name="Text Box 27"/>
          <p:cNvSpPr txBox="1">
            <a:spLocks noChangeArrowheads="1"/>
          </p:cNvSpPr>
          <p:nvPr/>
        </p:nvSpPr>
        <p:spPr bwMode="auto">
          <a:xfrm>
            <a:off x="2608263" y="5157788"/>
            <a:ext cx="339725" cy="762000"/>
          </a:xfrm>
          <a:prstGeom prst="rect">
            <a:avLst/>
          </a:prstGeom>
          <a:noFill/>
          <a:ln w="9525">
            <a:noFill/>
            <a:miter lim="800000"/>
            <a:headEnd/>
            <a:tailEnd/>
          </a:ln>
          <a:effectLst/>
        </p:spPr>
        <p:txBody>
          <a:bodyPr>
            <a:spAutoFit/>
          </a:bodyPr>
          <a:lstStyle/>
          <a:p>
            <a:r>
              <a:rPr lang="ru-RU" sz="4400"/>
              <a:t>,</a:t>
            </a:r>
          </a:p>
        </p:txBody>
      </p:sp>
      <p:sp>
        <p:nvSpPr>
          <p:cNvPr id="7195" name="Text Box 29"/>
          <p:cNvSpPr txBox="1">
            <a:spLocks noChangeArrowheads="1"/>
          </p:cNvSpPr>
          <p:nvPr/>
        </p:nvSpPr>
        <p:spPr bwMode="auto">
          <a:xfrm>
            <a:off x="3419475" y="5445125"/>
            <a:ext cx="534988" cy="366713"/>
          </a:xfrm>
          <a:prstGeom prst="rect">
            <a:avLst/>
          </a:prstGeom>
          <a:noFill/>
          <a:ln w="9525">
            <a:noFill/>
            <a:miter lim="800000"/>
            <a:headEnd/>
            <a:tailEnd/>
          </a:ln>
          <a:effectLst/>
        </p:spPr>
        <p:txBody>
          <a:bodyPr>
            <a:spAutoFit/>
          </a:bodyPr>
          <a:lstStyle/>
          <a:p>
            <a:r>
              <a:rPr lang="ru-RU"/>
              <a:t>что</a:t>
            </a:r>
          </a:p>
        </p:txBody>
      </p:sp>
      <p:sp>
        <p:nvSpPr>
          <p:cNvPr id="7196" name="Text Box 30"/>
          <p:cNvSpPr txBox="1">
            <a:spLocks noChangeArrowheads="1"/>
          </p:cNvSpPr>
          <p:nvPr/>
        </p:nvSpPr>
        <p:spPr bwMode="auto">
          <a:xfrm>
            <a:off x="5056188" y="5445125"/>
            <a:ext cx="534987" cy="366713"/>
          </a:xfrm>
          <a:prstGeom prst="rect">
            <a:avLst/>
          </a:prstGeom>
          <a:noFill/>
          <a:ln w="9525">
            <a:noFill/>
            <a:miter lim="800000"/>
            <a:headEnd/>
            <a:tailEnd/>
          </a:ln>
          <a:effectLst/>
        </p:spPr>
        <p:txBody>
          <a:bodyPr>
            <a:spAutoFit/>
          </a:bodyPr>
          <a:lstStyle/>
          <a:p>
            <a:r>
              <a:rPr lang="ru-RU"/>
              <a:t>что</a:t>
            </a:r>
          </a:p>
        </p:txBody>
      </p:sp>
      <p:sp>
        <p:nvSpPr>
          <p:cNvPr id="7197" name="Text Box 31"/>
          <p:cNvSpPr txBox="1">
            <a:spLocks noChangeArrowheads="1"/>
          </p:cNvSpPr>
          <p:nvPr/>
        </p:nvSpPr>
        <p:spPr bwMode="auto">
          <a:xfrm>
            <a:off x="4500563" y="5195888"/>
            <a:ext cx="339725" cy="762000"/>
          </a:xfrm>
          <a:prstGeom prst="rect">
            <a:avLst/>
          </a:prstGeom>
          <a:noFill/>
          <a:ln w="9525">
            <a:noFill/>
            <a:miter lim="800000"/>
            <a:headEnd/>
            <a:tailEnd/>
          </a:ln>
          <a:effectLst/>
        </p:spPr>
        <p:txBody>
          <a:bodyPr wrap="none">
            <a:spAutoFit/>
          </a:bodyPr>
          <a:lstStyle/>
          <a:p>
            <a:r>
              <a:rPr lang="ru-RU" sz="4400"/>
              <a:t>,</a:t>
            </a:r>
          </a:p>
        </p:txBody>
      </p:sp>
      <p:sp>
        <p:nvSpPr>
          <p:cNvPr id="7198" name="Text Box 32"/>
          <p:cNvSpPr txBox="1">
            <a:spLocks noChangeArrowheads="1"/>
          </p:cNvSpPr>
          <p:nvPr/>
        </p:nvSpPr>
        <p:spPr bwMode="auto">
          <a:xfrm>
            <a:off x="6135688" y="5465763"/>
            <a:ext cx="311150" cy="366712"/>
          </a:xfrm>
          <a:prstGeom prst="rect">
            <a:avLst/>
          </a:prstGeom>
          <a:noFill/>
          <a:ln w="9525">
            <a:noFill/>
            <a:miter lim="800000"/>
            <a:headEnd/>
            <a:tailEnd/>
          </a:ln>
          <a:effectLst/>
        </p:spPr>
        <p:txBody>
          <a:bodyPr wrap="none">
            <a:spAutoFit/>
          </a:bodyPr>
          <a:lstStyle/>
          <a:p>
            <a:r>
              <a:rPr lang="ru-RU"/>
              <a:t>и</a:t>
            </a:r>
          </a:p>
        </p:txBody>
      </p:sp>
      <p:sp>
        <p:nvSpPr>
          <p:cNvPr id="7199" name="Text Box 33"/>
          <p:cNvSpPr txBox="1">
            <a:spLocks noChangeArrowheads="1"/>
          </p:cNvSpPr>
          <p:nvPr/>
        </p:nvSpPr>
        <p:spPr bwMode="auto">
          <a:xfrm>
            <a:off x="6711950" y="5445125"/>
            <a:ext cx="534988" cy="366713"/>
          </a:xfrm>
          <a:prstGeom prst="rect">
            <a:avLst/>
          </a:prstGeom>
          <a:noFill/>
          <a:ln w="9525">
            <a:noFill/>
            <a:miter lim="800000"/>
            <a:headEnd/>
            <a:tailEnd/>
          </a:ln>
          <a:effectLst/>
        </p:spPr>
        <p:txBody>
          <a:bodyPr>
            <a:spAutoFit/>
          </a:bodyPr>
          <a:lstStyle/>
          <a:p>
            <a:r>
              <a:rPr lang="ru-RU"/>
              <a:t>что</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spect="1" noChangeArrowheads="1"/>
          </p:cNvSpPr>
          <p:nvPr>
            <p:ph type="ctrTitle"/>
          </p:nvPr>
        </p:nvSpPr>
        <p:spPr/>
        <p:txBody>
          <a:bodyPr/>
          <a:lstStyle/>
          <a:p>
            <a:pPr eaLnBrk="1" hangingPunct="1"/>
            <a:endParaRPr lang="ru-RU" smtClean="0"/>
          </a:p>
        </p:txBody>
      </p:sp>
      <p:sp>
        <p:nvSpPr>
          <p:cNvPr id="8195" name="Rectangle 3"/>
          <p:cNvSpPr>
            <a:spLocks noGrp="1" noChangeArrowheads="1"/>
          </p:cNvSpPr>
          <p:nvPr>
            <p:ph type="subTitle" idx="1"/>
          </p:nvPr>
        </p:nvSpPr>
        <p:spPr/>
        <p:txBody>
          <a:bodyPr/>
          <a:lstStyle/>
          <a:p>
            <a:pPr eaLnBrk="1" hangingPunct="1"/>
            <a:endParaRPr lang="ru-RU" smtClean="0"/>
          </a:p>
        </p:txBody>
      </p:sp>
      <p:pic>
        <p:nvPicPr>
          <p:cNvPr id="8196" name="Picture 4"/>
          <p:cNvPicPr>
            <a:picLocks noChangeAspect="1" noChangeArrowheads="1"/>
          </p:cNvPicPr>
          <p:nvPr/>
        </p:nvPicPr>
        <p:blipFill>
          <a:blip r:embed="rId2" cstate="print"/>
          <a:srcRect/>
          <a:stretch>
            <a:fillRect/>
          </a:stretch>
        </p:blipFill>
        <p:spPr bwMode="auto">
          <a:xfrm>
            <a:off x="0" y="0"/>
            <a:ext cx="9144000" cy="6865938"/>
          </a:xfrm>
          <a:prstGeom prst="rect">
            <a:avLst/>
          </a:prstGeom>
          <a:noFill/>
          <a:ln w="9525">
            <a:noFill/>
            <a:miter lim="800000"/>
            <a:headEnd/>
            <a:tailEnd/>
          </a:ln>
          <a:effectLst/>
        </p:spPr>
      </p:pic>
      <p:sp>
        <p:nvSpPr>
          <p:cNvPr id="8197" name="Text Box 5"/>
          <p:cNvSpPr txBox="1">
            <a:spLocks noChangeArrowheads="1"/>
          </p:cNvSpPr>
          <p:nvPr/>
        </p:nvSpPr>
        <p:spPr bwMode="auto">
          <a:xfrm>
            <a:off x="323850" y="476250"/>
            <a:ext cx="8208963" cy="3231654"/>
          </a:xfrm>
          <a:prstGeom prst="rect">
            <a:avLst/>
          </a:prstGeom>
          <a:noFill/>
          <a:ln w="9525">
            <a:noFill/>
            <a:miter lim="800000"/>
            <a:headEnd/>
            <a:tailEnd/>
          </a:ln>
          <a:effectLst/>
        </p:spPr>
        <p:txBody>
          <a:bodyPr>
            <a:spAutoFit/>
          </a:bodyPr>
          <a:lstStyle/>
          <a:p>
            <a:r>
              <a:rPr lang="ru-RU" sz="2400" dirty="0"/>
              <a:t>    </a:t>
            </a:r>
            <a:r>
              <a:rPr lang="ru-RU" sz="2000" dirty="0"/>
              <a:t>Правила постановки знаков препинания в сложном предложении с однородными придаточными такие же, как в простом с однородными членами!</a:t>
            </a:r>
          </a:p>
          <a:p>
            <a:r>
              <a:rPr lang="ru-RU" sz="2000" dirty="0"/>
              <a:t>     Но иногда второй союз в однородном придаточном может отсутствовать:</a:t>
            </a:r>
            <a:endParaRPr lang="ru-RU" sz="2000" b="1" i="1" dirty="0"/>
          </a:p>
          <a:p>
            <a:r>
              <a:rPr lang="ru-RU" sz="2000" b="1" i="1" dirty="0"/>
              <a:t>    Когда </a:t>
            </a:r>
            <a:r>
              <a:rPr lang="ru-RU" sz="2000" i="1" dirty="0"/>
              <a:t>солнце </a:t>
            </a:r>
            <a:r>
              <a:rPr lang="ru-RU" sz="2000" i="1" dirty="0" err="1"/>
              <a:t>село_</a:t>
            </a:r>
            <a:r>
              <a:rPr lang="ru-RU" sz="2000" i="1" dirty="0"/>
              <a:t> </a:t>
            </a:r>
            <a:r>
              <a:rPr lang="ru-RU" sz="2000" i="1" dirty="0" err="1"/>
              <a:t>и_</a:t>
            </a:r>
            <a:r>
              <a:rPr lang="ru-RU" sz="2000" i="1" dirty="0"/>
              <a:t> из лощины потянуло влажным холодом</a:t>
            </a:r>
            <a:r>
              <a:rPr lang="ru-RU" sz="2000" b="1" i="1" dirty="0"/>
              <a:t>, мы подъехали к деревне, серевшей соломенными крышами.</a:t>
            </a:r>
            <a:endParaRPr lang="ru-RU" sz="2000" dirty="0"/>
          </a:p>
          <a:p>
            <a:r>
              <a:rPr lang="ru-RU" sz="2000" dirty="0"/>
              <a:t>      В этом предложении нет второго союза </a:t>
            </a:r>
            <a:r>
              <a:rPr lang="ru-RU" sz="2000" b="1" i="1" dirty="0"/>
              <a:t>когда,</a:t>
            </a:r>
            <a:r>
              <a:rPr lang="ru-RU" sz="2000" b="1" dirty="0"/>
              <a:t> </a:t>
            </a:r>
            <a:r>
              <a:rPr lang="ru-RU" sz="2000" dirty="0"/>
              <a:t>он опущен, однако к обоим придаточным предложениям можно задать одинаковый вопрос:</a:t>
            </a:r>
          </a:p>
          <a:p>
            <a:r>
              <a:rPr lang="ru-RU" sz="2000" b="1" i="1" dirty="0">
                <a:solidFill>
                  <a:srgbClr val="C00000"/>
                </a:solidFill>
              </a:rPr>
              <a:t>Мы подъехали к деревне, серевшей соломенными крышами</a:t>
            </a:r>
            <a:r>
              <a:rPr lang="ru-RU" sz="2000" b="1" dirty="0">
                <a:solidFill>
                  <a:srgbClr val="C00000"/>
                </a:solidFill>
              </a:rPr>
              <a:t>,</a:t>
            </a:r>
          </a:p>
        </p:txBody>
      </p:sp>
      <p:sp>
        <p:nvSpPr>
          <p:cNvPr id="8198" name="AutoShape 6"/>
          <p:cNvSpPr>
            <a:spLocks/>
          </p:cNvSpPr>
          <p:nvPr/>
        </p:nvSpPr>
        <p:spPr bwMode="auto">
          <a:xfrm rot="-5400000">
            <a:off x="3836988" y="781050"/>
            <a:ext cx="895350" cy="7632700"/>
          </a:xfrm>
          <a:prstGeom prst="leftBrace">
            <a:avLst>
              <a:gd name="adj1" fmla="val 71040"/>
              <a:gd name="adj2" fmla="val 50000"/>
            </a:avLst>
          </a:prstGeom>
          <a:noFill/>
          <a:ln w="9525">
            <a:solidFill>
              <a:schemeClr val="tx1"/>
            </a:solidFill>
            <a:round/>
            <a:headEnd/>
            <a:tailEnd/>
          </a:ln>
          <a:effectLst/>
        </p:spPr>
        <p:txBody>
          <a:bodyPr wrap="none" anchor="ctr"/>
          <a:lstStyle/>
          <a:p>
            <a:endParaRPr lang="ru-RU"/>
          </a:p>
        </p:txBody>
      </p:sp>
      <p:sp>
        <p:nvSpPr>
          <p:cNvPr id="8199" name="Text Box 7"/>
          <p:cNvSpPr txBox="1">
            <a:spLocks noChangeArrowheads="1"/>
          </p:cNvSpPr>
          <p:nvPr/>
        </p:nvSpPr>
        <p:spPr bwMode="auto">
          <a:xfrm>
            <a:off x="3779838" y="5013325"/>
            <a:ext cx="1231900" cy="396875"/>
          </a:xfrm>
          <a:prstGeom prst="rect">
            <a:avLst/>
          </a:prstGeom>
          <a:noFill/>
          <a:ln w="9525">
            <a:noFill/>
            <a:miter lim="800000"/>
            <a:headEnd/>
            <a:tailEnd/>
          </a:ln>
          <a:effectLst/>
        </p:spPr>
        <p:txBody>
          <a:bodyPr>
            <a:spAutoFit/>
          </a:bodyPr>
          <a:lstStyle/>
          <a:p>
            <a:r>
              <a:rPr lang="ru-RU" sz="2000"/>
              <a:t>(когда?)</a:t>
            </a:r>
          </a:p>
        </p:txBody>
      </p:sp>
      <p:sp>
        <p:nvSpPr>
          <p:cNvPr id="8200" name="Line 8"/>
          <p:cNvSpPr>
            <a:spLocks noChangeShapeType="1"/>
          </p:cNvSpPr>
          <p:nvPr/>
        </p:nvSpPr>
        <p:spPr bwMode="auto">
          <a:xfrm flipH="1">
            <a:off x="3492500" y="5300663"/>
            <a:ext cx="719138" cy="288925"/>
          </a:xfrm>
          <a:prstGeom prst="line">
            <a:avLst/>
          </a:prstGeom>
          <a:noFill/>
          <a:ln w="9525">
            <a:solidFill>
              <a:schemeClr val="tx1"/>
            </a:solidFill>
            <a:round/>
            <a:headEnd/>
            <a:tailEnd type="triangle" w="med" len="med"/>
          </a:ln>
          <a:effectLst/>
        </p:spPr>
        <p:txBody>
          <a:bodyPr/>
          <a:lstStyle/>
          <a:p>
            <a:endParaRPr lang="ru-RU"/>
          </a:p>
        </p:txBody>
      </p:sp>
      <p:sp>
        <p:nvSpPr>
          <p:cNvPr id="8201" name="Line 9"/>
          <p:cNvSpPr>
            <a:spLocks noChangeShapeType="1"/>
          </p:cNvSpPr>
          <p:nvPr/>
        </p:nvSpPr>
        <p:spPr bwMode="auto">
          <a:xfrm>
            <a:off x="4284663" y="5300663"/>
            <a:ext cx="719137" cy="288925"/>
          </a:xfrm>
          <a:prstGeom prst="line">
            <a:avLst/>
          </a:prstGeom>
          <a:noFill/>
          <a:ln w="9525">
            <a:solidFill>
              <a:schemeClr val="tx1"/>
            </a:solidFill>
            <a:round/>
            <a:headEnd/>
            <a:tailEnd type="triangle" w="med" len="med"/>
          </a:ln>
          <a:effectLst/>
        </p:spPr>
        <p:txBody>
          <a:bodyPr/>
          <a:lstStyle/>
          <a:p>
            <a:endParaRPr lang="ru-RU"/>
          </a:p>
        </p:txBody>
      </p:sp>
      <p:sp>
        <p:nvSpPr>
          <p:cNvPr id="8202" name="Прямоугольник 1"/>
          <p:cNvSpPr>
            <a:spLocks noChangeArrowheads="1"/>
          </p:cNvSpPr>
          <p:nvPr/>
        </p:nvSpPr>
        <p:spPr bwMode="auto">
          <a:xfrm>
            <a:off x="468313" y="5589588"/>
            <a:ext cx="8064500" cy="400050"/>
          </a:xfrm>
          <a:prstGeom prst="rect">
            <a:avLst/>
          </a:prstGeom>
          <a:noFill/>
          <a:ln w="9525">
            <a:noFill/>
            <a:miter lim="800000"/>
            <a:headEnd/>
            <a:tailEnd/>
          </a:ln>
        </p:spPr>
        <p:txBody>
          <a:bodyPr>
            <a:spAutoFit/>
          </a:bodyPr>
          <a:lstStyle/>
          <a:p>
            <a:r>
              <a:rPr lang="ru-RU" sz="2000" b="1" i="1">
                <a:solidFill>
                  <a:srgbClr val="000000"/>
                </a:solidFill>
              </a:rPr>
              <a:t>когда </a:t>
            </a:r>
            <a:r>
              <a:rPr lang="ru-RU" sz="2000" i="1">
                <a:solidFill>
                  <a:srgbClr val="000000"/>
                </a:solidFill>
              </a:rPr>
              <a:t>солнце село_ и_ из лощины потянуло влажным холодом</a:t>
            </a:r>
            <a:r>
              <a:rPr lang="ru-RU" sz="2000" b="1" i="1">
                <a:solidFill>
                  <a:srgbClr val="000000"/>
                </a:solidFill>
              </a:rPr>
              <a:t>, </a:t>
            </a: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285728"/>
            <a:ext cx="9144000" cy="2616101"/>
          </a:xfrm>
          <a:prstGeom prst="rect">
            <a:avLst/>
          </a:prstGeom>
        </p:spPr>
        <p:txBody>
          <a:bodyPr wrap="square">
            <a:spAutoFit/>
          </a:bodyPr>
          <a:lstStyle/>
          <a:p>
            <a:pPr algn="ctr"/>
            <a:r>
              <a:rPr lang="ru-RU" sz="3200" dirty="0" smtClean="0">
                <a:latin typeface="Times New Roman" pitchFamily="18" charset="0"/>
                <a:cs typeface="Times New Roman" pitchFamily="18" charset="0"/>
              </a:rPr>
              <a:t>В каком ряду пропущена одна и та же буква?</a:t>
            </a:r>
          </a:p>
          <a:p>
            <a:pPr algn="just"/>
            <a:r>
              <a:rPr lang="ru-RU" sz="3200" dirty="0" smtClean="0">
                <a:latin typeface="Times New Roman" pitchFamily="18" charset="0"/>
                <a:cs typeface="Times New Roman" pitchFamily="18" charset="0"/>
              </a:rPr>
              <a:t>1. </a:t>
            </a:r>
            <a:r>
              <a:rPr lang="ru-RU" sz="3600" dirty="0" smtClean="0">
                <a:latin typeface="Times New Roman" pitchFamily="18" charset="0"/>
                <a:cs typeface="Times New Roman" pitchFamily="18" charset="0"/>
              </a:rPr>
              <a:t>Пристыдить, привередливый, беспрерывно</a:t>
            </a:r>
            <a:r>
              <a:rPr lang="ru-RU" sz="3200" dirty="0" smtClean="0">
                <a:latin typeface="Times New Roman" pitchFamily="18" charset="0"/>
                <a:cs typeface="Times New Roman" pitchFamily="18" charset="0"/>
              </a:rPr>
              <a:t>.</a:t>
            </a:r>
          </a:p>
          <a:p>
            <a:r>
              <a:rPr lang="ru-RU" sz="3200" dirty="0" smtClean="0">
                <a:latin typeface="Times New Roman" pitchFamily="18" charset="0"/>
                <a:cs typeface="Times New Roman" pitchFamily="18" charset="0"/>
              </a:rPr>
              <a:t>2. Отъехать, разъяснить, без  аварийный.</a:t>
            </a:r>
          </a:p>
          <a:p>
            <a:r>
              <a:rPr lang="ru-RU" sz="3200" dirty="0" smtClean="0">
                <a:latin typeface="Times New Roman" pitchFamily="18" charset="0"/>
                <a:cs typeface="Times New Roman" pitchFamily="18" charset="0"/>
              </a:rPr>
              <a:t>3. Исколесить, снисхождение, расфасованный.</a:t>
            </a:r>
          </a:p>
          <a:p>
            <a:r>
              <a:rPr lang="ru-RU" sz="3200" dirty="0" smtClean="0">
                <a:latin typeface="Times New Roman" pitchFamily="18" charset="0"/>
                <a:cs typeface="Times New Roman" pitchFamily="18" charset="0"/>
              </a:rPr>
              <a:t>4. Обыграть, отыскать, заинтересовать.</a:t>
            </a:r>
            <a:endParaRPr lang="ru-RU" sz="3200" dirty="0">
              <a:latin typeface="Times New Roman" pitchFamily="18" charset="0"/>
              <a:cs typeface="Times New Roman" pitchFamily="18" charset="0"/>
            </a:endParaRPr>
          </a:p>
        </p:txBody>
      </p:sp>
      <p:sp>
        <p:nvSpPr>
          <p:cNvPr id="4" name="Скругленный прямоугольник 3"/>
          <p:cNvSpPr/>
          <p:nvPr/>
        </p:nvSpPr>
        <p:spPr>
          <a:xfrm>
            <a:off x="1000100" y="928670"/>
            <a:ext cx="285752"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3571868" y="928670"/>
            <a:ext cx="285752"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7429520" y="1000108"/>
            <a:ext cx="285752"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flipV="1">
            <a:off x="4929190" y="1643050"/>
            <a:ext cx="214314" cy="71438"/>
          </a:xfrm>
          <a:prstGeom prst="line">
            <a:avLst/>
          </a:prstGeom>
        </p:spPr>
        <p:style>
          <a:lnRef idx="1">
            <a:schemeClr val="accent1"/>
          </a:lnRef>
          <a:fillRef idx="0">
            <a:schemeClr val="accent1"/>
          </a:fillRef>
          <a:effectRef idx="0">
            <a:schemeClr val="accent1"/>
          </a:effectRef>
          <a:fontRef idx="minor">
            <a:schemeClr val="tx1"/>
          </a:fontRef>
        </p:style>
      </p:cxnSp>
      <p:sp>
        <p:nvSpPr>
          <p:cNvPr id="15" name="Скругленный прямоугольник 14"/>
          <p:cNvSpPr/>
          <p:nvPr/>
        </p:nvSpPr>
        <p:spPr>
          <a:xfrm>
            <a:off x="2786050" y="1428736"/>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кругленный прямоугольник 15"/>
          <p:cNvSpPr/>
          <p:nvPr/>
        </p:nvSpPr>
        <p:spPr>
          <a:xfrm>
            <a:off x="4929190" y="1500174"/>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кругленный прямоугольник 16"/>
          <p:cNvSpPr/>
          <p:nvPr/>
        </p:nvSpPr>
        <p:spPr>
          <a:xfrm>
            <a:off x="928662" y="1428736"/>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кругленный прямоугольник 17"/>
          <p:cNvSpPr/>
          <p:nvPr/>
        </p:nvSpPr>
        <p:spPr>
          <a:xfrm>
            <a:off x="785786" y="1928802"/>
            <a:ext cx="14287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кругленный прямоугольник 19"/>
          <p:cNvSpPr/>
          <p:nvPr/>
        </p:nvSpPr>
        <p:spPr>
          <a:xfrm>
            <a:off x="3286116" y="2000240"/>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кругленный прямоугольник 20"/>
          <p:cNvSpPr/>
          <p:nvPr/>
        </p:nvSpPr>
        <p:spPr>
          <a:xfrm>
            <a:off x="5715008" y="2000240"/>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кругленный прямоугольник 21"/>
          <p:cNvSpPr/>
          <p:nvPr/>
        </p:nvSpPr>
        <p:spPr>
          <a:xfrm>
            <a:off x="928662" y="2428868"/>
            <a:ext cx="357190"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кругленный прямоугольник 22"/>
          <p:cNvSpPr/>
          <p:nvPr/>
        </p:nvSpPr>
        <p:spPr>
          <a:xfrm>
            <a:off x="2714612" y="2428868"/>
            <a:ext cx="285752"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кругленный прямоугольник 23"/>
          <p:cNvSpPr/>
          <p:nvPr/>
        </p:nvSpPr>
        <p:spPr>
          <a:xfrm>
            <a:off x="4429124" y="2428868"/>
            <a:ext cx="21431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50" name="Picture 2" descr="C:\Users\Александра\Desktop\1338178050_ege-5.jpg"/>
          <p:cNvPicPr>
            <a:picLocks noChangeAspect="1" noChangeArrowheads="1"/>
          </p:cNvPicPr>
          <p:nvPr/>
        </p:nvPicPr>
        <p:blipFill>
          <a:blip r:embed="rId2" cstate="print"/>
          <a:srcRect/>
          <a:stretch>
            <a:fillRect/>
          </a:stretch>
        </p:blipFill>
        <p:spPr bwMode="auto">
          <a:xfrm>
            <a:off x="5643570" y="3214686"/>
            <a:ext cx="2276475" cy="3333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grpId="0"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presetSubtype="0" fill="hold" grpId="0" nodeType="clickEffect">
                                  <p:stCondLst>
                                    <p:cond delay="0"/>
                                  </p:stCondLst>
                                  <p:childTnLst>
                                    <p:animEffect transition="out" filter="dissolv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presetSubtype="0" fill="hold" grpId="0" nodeType="clickEffect">
                                  <p:stCondLst>
                                    <p:cond delay="0"/>
                                  </p:stCondLst>
                                  <p:childTnLst>
                                    <p:animEffect transition="out" filter="dissolve">
                                      <p:cBhvr>
                                        <p:cTn id="21" dur="500"/>
                                        <p:tgtEl>
                                          <p:spTgt spid="17"/>
                                        </p:tgtEl>
                                      </p:cBhvr>
                                    </p:animEffect>
                                    <p:set>
                                      <p:cBhvr>
                                        <p:cTn id="22" dur="1" fill="hold">
                                          <p:stCondLst>
                                            <p:cond delay="499"/>
                                          </p:stCondLst>
                                        </p:cTn>
                                        <p:tgtEl>
                                          <p:spTgt spid="1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presetSubtype="0" fill="hold" grpId="0" nodeType="clickEffect">
                                  <p:stCondLst>
                                    <p:cond delay="0"/>
                                  </p:stCondLst>
                                  <p:childTnLst>
                                    <p:animEffect transition="out" filter="dissolve">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presetSubtype="0" fill="hold" grpId="0" nodeType="clickEffect">
                                  <p:stCondLst>
                                    <p:cond delay="0"/>
                                  </p:stCondLst>
                                  <p:childTnLst>
                                    <p:animEffect transition="out" filter="dissolve">
                                      <p:cBhvr>
                                        <p:cTn id="31" dur="500"/>
                                        <p:tgtEl>
                                          <p:spTgt spid="16"/>
                                        </p:tgtEl>
                                      </p:cBhvr>
                                    </p:animEffect>
                                    <p:set>
                                      <p:cBhvr>
                                        <p:cTn id="32" dur="1" fill="hold">
                                          <p:stCondLst>
                                            <p:cond delay="499"/>
                                          </p:stCondLst>
                                        </p:cTn>
                                        <p:tgtEl>
                                          <p:spTgt spid="16"/>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9" presetClass="exit" presetSubtype="0" fill="hold" grpId="0" nodeType="clickEffect">
                                  <p:stCondLst>
                                    <p:cond delay="0"/>
                                  </p:stCondLst>
                                  <p:childTnLst>
                                    <p:animEffect transition="out" filter="dissolve">
                                      <p:cBhvr>
                                        <p:cTn id="36" dur="500"/>
                                        <p:tgtEl>
                                          <p:spTgt spid="18"/>
                                        </p:tgtEl>
                                      </p:cBhvr>
                                    </p:animEffect>
                                    <p:set>
                                      <p:cBhvr>
                                        <p:cTn id="37" dur="1" fill="hold">
                                          <p:stCondLst>
                                            <p:cond delay="499"/>
                                          </p:stCondLst>
                                        </p:cTn>
                                        <p:tgtEl>
                                          <p:spTgt spid="18"/>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9" presetClass="exit" presetSubtype="0" fill="hold" grpId="0" nodeType="clickEffect">
                                  <p:stCondLst>
                                    <p:cond delay="0"/>
                                  </p:stCondLst>
                                  <p:childTnLst>
                                    <p:animEffect transition="out" filter="dissolve">
                                      <p:cBhvr>
                                        <p:cTn id="41" dur="500"/>
                                        <p:tgtEl>
                                          <p:spTgt spid="20"/>
                                        </p:tgtEl>
                                      </p:cBhvr>
                                    </p:animEffect>
                                    <p:set>
                                      <p:cBhvr>
                                        <p:cTn id="42" dur="1" fill="hold">
                                          <p:stCondLst>
                                            <p:cond delay="499"/>
                                          </p:stCondLst>
                                        </p:cTn>
                                        <p:tgtEl>
                                          <p:spTgt spid="20"/>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9" presetClass="exit" presetSubtype="0" fill="hold" grpId="0" nodeType="clickEffect">
                                  <p:stCondLst>
                                    <p:cond delay="0"/>
                                  </p:stCondLst>
                                  <p:childTnLst>
                                    <p:animEffect transition="out" filter="dissolve">
                                      <p:cBhvr>
                                        <p:cTn id="46" dur="500"/>
                                        <p:tgtEl>
                                          <p:spTgt spid="21"/>
                                        </p:tgtEl>
                                      </p:cBhvr>
                                    </p:animEffect>
                                    <p:set>
                                      <p:cBhvr>
                                        <p:cTn id="47" dur="1" fill="hold">
                                          <p:stCondLst>
                                            <p:cond delay="499"/>
                                          </p:stCondLst>
                                        </p:cTn>
                                        <p:tgtEl>
                                          <p:spTgt spid="21"/>
                                        </p:tgtEl>
                                        <p:attrNameLst>
                                          <p:attrName>style.visibility</p:attrName>
                                        </p:attrNameLst>
                                      </p:cBhvr>
                                      <p:to>
                                        <p:strVal val="hidden"/>
                                      </p:to>
                                    </p:set>
                                  </p:childTnLst>
                                </p:cTn>
                              </p:par>
                            </p:childTnLst>
                          </p:cTn>
                        </p:par>
                      </p:childTnLst>
                    </p:cTn>
                  </p:par>
                  <p:par>
                    <p:cTn id="48" fill="hold">
                      <p:stCondLst>
                        <p:cond delay="indefinite"/>
                      </p:stCondLst>
                      <p:childTnLst>
                        <p:par>
                          <p:cTn id="49" fill="hold">
                            <p:stCondLst>
                              <p:cond delay="0"/>
                            </p:stCondLst>
                            <p:childTnLst>
                              <p:par>
                                <p:cTn id="50" presetID="9" presetClass="exit" presetSubtype="0" fill="hold" grpId="0" nodeType="clickEffect">
                                  <p:stCondLst>
                                    <p:cond delay="0"/>
                                  </p:stCondLst>
                                  <p:childTnLst>
                                    <p:animEffect transition="out" filter="dissolve">
                                      <p:cBhvr>
                                        <p:cTn id="51" dur="500"/>
                                        <p:tgtEl>
                                          <p:spTgt spid="22"/>
                                        </p:tgtEl>
                                      </p:cBhvr>
                                    </p:animEffect>
                                    <p:set>
                                      <p:cBhvr>
                                        <p:cTn id="52" dur="1" fill="hold">
                                          <p:stCondLst>
                                            <p:cond delay="499"/>
                                          </p:stCondLst>
                                        </p:cTn>
                                        <p:tgtEl>
                                          <p:spTgt spid="22"/>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9" presetClass="exit" presetSubtype="0" fill="hold" grpId="0" nodeType="clickEffect">
                                  <p:stCondLst>
                                    <p:cond delay="0"/>
                                  </p:stCondLst>
                                  <p:childTnLst>
                                    <p:animEffect transition="out" filter="dissolve">
                                      <p:cBhvr>
                                        <p:cTn id="56" dur="500"/>
                                        <p:tgtEl>
                                          <p:spTgt spid="23"/>
                                        </p:tgtEl>
                                      </p:cBhvr>
                                    </p:animEffect>
                                    <p:set>
                                      <p:cBhvr>
                                        <p:cTn id="57" dur="1" fill="hold">
                                          <p:stCondLst>
                                            <p:cond delay="499"/>
                                          </p:stCondLst>
                                        </p:cTn>
                                        <p:tgtEl>
                                          <p:spTgt spid="23"/>
                                        </p:tgtEl>
                                        <p:attrNameLst>
                                          <p:attrName>style.visibility</p:attrName>
                                        </p:attrNameLst>
                                      </p:cBhvr>
                                      <p:to>
                                        <p:strVal val="hidden"/>
                                      </p:to>
                                    </p:set>
                                  </p:childTnLst>
                                </p:cTn>
                              </p:par>
                            </p:childTnLst>
                          </p:cTn>
                        </p:par>
                      </p:childTnLst>
                    </p:cTn>
                  </p:par>
                  <p:par>
                    <p:cTn id="58" fill="hold">
                      <p:stCondLst>
                        <p:cond delay="indefinite"/>
                      </p:stCondLst>
                      <p:childTnLst>
                        <p:par>
                          <p:cTn id="59" fill="hold">
                            <p:stCondLst>
                              <p:cond delay="0"/>
                            </p:stCondLst>
                            <p:childTnLst>
                              <p:par>
                                <p:cTn id="60" presetID="9" presetClass="exit" presetSubtype="0" fill="hold" grpId="0" nodeType="clickEffect">
                                  <p:stCondLst>
                                    <p:cond delay="0"/>
                                  </p:stCondLst>
                                  <p:childTnLst>
                                    <p:animEffect transition="out" filter="dissolve">
                                      <p:cBhvr>
                                        <p:cTn id="61" dur="500"/>
                                        <p:tgtEl>
                                          <p:spTgt spid="24"/>
                                        </p:tgtEl>
                                      </p:cBhvr>
                                    </p:animEffect>
                                    <p:set>
                                      <p:cBhvr>
                                        <p:cTn id="62"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5" grpId="0" animBg="1"/>
      <p:bldP spid="16" grpId="0" animBg="1"/>
      <p:bldP spid="17" grpId="0" animBg="1"/>
      <p:bldP spid="18" grpId="0" animBg="1"/>
      <p:bldP spid="20" grpId="0" animBg="1"/>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Александра\Desktop\ми.jpeg"/>
          <p:cNvPicPr>
            <a:picLocks noChangeAspect="1" noChangeArrowheads="1"/>
          </p:cNvPicPr>
          <p:nvPr/>
        </p:nvPicPr>
        <p:blipFill>
          <a:blip r:embed="rId2" cstate="print"/>
          <a:srcRect/>
          <a:stretch>
            <a:fillRect/>
          </a:stretch>
        </p:blipFill>
        <p:spPr bwMode="auto">
          <a:xfrm>
            <a:off x="6515100" y="0"/>
            <a:ext cx="2628900" cy="1428750"/>
          </a:xfrm>
          <a:prstGeom prst="rect">
            <a:avLst/>
          </a:prstGeom>
          <a:noFill/>
        </p:spPr>
      </p:pic>
      <p:sp>
        <p:nvSpPr>
          <p:cNvPr id="3" name="Заголовок 2"/>
          <p:cNvSpPr>
            <a:spLocks noGrp="1"/>
          </p:cNvSpPr>
          <p:nvPr>
            <p:ph type="title" idx="4294967295"/>
          </p:nvPr>
        </p:nvSpPr>
        <p:spPr>
          <a:xfrm>
            <a:off x="566738" y="714375"/>
            <a:ext cx="8577262" cy="703263"/>
          </a:xfrm>
        </p:spPr>
        <p:txBody>
          <a:bodyPr>
            <a:normAutofit fontScale="90000"/>
          </a:bodyPr>
          <a:lstStyle/>
          <a:p>
            <a:pPr algn="ctr"/>
            <a:r>
              <a:rPr lang="ru-RU" b="1" dirty="0" smtClean="0">
                <a:solidFill>
                  <a:srgbClr val="000000"/>
                </a:solidFill>
                <a:latin typeface="Times New Roman" pitchFamily="18" charset="0"/>
                <a:cs typeface="Times New Roman" pitchFamily="18" charset="0"/>
              </a:rPr>
              <a:t>Укажите вид соподчинения в СПП</a:t>
            </a:r>
            <a:r>
              <a:rPr lang="ru-RU" dirty="0" smtClean="0"/>
              <a:t/>
            </a:r>
            <a:br>
              <a:rPr lang="ru-RU" dirty="0" smtClean="0"/>
            </a:br>
            <a:endParaRPr lang="ru-RU" dirty="0"/>
          </a:p>
        </p:txBody>
      </p:sp>
      <p:sp>
        <p:nvSpPr>
          <p:cNvPr id="4" name="Прямоугольник 3"/>
          <p:cNvSpPr/>
          <p:nvPr/>
        </p:nvSpPr>
        <p:spPr>
          <a:xfrm>
            <a:off x="357158" y="1357299"/>
            <a:ext cx="8501122" cy="954107"/>
          </a:xfrm>
          <a:prstGeom prst="rect">
            <a:avLst/>
          </a:prstGeom>
        </p:spPr>
        <p:txBody>
          <a:bodyPr wrap="square">
            <a:spAutoFit/>
          </a:bodyPr>
          <a:lstStyle/>
          <a:p>
            <a:pPr>
              <a:buClr>
                <a:srgbClr val="000000"/>
              </a:buClr>
              <a:buSzPts val="1000"/>
            </a:pPr>
            <a:r>
              <a:rPr lang="ru-RU" sz="2800" dirty="0" smtClean="0">
                <a:solidFill>
                  <a:srgbClr val="000000"/>
                </a:solidFill>
                <a:latin typeface="Times New Roman" pitchFamily="18" charset="0"/>
                <a:cs typeface="Times New Roman" pitchFamily="18" charset="0"/>
              </a:rPr>
              <a:t>1.Едва забрезжил рассвет, Степан запряг лошадь и поехал в лес, чтобы успеть запасти дров до бурана.</a:t>
            </a:r>
            <a:endParaRPr lang="ru-RU" sz="2800" dirty="0">
              <a:latin typeface="Times New Roman" pitchFamily="18" charset="0"/>
              <a:cs typeface="Times New Roman" pitchFamily="18" charset="0"/>
            </a:endParaRPr>
          </a:p>
        </p:txBody>
      </p:sp>
      <p:sp>
        <p:nvSpPr>
          <p:cNvPr id="5" name="Прямоугольник 4"/>
          <p:cNvSpPr/>
          <p:nvPr/>
        </p:nvSpPr>
        <p:spPr>
          <a:xfrm>
            <a:off x="357158" y="3000373"/>
            <a:ext cx="8215370" cy="1384995"/>
          </a:xfrm>
          <a:prstGeom prst="rect">
            <a:avLst/>
          </a:prstGeom>
        </p:spPr>
        <p:txBody>
          <a:bodyPr wrap="square">
            <a:spAutoFit/>
          </a:bodyPr>
          <a:lstStyle/>
          <a:p>
            <a:r>
              <a:rPr lang="ru-RU" sz="2800" dirty="0" smtClean="0">
                <a:solidFill>
                  <a:srgbClr val="000000"/>
                </a:solidFill>
                <a:latin typeface="Times New Roman" pitchFamily="18" charset="0"/>
                <a:cs typeface="Times New Roman" pitchFamily="18" charset="0"/>
              </a:rPr>
              <a:t>2. Я люблю в такую погоду бродить по лесу, когда впереди есть тёплый уголок, где можно обсушиться и обогреться.</a:t>
            </a:r>
            <a:endParaRPr lang="ru-RU" sz="2800" dirty="0"/>
          </a:p>
        </p:txBody>
      </p:sp>
      <p:sp>
        <p:nvSpPr>
          <p:cNvPr id="6" name="Прямоугольник 5"/>
          <p:cNvSpPr/>
          <p:nvPr/>
        </p:nvSpPr>
        <p:spPr>
          <a:xfrm>
            <a:off x="357158" y="4857760"/>
            <a:ext cx="8358246" cy="954107"/>
          </a:xfrm>
          <a:prstGeom prst="rect">
            <a:avLst/>
          </a:prstGeom>
        </p:spPr>
        <p:txBody>
          <a:bodyPr wrap="square">
            <a:spAutoFit/>
          </a:bodyPr>
          <a:lstStyle/>
          <a:p>
            <a:r>
              <a:rPr lang="ru-RU" sz="2800" dirty="0" smtClean="0">
                <a:solidFill>
                  <a:srgbClr val="000000"/>
                </a:solidFill>
                <a:latin typeface="Times New Roman" pitchFamily="18" charset="0"/>
                <a:cs typeface="Times New Roman" pitchFamily="18" charset="0"/>
              </a:rPr>
              <a:t>3. Знали все, что охотник он прекрасный, что белке в глаз попадает и на медведя с рогатиной ходит.</a:t>
            </a:r>
            <a:endParaRPr lang="ru-RU"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Александра\Desktop\ми.jpeg"/>
          <p:cNvPicPr>
            <a:picLocks noChangeAspect="1" noChangeArrowheads="1"/>
          </p:cNvPicPr>
          <p:nvPr/>
        </p:nvPicPr>
        <p:blipFill>
          <a:blip r:embed="rId2" cstate="print"/>
          <a:srcRect/>
          <a:stretch>
            <a:fillRect/>
          </a:stretch>
        </p:blipFill>
        <p:spPr bwMode="auto">
          <a:xfrm>
            <a:off x="6515100" y="5429250"/>
            <a:ext cx="2628900" cy="1428750"/>
          </a:xfrm>
          <a:prstGeom prst="rect">
            <a:avLst/>
          </a:prstGeom>
          <a:noFill/>
        </p:spPr>
      </p:pic>
      <p:sp>
        <p:nvSpPr>
          <p:cNvPr id="3" name="Прямоугольник 2"/>
          <p:cNvSpPr/>
          <p:nvPr/>
        </p:nvSpPr>
        <p:spPr>
          <a:xfrm>
            <a:off x="214282" y="214290"/>
            <a:ext cx="8786874" cy="4093428"/>
          </a:xfrm>
          <a:prstGeom prst="rect">
            <a:avLst/>
          </a:prstGeom>
        </p:spPr>
        <p:txBody>
          <a:bodyPr wrap="square">
            <a:spAutoFit/>
          </a:bodyPr>
          <a:lstStyle/>
          <a:p>
            <a:r>
              <a:rPr lang="ru-RU" sz="2000" dirty="0" smtClean="0"/>
              <a:t>(</a:t>
            </a:r>
            <a:r>
              <a:rPr lang="ru-RU" sz="2000" dirty="0" smtClean="0">
                <a:latin typeface="Times New Roman" pitchFamily="18" charset="0"/>
              </a:rPr>
              <a:t>1)На детских книгах Чуковского воспиталось уже не одно поколение. (2)Видимо, это объясняется тем, что сюжет, строфы его сказок, образы их, даже ритм являются настолько органичными для детского восприятия, что трудно представить себе ребёнка, который не запомнил бы на всю жизнь и не полюбил храброго комара, или бесстрашного Ваню Васильчикова, или милого доктора Айболита, готового всегда прийти на помощь.</a:t>
            </a:r>
          </a:p>
          <a:p>
            <a:r>
              <a:rPr lang="ru-RU" sz="2000" dirty="0" smtClean="0">
                <a:latin typeface="Times New Roman" pitchFamily="18" charset="0"/>
              </a:rPr>
              <a:t>(3)И вот сейчас, когда я думаю о сказках Чуковского, я вспоминаю военный госпиталь для тяжелораненых на станции Старая Рачейка, палату, залитую снежным зимним солнцем, и рыженького, с простреленной грудью паренька, который, сдерживая стон, тоскливо глядя на белую госпитальную дверь, спрашивал по утрам хрипло:</a:t>
            </a:r>
          </a:p>
          <a:p>
            <a:r>
              <a:rPr lang="ru-RU" sz="2000" dirty="0" smtClean="0">
                <a:latin typeface="Times New Roman" pitchFamily="18" charset="0"/>
              </a:rPr>
              <a:t>— (4)Братцы, когда ж мой Айболит придёт? (5)Где он?.. (6) Братцы, кто-нибудь... позовите моего Айболита с уколом...</a:t>
            </a:r>
            <a:endParaRPr lang="ru-RU" sz="2000" dirty="0">
              <a:latin typeface="Times New Roman" pitchFamily="18" charset="0"/>
            </a:endParaRPr>
          </a:p>
        </p:txBody>
      </p:sp>
      <p:sp>
        <p:nvSpPr>
          <p:cNvPr id="4" name="Прямоугольник 3"/>
          <p:cNvSpPr/>
          <p:nvPr/>
        </p:nvSpPr>
        <p:spPr>
          <a:xfrm>
            <a:off x="0" y="4786322"/>
            <a:ext cx="9144000" cy="1200329"/>
          </a:xfrm>
          <a:prstGeom prst="rect">
            <a:avLst/>
          </a:prstGeom>
        </p:spPr>
        <p:txBody>
          <a:bodyPr wrap="square">
            <a:spAutoFit/>
          </a:bodyPr>
          <a:lstStyle/>
          <a:p>
            <a:pPr algn="just"/>
            <a:r>
              <a:rPr lang="ru-RU" dirty="0" smtClean="0"/>
              <a:t>  </a:t>
            </a:r>
            <a:r>
              <a:rPr lang="ru-RU" sz="2400" dirty="0" smtClean="0">
                <a:latin typeface="Times New Roman" pitchFamily="18" charset="0"/>
                <a:cs typeface="Times New Roman" pitchFamily="18" charset="0"/>
              </a:rPr>
              <a:t>Среди предложений 1 - 6 найдите сложноподчинённое предложение с параллельным подчинением придаточных. Укажите номер этого предложения.</a:t>
            </a:r>
            <a:endParaRPr lang="ru-RU" sz="2400" dirty="0">
              <a:latin typeface="Times New Roman" pitchFamily="18" charset="0"/>
              <a:cs typeface="Times New Roman" pitchFamily="18" charset="0"/>
            </a:endParaRPr>
          </a:p>
        </p:txBody>
      </p:sp>
      <p:sp>
        <p:nvSpPr>
          <p:cNvPr id="116737" name="Rectangle 1"/>
          <p:cNvSpPr>
            <a:spLocks noChangeArrowheads="1"/>
          </p:cNvSpPr>
          <p:nvPr/>
        </p:nvSpPr>
        <p:spPr bwMode="auto">
          <a:xfrm>
            <a:off x="6072198" y="5715016"/>
            <a:ext cx="1571636"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66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3</a:t>
            </a:r>
            <a:endParaRPr kumimoji="0" lang="ru-RU" sz="6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6737"/>
                                        </p:tgtEl>
                                        <p:attrNameLst>
                                          <p:attrName>style.visibility</p:attrName>
                                        </p:attrNameLst>
                                      </p:cBhvr>
                                      <p:to>
                                        <p:strVal val="visible"/>
                                      </p:to>
                                    </p:set>
                                    <p:animEffect transition="in" filter="diamond(in)">
                                      <p:cBhvr>
                                        <p:cTn id="7" dur="2000"/>
                                        <p:tgtEl>
                                          <p:spTgt spid="116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Александра\Desktop\ми.jpeg"/>
          <p:cNvPicPr>
            <a:picLocks noChangeAspect="1" noChangeArrowheads="1"/>
          </p:cNvPicPr>
          <p:nvPr/>
        </p:nvPicPr>
        <p:blipFill>
          <a:blip r:embed="rId2" cstate="print"/>
          <a:srcRect/>
          <a:stretch>
            <a:fillRect/>
          </a:stretch>
        </p:blipFill>
        <p:spPr bwMode="auto">
          <a:xfrm>
            <a:off x="6515100" y="5000636"/>
            <a:ext cx="2628900" cy="1428750"/>
          </a:xfrm>
          <a:prstGeom prst="rect">
            <a:avLst/>
          </a:prstGeom>
          <a:noFill/>
        </p:spPr>
      </p:pic>
      <p:sp>
        <p:nvSpPr>
          <p:cNvPr id="115713" name="Rectangle 1"/>
          <p:cNvSpPr>
            <a:spLocks noChangeArrowheads="1"/>
          </p:cNvSpPr>
          <p:nvPr/>
        </p:nvSpPr>
        <p:spPr bwMode="auto">
          <a:xfrm>
            <a:off x="0" y="428604"/>
            <a:ext cx="91440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В каком варианте ответа правильно </a:t>
            </a: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hlinkClick r:id="rId3" action="ppaction://hlinksldjump"/>
              </a:rPr>
              <a:t>указаны все цифры</a:t>
            </a: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 на месте которых в предложении должны стоять запятые?</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Он однажды даже видел эту розу (1)и запомнил (2) как она поблескивала (3) хотя за окнами не было солнца (4) и мрачный шторм шумел над проливом.</a:t>
            </a:r>
            <a:endParaRPr kumimoji="0" lang="ru-RU"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0000"/>
                </a:solidFill>
                <a:effectLst/>
                <a:latin typeface="Times New Roman" pitchFamily="18" charset="0"/>
                <a:ea typeface="Calibri" pitchFamily="34" charset="0"/>
                <a:cs typeface="Times New Roman" pitchFamily="18" charset="0"/>
              </a:rPr>
              <a:t>1) 1, 2, 3            2) 1, 2, 3,4               3) 2,3,4                 4) 2, 3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Прямоугольник 2"/>
          <p:cNvSpPr/>
          <p:nvPr/>
        </p:nvSpPr>
        <p:spPr>
          <a:xfrm>
            <a:off x="0" y="3357562"/>
            <a:ext cx="9144000" cy="2369880"/>
          </a:xfrm>
          <a:prstGeom prst="rect">
            <a:avLst/>
          </a:prstGeom>
        </p:spPr>
        <p:txBody>
          <a:bodyPr wrap="square">
            <a:spAutoFit/>
          </a:bodyPr>
          <a:lstStyle/>
          <a:p>
            <a:pPr algn="just"/>
            <a:r>
              <a:rPr lang="ru-RU" sz="2400" dirty="0" smtClean="0">
                <a:latin typeface="Times New Roman" pitchFamily="18" charset="0"/>
                <a:cs typeface="Times New Roman" pitchFamily="18" charset="0"/>
              </a:rPr>
              <a:t>В каком варианте ответа правильно указаны все цифры, на месте </a:t>
            </a:r>
          </a:p>
          <a:p>
            <a:pPr algn="just"/>
            <a:r>
              <a:rPr lang="ru-RU" sz="2400" dirty="0" smtClean="0">
                <a:latin typeface="Times New Roman" pitchFamily="18" charset="0"/>
                <a:cs typeface="Times New Roman" pitchFamily="18" charset="0"/>
              </a:rPr>
              <a:t>которых в предложении должны стоять запятые? </a:t>
            </a:r>
          </a:p>
          <a:p>
            <a:pPr indent="457200" algn="just"/>
            <a:r>
              <a:rPr lang="ru-RU" sz="2400" b="1" dirty="0" smtClean="0">
                <a:latin typeface="Times New Roman" pitchFamily="18" charset="0"/>
                <a:cs typeface="Times New Roman" pitchFamily="18" charset="0"/>
              </a:rPr>
              <a:t>Гора Килиманджаро (1) у подножия (2) которой исследователи разбили лагерь(3) своей вершиной уходила в облака. </a:t>
            </a:r>
          </a:p>
          <a:p>
            <a:r>
              <a:rPr lang="ru-RU" sz="2800" dirty="0" smtClean="0">
                <a:latin typeface="Times New Roman" pitchFamily="18" charset="0"/>
                <a:cs typeface="Times New Roman" pitchFamily="18" charset="0"/>
              </a:rPr>
              <a:t>  1) 1,3             2) 2,3                     3)3                                4)1 </a:t>
            </a:r>
          </a:p>
        </p:txBody>
      </p:sp>
      <p:sp>
        <p:nvSpPr>
          <p:cNvPr id="4" name="Прямоугольник 3"/>
          <p:cNvSpPr/>
          <p:nvPr/>
        </p:nvSpPr>
        <p:spPr>
          <a:xfrm flipH="1">
            <a:off x="8143900" y="2357430"/>
            <a:ext cx="571504" cy="923330"/>
          </a:xfrm>
          <a:prstGeom prst="rect">
            <a:avLst/>
          </a:prstGeom>
        </p:spPr>
        <p:txBody>
          <a:bodyPr wrap="square">
            <a:spAutoFit/>
          </a:bodyPr>
          <a:lstStyle/>
          <a:p>
            <a:r>
              <a:rPr lang="ru-RU" sz="5400" dirty="0" smtClean="0">
                <a:solidFill>
                  <a:srgbClr val="FF0000"/>
                </a:solidFill>
                <a:latin typeface="Times New Roman" pitchFamily="18" charset="0"/>
                <a:cs typeface="Times New Roman" pitchFamily="18" charset="0"/>
              </a:rPr>
              <a:t>4</a:t>
            </a:r>
            <a:endParaRPr lang="ru-RU" sz="5400" dirty="0">
              <a:solidFill>
                <a:srgbClr val="FF0000"/>
              </a:solidFill>
              <a:latin typeface="Times New Roman" pitchFamily="18" charset="0"/>
              <a:cs typeface="Times New Roman" pitchFamily="18" charset="0"/>
            </a:endParaRPr>
          </a:p>
        </p:txBody>
      </p:sp>
      <p:sp>
        <p:nvSpPr>
          <p:cNvPr id="5" name="Прямоугольник 4"/>
          <p:cNvSpPr/>
          <p:nvPr/>
        </p:nvSpPr>
        <p:spPr>
          <a:xfrm>
            <a:off x="7500958" y="5572140"/>
            <a:ext cx="466794" cy="769441"/>
          </a:xfrm>
          <a:prstGeom prst="rect">
            <a:avLst/>
          </a:prstGeom>
        </p:spPr>
        <p:txBody>
          <a:bodyPr wrap="square">
            <a:spAutoFit/>
          </a:bodyPr>
          <a:lstStyle/>
          <a:p>
            <a:r>
              <a:rPr lang="ru-RU" sz="4400" dirty="0" smtClean="0">
                <a:solidFill>
                  <a:srgbClr val="FF0000"/>
                </a:solidFill>
                <a:latin typeface="Times New Roman" pitchFamily="18" charset="0"/>
                <a:cs typeface="Times New Roman" pitchFamily="18" charset="0"/>
              </a:rPr>
              <a:t>1</a:t>
            </a:r>
            <a:endParaRPr lang="ru-RU" sz="4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5">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644650" y="274638"/>
            <a:ext cx="7499350" cy="1143000"/>
          </a:xfrm>
        </p:spPr>
        <p:txBody>
          <a:bodyPr>
            <a:noAutofit/>
          </a:bodyPr>
          <a:lstStyle/>
          <a:p>
            <a:r>
              <a:rPr lang="ru-RU" sz="4400" dirty="0" smtClean="0"/>
              <a:t>Бессоюзное сложное предложение</a:t>
            </a:r>
            <a:endParaRPr lang="ru-RU" sz="4400" dirty="0"/>
          </a:p>
        </p:txBody>
      </p:sp>
      <p:pic>
        <p:nvPicPr>
          <p:cNvPr id="12290" name="Picture 2" descr="C:\Users\Александра\Desktop\1338178050_ege-5.jpg"/>
          <p:cNvPicPr>
            <a:picLocks noChangeAspect="1" noChangeArrowheads="1"/>
          </p:cNvPicPr>
          <p:nvPr/>
        </p:nvPicPr>
        <p:blipFill>
          <a:blip r:embed="rId2" cstate="print"/>
          <a:srcRect/>
          <a:stretch>
            <a:fillRect/>
          </a:stretch>
        </p:blipFill>
        <p:spPr bwMode="auto">
          <a:xfrm>
            <a:off x="5572132" y="2786058"/>
            <a:ext cx="2276475" cy="333375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12"/>
          <p:cNvSpPr>
            <a:spLocks noGrp="1"/>
          </p:cNvSpPr>
          <p:nvPr>
            <p:ph idx="4294967295"/>
          </p:nvPr>
        </p:nvSpPr>
        <p:spPr>
          <a:xfrm>
            <a:off x="1644650" y="1357313"/>
            <a:ext cx="7499350" cy="4800600"/>
          </a:xfrm>
        </p:spPr>
        <p:txBody>
          <a:bodyPr/>
          <a:lstStyle/>
          <a:p>
            <a:pPr>
              <a:buNone/>
            </a:pPr>
            <a:endParaRPr lang="ru-RU" dirty="0" smtClean="0"/>
          </a:p>
          <a:p>
            <a:endParaRPr lang="ru-RU" dirty="0" smtClean="0"/>
          </a:p>
        </p:txBody>
      </p:sp>
      <p:sp>
        <p:nvSpPr>
          <p:cNvPr id="4" name="Заголовок 3"/>
          <p:cNvSpPr>
            <a:spLocks noGrp="1"/>
          </p:cNvSpPr>
          <p:nvPr>
            <p:ph type="title" idx="4294967295"/>
          </p:nvPr>
        </p:nvSpPr>
        <p:spPr>
          <a:xfrm>
            <a:off x="1644650" y="274638"/>
            <a:ext cx="7499350" cy="1143000"/>
          </a:xfrm>
        </p:spPr>
        <p:txBody>
          <a:bodyPr/>
          <a:lstStyle/>
          <a:p>
            <a:r>
              <a:rPr lang="ru-RU" dirty="0" smtClean="0"/>
              <a:t>Знаки препинания в БСП</a:t>
            </a:r>
            <a:endParaRPr lang="ru-RU" dirty="0"/>
          </a:p>
        </p:txBody>
      </p:sp>
      <p:sp>
        <p:nvSpPr>
          <p:cNvPr id="5" name="Прямоугольник 4"/>
          <p:cNvSpPr/>
          <p:nvPr/>
        </p:nvSpPr>
        <p:spPr>
          <a:xfrm>
            <a:off x="2643174" y="1643050"/>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5643570" y="1643050"/>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p:cNvSpPr/>
          <p:nvPr/>
        </p:nvSpPr>
        <p:spPr>
          <a:xfrm>
            <a:off x="2643174" y="2857496"/>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5715008" y="2857496"/>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2714612" y="4143380"/>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2714612" y="5429264"/>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5786446" y="4214818"/>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857884" y="5429264"/>
            <a:ext cx="2357454" cy="64294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000628" y="1857364"/>
            <a:ext cx="571504" cy="707886"/>
          </a:xfrm>
          <a:prstGeom prst="rect">
            <a:avLst/>
          </a:prstGeom>
        </p:spPr>
        <p:txBody>
          <a:bodyPr wrap="square">
            <a:spAutoFit/>
          </a:bodyPr>
          <a:lstStyle/>
          <a:p>
            <a:r>
              <a:rPr lang="ru-RU" sz="4000" dirty="0" smtClean="0"/>
              <a:t> ,</a:t>
            </a:r>
            <a:endParaRPr lang="ru-RU" sz="4000" dirty="0"/>
          </a:p>
        </p:txBody>
      </p:sp>
      <p:sp>
        <p:nvSpPr>
          <p:cNvPr id="15" name="Прямоугольник 14"/>
          <p:cNvSpPr/>
          <p:nvPr/>
        </p:nvSpPr>
        <p:spPr>
          <a:xfrm flipH="1">
            <a:off x="5097783" y="2928934"/>
            <a:ext cx="474348" cy="707886"/>
          </a:xfrm>
          <a:prstGeom prst="rect">
            <a:avLst/>
          </a:prstGeom>
        </p:spPr>
        <p:txBody>
          <a:bodyPr wrap="square">
            <a:spAutoFit/>
          </a:bodyPr>
          <a:lstStyle/>
          <a:p>
            <a:r>
              <a:rPr lang="ru-RU" sz="4000" dirty="0" smtClean="0"/>
              <a:t>;</a:t>
            </a:r>
            <a:endParaRPr lang="ru-RU" sz="4000" dirty="0"/>
          </a:p>
        </p:txBody>
      </p:sp>
      <p:sp>
        <p:nvSpPr>
          <p:cNvPr id="16" name="Прямоугольник 15"/>
          <p:cNvSpPr/>
          <p:nvPr/>
        </p:nvSpPr>
        <p:spPr>
          <a:xfrm>
            <a:off x="5286380" y="4143381"/>
            <a:ext cx="333746" cy="769441"/>
          </a:xfrm>
          <a:prstGeom prst="rect">
            <a:avLst/>
          </a:prstGeom>
        </p:spPr>
        <p:txBody>
          <a:bodyPr wrap="square">
            <a:spAutoFit/>
          </a:bodyPr>
          <a:lstStyle/>
          <a:p>
            <a:r>
              <a:rPr lang="ru-RU" sz="4400" dirty="0" smtClean="0"/>
              <a:t>:</a:t>
            </a:r>
            <a:endParaRPr lang="ru-RU" sz="4400" dirty="0"/>
          </a:p>
        </p:txBody>
      </p:sp>
      <p:sp>
        <p:nvSpPr>
          <p:cNvPr id="5121" name="Rectangle 1"/>
          <p:cNvSpPr>
            <a:spLocks noChangeArrowheads="1"/>
          </p:cNvSpPr>
          <p:nvPr/>
        </p:nvSpPr>
        <p:spPr bwMode="auto">
          <a:xfrm>
            <a:off x="5286380" y="5357826"/>
            <a:ext cx="42862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2" name="Rectangle 2"/>
          <p:cNvSpPr>
            <a:spLocks noChangeArrowheads="1"/>
          </p:cNvSpPr>
          <p:nvPr/>
        </p:nvSpPr>
        <p:spPr bwMode="auto">
          <a:xfrm>
            <a:off x="8001024" y="2857496"/>
            <a:ext cx="5714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3" name="Rectangle 3"/>
          <p:cNvSpPr>
            <a:spLocks noChangeArrowheads="1"/>
          </p:cNvSpPr>
          <p:nvPr/>
        </p:nvSpPr>
        <p:spPr bwMode="auto">
          <a:xfrm>
            <a:off x="7929586" y="1643050"/>
            <a:ext cx="714348"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4" name="Rectangle 4"/>
          <p:cNvSpPr>
            <a:spLocks noChangeArrowheads="1"/>
          </p:cNvSpPr>
          <p:nvPr/>
        </p:nvSpPr>
        <p:spPr bwMode="auto">
          <a:xfrm>
            <a:off x="8072462" y="4286256"/>
            <a:ext cx="5714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125" name="Rectangle 5"/>
          <p:cNvSpPr>
            <a:spLocks noChangeArrowheads="1"/>
          </p:cNvSpPr>
          <p:nvPr/>
        </p:nvSpPr>
        <p:spPr bwMode="auto">
          <a:xfrm>
            <a:off x="8143900" y="5429264"/>
            <a:ext cx="571472"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Прямоугольник 21"/>
          <p:cNvSpPr/>
          <p:nvPr/>
        </p:nvSpPr>
        <p:spPr>
          <a:xfrm>
            <a:off x="2143108" y="1571612"/>
            <a:ext cx="413896" cy="707886"/>
          </a:xfrm>
          <a:prstGeom prst="rect">
            <a:avLst/>
          </a:prstGeom>
        </p:spPr>
        <p:txBody>
          <a:bodyPr wrap="square">
            <a:spAutoFit/>
          </a:bodyPr>
          <a:lstStyle/>
          <a:p>
            <a:r>
              <a:rPr lang="ru-RU" sz="4000" dirty="0" smtClean="0"/>
              <a:t>1</a:t>
            </a:r>
            <a:endParaRPr lang="ru-RU" sz="4000" dirty="0"/>
          </a:p>
        </p:txBody>
      </p:sp>
      <p:sp>
        <p:nvSpPr>
          <p:cNvPr id="23" name="Прямоугольник 22"/>
          <p:cNvSpPr/>
          <p:nvPr/>
        </p:nvSpPr>
        <p:spPr>
          <a:xfrm>
            <a:off x="2071670" y="2786058"/>
            <a:ext cx="445956" cy="707886"/>
          </a:xfrm>
          <a:prstGeom prst="rect">
            <a:avLst/>
          </a:prstGeom>
        </p:spPr>
        <p:txBody>
          <a:bodyPr wrap="square">
            <a:spAutoFit/>
          </a:bodyPr>
          <a:lstStyle/>
          <a:p>
            <a:r>
              <a:rPr lang="ru-RU" sz="4000" dirty="0" smtClean="0"/>
              <a:t>2</a:t>
            </a:r>
            <a:endParaRPr lang="ru-RU" sz="4000" dirty="0"/>
          </a:p>
        </p:txBody>
      </p:sp>
      <p:sp>
        <p:nvSpPr>
          <p:cNvPr id="24" name="Прямоугольник 23"/>
          <p:cNvSpPr/>
          <p:nvPr/>
        </p:nvSpPr>
        <p:spPr>
          <a:xfrm>
            <a:off x="2071670" y="4000504"/>
            <a:ext cx="417102" cy="707886"/>
          </a:xfrm>
          <a:prstGeom prst="rect">
            <a:avLst/>
          </a:prstGeom>
        </p:spPr>
        <p:txBody>
          <a:bodyPr wrap="square">
            <a:spAutoFit/>
          </a:bodyPr>
          <a:lstStyle/>
          <a:p>
            <a:r>
              <a:rPr lang="ru-RU" sz="4000" dirty="0" smtClean="0"/>
              <a:t>3</a:t>
            </a:r>
            <a:endParaRPr lang="ru-RU" sz="4000" dirty="0"/>
          </a:p>
        </p:txBody>
      </p:sp>
      <p:sp>
        <p:nvSpPr>
          <p:cNvPr id="25" name="Прямоугольник 24"/>
          <p:cNvSpPr/>
          <p:nvPr/>
        </p:nvSpPr>
        <p:spPr>
          <a:xfrm>
            <a:off x="2071670" y="5357826"/>
            <a:ext cx="449162" cy="707886"/>
          </a:xfrm>
          <a:prstGeom prst="rect">
            <a:avLst/>
          </a:prstGeom>
        </p:spPr>
        <p:txBody>
          <a:bodyPr wrap="square">
            <a:spAutoFit/>
          </a:bodyPr>
          <a:lstStyle/>
          <a:p>
            <a:r>
              <a:rPr lang="ru-RU" sz="4000" dirty="0" smtClean="0"/>
              <a:t>4</a:t>
            </a:r>
            <a:endParaRPr lang="ru-RU" sz="4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Александра\Desktop\мии.jpeg"/>
          <p:cNvPicPr>
            <a:picLocks noChangeAspect="1" noChangeArrowheads="1"/>
          </p:cNvPicPr>
          <p:nvPr/>
        </p:nvPicPr>
        <p:blipFill>
          <a:blip r:embed="rId2" cstate="print"/>
          <a:srcRect/>
          <a:stretch>
            <a:fillRect/>
          </a:stretch>
        </p:blipFill>
        <p:spPr bwMode="auto">
          <a:xfrm>
            <a:off x="7239000" y="142852"/>
            <a:ext cx="1905000" cy="1428750"/>
          </a:xfrm>
          <a:prstGeom prst="rect">
            <a:avLst/>
          </a:prstGeom>
          <a:noFill/>
        </p:spPr>
      </p:pic>
      <p:sp>
        <p:nvSpPr>
          <p:cNvPr id="3" name="Прямоугольник 2"/>
          <p:cNvSpPr/>
          <p:nvPr/>
        </p:nvSpPr>
        <p:spPr>
          <a:xfrm>
            <a:off x="142844" y="0"/>
            <a:ext cx="9001156" cy="6494085"/>
          </a:xfrm>
          <a:prstGeom prst="rect">
            <a:avLst/>
          </a:prstGeom>
        </p:spPr>
        <p:txBody>
          <a:bodyPr wrap="square">
            <a:spAutoFit/>
          </a:bodyPr>
          <a:lstStyle/>
          <a:p>
            <a:r>
              <a:rPr lang="ru-RU" sz="3200" dirty="0" smtClean="0">
                <a:latin typeface="Times New Roman" pitchFamily="18" charset="0"/>
                <a:cs typeface="Times New Roman" pitchFamily="18" charset="0"/>
              </a:rPr>
              <a:t>Как объяснить постановку тире в приведённом ниже предложении? </a:t>
            </a:r>
          </a:p>
          <a:p>
            <a:pPr indent="457200"/>
            <a:r>
              <a:rPr lang="ru-RU" sz="3200" b="1" dirty="0" smtClean="0">
                <a:latin typeface="Times New Roman" pitchFamily="18" charset="0"/>
                <a:cs typeface="Times New Roman" pitchFamily="18" charset="0"/>
              </a:rPr>
              <a:t>Засмеется звонко - ручеек лесной зазвенит по камешкам. </a:t>
            </a:r>
          </a:p>
          <a:p>
            <a:pPr algn="just"/>
            <a:r>
              <a:rPr lang="ru-RU" sz="3200" dirty="0" smtClean="0">
                <a:latin typeface="Times New Roman" pitchFamily="18" charset="0"/>
                <a:cs typeface="Times New Roman" pitchFamily="18" charset="0"/>
              </a:rPr>
              <a:t>1) Ставится тире между подлежащим и сказуемым. </a:t>
            </a:r>
          </a:p>
          <a:p>
            <a:pPr algn="just"/>
            <a:r>
              <a:rPr lang="ru-RU" sz="3200" dirty="0" smtClean="0">
                <a:latin typeface="Times New Roman" pitchFamily="18" charset="0"/>
                <a:cs typeface="Times New Roman" pitchFamily="18" charset="0"/>
              </a:rPr>
              <a:t>2) Вторая часть бессоюзного сложного предложения содержит сравнение с тем, о чём говорится в первой части. </a:t>
            </a:r>
          </a:p>
          <a:p>
            <a:pPr algn="just"/>
            <a:r>
              <a:rPr lang="ru-RU" sz="3200" dirty="0" smtClean="0">
                <a:latin typeface="Times New Roman" pitchFamily="18" charset="0"/>
                <a:cs typeface="Times New Roman" pitchFamily="18" charset="0"/>
              </a:rPr>
              <a:t>3) Вторая  часть  бессоюзного сложного  предложения указывает на причину того, о чём говорится в первой части. </a:t>
            </a:r>
            <a:endParaRPr lang="ru-RU" sz="3200" dirty="0" smtClean="0"/>
          </a:p>
          <a:p>
            <a:pPr algn="just"/>
            <a:r>
              <a:rPr lang="ru-RU" sz="3200" dirty="0" smtClean="0">
                <a:latin typeface="Times New Roman" pitchFamily="18" charset="0"/>
                <a:cs typeface="Times New Roman" pitchFamily="18" charset="0"/>
              </a:rPr>
              <a:t>4) Выделяется обособленное приложение. </a:t>
            </a:r>
            <a:endParaRPr lang="ru-RU" sz="3200" dirty="0">
              <a:latin typeface="Times New Roman" pitchFamily="18" charset="0"/>
              <a:cs typeface="Times New Roman" pitchFamily="18" charset="0"/>
            </a:endParaRPr>
          </a:p>
        </p:txBody>
      </p:sp>
      <p:sp>
        <p:nvSpPr>
          <p:cNvPr id="4" name="Прямоугольник 3"/>
          <p:cNvSpPr/>
          <p:nvPr/>
        </p:nvSpPr>
        <p:spPr>
          <a:xfrm>
            <a:off x="8215338" y="5643578"/>
            <a:ext cx="303288" cy="923330"/>
          </a:xfrm>
          <a:prstGeom prst="rect">
            <a:avLst/>
          </a:prstGeom>
        </p:spPr>
        <p:txBody>
          <a:bodyPr wrap="square">
            <a:spAutoFit/>
          </a:bodyPr>
          <a:lstStyle/>
          <a:p>
            <a:r>
              <a:rPr lang="ru-RU" sz="5400" dirty="0" smtClean="0">
                <a:solidFill>
                  <a:srgbClr val="FF0000"/>
                </a:solidFill>
                <a:latin typeface="Times New Roman" pitchFamily="18" charset="0"/>
                <a:cs typeface="Times New Roman" pitchFamily="18" charset="0"/>
              </a:rPr>
              <a:t>2</a:t>
            </a:r>
            <a:endParaRPr lang="ru-RU" sz="54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Александра\Desktop\мии.jpeg"/>
          <p:cNvPicPr>
            <a:picLocks noChangeAspect="1" noChangeArrowheads="1"/>
          </p:cNvPicPr>
          <p:nvPr/>
        </p:nvPicPr>
        <p:blipFill>
          <a:blip r:embed="rId2" cstate="print"/>
          <a:srcRect/>
          <a:stretch>
            <a:fillRect/>
          </a:stretch>
        </p:blipFill>
        <p:spPr bwMode="auto">
          <a:xfrm>
            <a:off x="7239000" y="142852"/>
            <a:ext cx="1905000" cy="1428750"/>
          </a:xfrm>
          <a:prstGeom prst="rect">
            <a:avLst/>
          </a:prstGeom>
          <a:noFill/>
        </p:spPr>
      </p:pic>
      <p:sp>
        <p:nvSpPr>
          <p:cNvPr id="2" name="Прямоугольник 1"/>
          <p:cNvSpPr/>
          <p:nvPr/>
        </p:nvSpPr>
        <p:spPr>
          <a:xfrm>
            <a:off x="0" y="1"/>
            <a:ext cx="9144000" cy="6555641"/>
          </a:xfrm>
          <a:prstGeom prst="rect">
            <a:avLst/>
          </a:prstGeom>
        </p:spPr>
        <p:txBody>
          <a:bodyPr wrap="square">
            <a:spAutoFit/>
          </a:bodyPr>
          <a:lstStyle/>
          <a:p>
            <a:pPr algn="just"/>
            <a:r>
              <a:rPr lang="ru-RU" sz="2800" dirty="0" smtClean="0">
                <a:latin typeface="Times New Roman" pitchFamily="18" charset="0"/>
                <a:cs typeface="Times New Roman" pitchFamily="18" charset="0"/>
                <a:hlinkClick r:id="rId3" action="ppaction://hlinksldjump"/>
              </a:rPr>
              <a:t>Какой знак препинания </a:t>
            </a:r>
            <a:r>
              <a:rPr lang="ru-RU" sz="2800" dirty="0" smtClean="0">
                <a:latin typeface="Times New Roman" pitchFamily="18" charset="0"/>
                <a:cs typeface="Times New Roman" pitchFamily="18" charset="0"/>
              </a:rPr>
              <a:t>и почему ставится на месте скобок в предложении: </a:t>
            </a:r>
          </a:p>
          <a:p>
            <a:pPr indent="457200" algn="just"/>
            <a:r>
              <a:rPr lang="ru-RU" sz="2800" b="1" dirty="0" smtClean="0">
                <a:latin typeface="Times New Roman" pitchFamily="18" charset="0"/>
                <a:cs typeface="Times New Roman" pitchFamily="18" charset="0"/>
              </a:rPr>
              <a:t>Поэт Н. Рубцов не злоупотребляет «деревенской» лексикой ( ) он соблюдает достоинство сельского жителя, он разборчив по отношению к словам. </a:t>
            </a:r>
          </a:p>
          <a:p>
            <a:pPr algn="just"/>
            <a:r>
              <a:rPr lang="ru-RU" sz="2800" dirty="0" smtClean="0">
                <a:latin typeface="Times New Roman" pitchFamily="18" charset="0"/>
                <a:cs typeface="Times New Roman" pitchFamily="18" charset="0"/>
              </a:rPr>
              <a:t>1) Ставится двоеточие, так как вторая часть сложного  предложения имеет значение причины. </a:t>
            </a:r>
          </a:p>
          <a:p>
            <a:pPr algn="just"/>
            <a:r>
              <a:rPr lang="ru-RU" sz="2800" dirty="0" smtClean="0">
                <a:latin typeface="Times New Roman" pitchFamily="18" charset="0"/>
                <a:cs typeface="Times New Roman" pitchFamily="18" charset="0"/>
              </a:rPr>
              <a:t>2) Ставится тире, так как содержание одной части бессоюзного сложного предложения противопоставляется содержанию другой. </a:t>
            </a:r>
          </a:p>
          <a:p>
            <a:pPr algn="just"/>
            <a:r>
              <a:rPr lang="ru-RU" sz="2800" dirty="0" smtClean="0">
                <a:latin typeface="Times New Roman" pitchFamily="18" charset="0"/>
                <a:cs typeface="Times New Roman" pitchFamily="18" charset="0"/>
              </a:rPr>
              <a:t>3) Ставится тире, так как вторая часть сложного предложения имеет значение следствия. </a:t>
            </a:r>
          </a:p>
          <a:p>
            <a:pPr algn="just"/>
            <a:r>
              <a:rPr lang="ru-RU" sz="2800" dirty="0" smtClean="0">
                <a:latin typeface="Times New Roman" pitchFamily="18" charset="0"/>
                <a:cs typeface="Times New Roman" pitchFamily="18" charset="0"/>
              </a:rPr>
              <a:t>4) Ставится тире, так как в первой части сложного предложения говорится об условии действия, описанного во второй части. </a:t>
            </a:r>
            <a:endParaRPr lang="ru-RU" sz="2800" dirty="0">
              <a:latin typeface="Times New Roman" pitchFamily="18" charset="0"/>
              <a:cs typeface="Times New Roman" pitchFamily="18" charset="0"/>
            </a:endParaRPr>
          </a:p>
        </p:txBody>
      </p:sp>
      <p:sp>
        <p:nvSpPr>
          <p:cNvPr id="3" name="Прямоугольник 2"/>
          <p:cNvSpPr/>
          <p:nvPr/>
        </p:nvSpPr>
        <p:spPr>
          <a:xfrm>
            <a:off x="7858148" y="5857892"/>
            <a:ext cx="642942" cy="830997"/>
          </a:xfrm>
          <a:prstGeom prst="rect">
            <a:avLst/>
          </a:prstGeom>
        </p:spPr>
        <p:txBody>
          <a:bodyPr wrap="square">
            <a:spAutoFit/>
          </a:bodyPr>
          <a:lstStyle/>
          <a:p>
            <a:r>
              <a:rPr lang="ru-RU" sz="4800" dirty="0" smtClean="0">
                <a:solidFill>
                  <a:srgbClr val="FF0000"/>
                </a:solidFill>
                <a:latin typeface="Times New Roman" pitchFamily="18" charset="0"/>
                <a:cs typeface="Times New Roman" pitchFamily="18" charset="0"/>
              </a:rPr>
              <a:t>1</a:t>
            </a:r>
            <a:endParaRPr lang="ru-RU" sz="4800"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71480"/>
          </a:xfrm>
        </p:spPr>
        <p:txBody>
          <a:bodyPr>
            <a:normAutofit fontScale="90000"/>
          </a:bodyPr>
          <a:lstStyle/>
          <a:p>
            <a:pPr algn="ctr"/>
            <a:r>
              <a:rPr lang="ru-RU" sz="3200" dirty="0" smtClean="0"/>
              <a:t>Классификация сложных предложений</a:t>
            </a:r>
            <a:endParaRPr lang="ru-RU" sz="3200" dirty="0"/>
          </a:p>
        </p:txBody>
      </p:sp>
      <p:sp>
        <p:nvSpPr>
          <p:cNvPr id="3" name="Прямоугольник 2"/>
          <p:cNvSpPr/>
          <p:nvPr/>
        </p:nvSpPr>
        <p:spPr>
          <a:xfrm>
            <a:off x="3071802" y="50004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Сложные предложения</a:t>
            </a:r>
            <a:endParaRPr lang="ru-RU" sz="2400" dirty="0">
              <a:solidFill>
                <a:schemeClr val="tx1">
                  <a:lumMod val="95000"/>
                  <a:lumOff val="5000"/>
                </a:schemeClr>
              </a:solidFill>
              <a:latin typeface="Times New Roman" pitchFamily="18" charset="0"/>
              <a:cs typeface="Times New Roman" pitchFamily="18" charset="0"/>
            </a:endParaRPr>
          </a:p>
        </p:txBody>
      </p:sp>
      <p:sp>
        <p:nvSpPr>
          <p:cNvPr id="4" name="Прямоугольник 3"/>
          <p:cNvSpPr/>
          <p:nvPr/>
        </p:nvSpPr>
        <p:spPr>
          <a:xfrm>
            <a:off x="0" y="1857364"/>
            <a:ext cx="2928926" cy="5000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lumMod val="95000"/>
                    <a:lumOff val="5000"/>
                  </a:schemeClr>
                </a:solidFill>
                <a:latin typeface="Times New Roman" pitchFamily="18" charset="0"/>
                <a:cs typeface="Times New Roman" pitchFamily="18" charset="0"/>
              </a:rPr>
              <a:t>Союзные</a:t>
            </a:r>
            <a:endParaRPr lang="ru-RU" sz="3200" dirty="0">
              <a:solidFill>
                <a:schemeClr val="tx1">
                  <a:lumMod val="95000"/>
                  <a:lumOff val="5000"/>
                </a:schemeClr>
              </a:solidFill>
              <a:latin typeface="Times New Roman" pitchFamily="18" charset="0"/>
              <a:cs typeface="Times New Roman" pitchFamily="18" charset="0"/>
            </a:endParaRPr>
          </a:p>
        </p:txBody>
      </p:sp>
      <p:sp>
        <p:nvSpPr>
          <p:cNvPr id="5" name="Прямоугольник 4"/>
          <p:cNvSpPr/>
          <p:nvPr/>
        </p:nvSpPr>
        <p:spPr>
          <a:xfrm>
            <a:off x="4714876" y="2071678"/>
            <a:ext cx="2428892" cy="50006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latin typeface="Times New Roman" pitchFamily="18" charset="0"/>
                <a:cs typeface="Times New Roman" pitchFamily="18" charset="0"/>
              </a:rPr>
              <a:t>Бессоюзные</a:t>
            </a:r>
            <a:endParaRPr lang="ru-RU" sz="3200" dirty="0">
              <a:solidFill>
                <a:schemeClr val="tx1"/>
              </a:solidFill>
              <a:latin typeface="Times New Roman" pitchFamily="18" charset="0"/>
              <a:cs typeface="Times New Roman" pitchFamily="18" charset="0"/>
            </a:endParaRPr>
          </a:p>
        </p:txBody>
      </p:sp>
      <p:sp>
        <p:nvSpPr>
          <p:cNvPr id="21" name="Прямоугольник 20"/>
          <p:cNvSpPr/>
          <p:nvPr/>
        </p:nvSpPr>
        <p:spPr>
          <a:xfrm>
            <a:off x="0" y="2857496"/>
            <a:ext cx="1857356" cy="500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ССП</a:t>
            </a:r>
            <a:endParaRPr lang="ru-RU" sz="3600" dirty="0">
              <a:solidFill>
                <a:schemeClr val="tx1">
                  <a:lumMod val="95000"/>
                  <a:lumOff val="5000"/>
                </a:schemeClr>
              </a:solidFill>
              <a:latin typeface="Times New Roman" pitchFamily="18" charset="0"/>
              <a:cs typeface="Times New Roman" pitchFamily="18" charset="0"/>
            </a:endParaRPr>
          </a:p>
        </p:txBody>
      </p:sp>
      <p:cxnSp>
        <p:nvCxnSpPr>
          <p:cNvPr id="25" name="Прямая со стрелкой 24"/>
          <p:cNvCxnSpPr/>
          <p:nvPr/>
        </p:nvCxnSpPr>
        <p:spPr>
          <a:xfrm rot="5400000">
            <a:off x="179357" y="2607463"/>
            <a:ext cx="4992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Скругленный прямоугольник 51"/>
          <p:cNvSpPr/>
          <p:nvPr/>
        </p:nvSpPr>
        <p:spPr>
          <a:xfrm>
            <a:off x="0" y="3714752"/>
            <a:ext cx="1928794" cy="214314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относительно автономны, связаны </a:t>
            </a:r>
            <a:r>
              <a:rPr lang="ru-RU" sz="2000" dirty="0" smtClean="0">
                <a:solidFill>
                  <a:schemeClr val="tx1">
                    <a:lumMod val="95000"/>
                    <a:lumOff val="5000"/>
                  </a:schemeClr>
                </a:solidFill>
                <a:latin typeface="Times New Roman" pitchFamily="18" charset="0"/>
                <a:cs typeface="Times New Roman" pitchFamily="18" charset="0"/>
                <a:hlinkClick r:id="rId2" action="ppaction://hlinksldjump"/>
              </a:rPr>
              <a:t>сочинительными </a:t>
            </a:r>
            <a:r>
              <a:rPr lang="ru-RU" sz="2000" dirty="0" smtClean="0">
                <a:solidFill>
                  <a:schemeClr val="tx1">
                    <a:lumMod val="95000"/>
                    <a:lumOff val="5000"/>
                  </a:schemeClr>
                </a:solidFill>
                <a:latin typeface="Times New Roman" pitchFamily="18" charset="0"/>
                <a:cs typeface="Times New Roman" pitchFamily="18" charset="0"/>
              </a:rPr>
              <a:t>союзами.</a:t>
            </a:r>
            <a:endParaRPr lang="ru-RU" sz="2000" dirty="0">
              <a:solidFill>
                <a:schemeClr val="tx1">
                  <a:lumMod val="95000"/>
                  <a:lumOff val="5000"/>
                </a:schemeClr>
              </a:solidFill>
              <a:latin typeface="Times New Roman" pitchFamily="18" charset="0"/>
              <a:cs typeface="Times New Roman" pitchFamily="18" charset="0"/>
            </a:endParaRPr>
          </a:p>
        </p:txBody>
      </p:sp>
      <p:sp>
        <p:nvSpPr>
          <p:cNvPr id="26" name="Прямоугольник 25"/>
          <p:cNvSpPr/>
          <p:nvPr/>
        </p:nvSpPr>
        <p:spPr>
          <a:xfrm>
            <a:off x="357158" y="121442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400" dirty="0">
              <a:solidFill>
                <a:schemeClr val="tx1">
                  <a:lumMod val="95000"/>
                  <a:lumOff val="5000"/>
                </a:schemeClr>
              </a:solidFill>
              <a:latin typeface="Times New Roman" pitchFamily="18" charset="0"/>
              <a:cs typeface="Times New Roman" pitchFamily="18" charset="0"/>
            </a:endParaRPr>
          </a:p>
        </p:txBody>
      </p:sp>
      <p:sp>
        <p:nvSpPr>
          <p:cNvPr id="27" name="Прямоугольник 26"/>
          <p:cNvSpPr/>
          <p:nvPr/>
        </p:nvSpPr>
        <p:spPr>
          <a:xfrm>
            <a:off x="4786314" y="121442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400" dirty="0">
              <a:solidFill>
                <a:schemeClr val="tx1">
                  <a:lumMod val="95000"/>
                  <a:lumOff val="5000"/>
                </a:schemeClr>
              </a:solidFill>
              <a:latin typeface="Times New Roman" pitchFamily="18" charset="0"/>
              <a:cs typeface="Times New Roman" pitchFamily="18" charset="0"/>
            </a:endParaRPr>
          </a:p>
        </p:txBody>
      </p:sp>
      <p:cxnSp>
        <p:nvCxnSpPr>
          <p:cNvPr id="30" name="Прямая со стрелкой 29"/>
          <p:cNvCxnSpPr/>
          <p:nvPr/>
        </p:nvCxnSpPr>
        <p:spPr>
          <a:xfrm rot="10800000" flipV="1">
            <a:off x="2500298" y="1000108"/>
            <a:ext cx="85725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Прямая со стрелкой 34"/>
          <p:cNvCxnSpPr/>
          <p:nvPr/>
        </p:nvCxnSpPr>
        <p:spPr>
          <a:xfrm>
            <a:off x="5286380" y="1000108"/>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Прямая со стрелкой 36"/>
          <p:cNvCxnSpPr/>
          <p:nvPr/>
        </p:nvCxnSpPr>
        <p:spPr>
          <a:xfrm rot="10800000" flipV="1">
            <a:off x="1357290" y="1714488"/>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a:off x="3286116" y="1714488"/>
            <a:ext cx="178595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ox(in)">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ox(in)">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900" decel="100000" fill="hold"/>
                                        <p:tgtEl>
                                          <p:spTgt spid="2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diamond(in)">
                                      <p:cBhvr>
                                        <p:cTn id="31" dur="2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21" grpId="0" animBg="1"/>
      <p:bldP spid="5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71480"/>
          </a:xfrm>
        </p:spPr>
        <p:txBody>
          <a:bodyPr>
            <a:normAutofit fontScale="90000"/>
          </a:bodyPr>
          <a:lstStyle/>
          <a:p>
            <a:pPr algn="ctr"/>
            <a:r>
              <a:rPr lang="ru-RU" sz="3200" dirty="0" smtClean="0"/>
              <a:t>Классификация сложных предложений</a:t>
            </a:r>
            <a:endParaRPr lang="ru-RU" sz="3200" dirty="0"/>
          </a:p>
        </p:txBody>
      </p:sp>
      <p:sp>
        <p:nvSpPr>
          <p:cNvPr id="3" name="Прямоугольник 2"/>
          <p:cNvSpPr/>
          <p:nvPr/>
        </p:nvSpPr>
        <p:spPr>
          <a:xfrm>
            <a:off x="3071802" y="50004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Сложные предложения</a:t>
            </a:r>
            <a:endParaRPr lang="ru-RU" sz="2400" dirty="0">
              <a:solidFill>
                <a:schemeClr val="tx1">
                  <a:lumMod val="95000"/>
                  <a:lumOff val="5000"/>
                </a:schemeClr>
              </a:solidFill>
              <a:latin typeface="Times New Roman" pitchFamily="18" charset="0"/>
              <a:cs typeface="Times New Roman" pitchFamily="18" charset="0"/>
            </a:endParaRPr>
          </a:p>
        </p:txBody>
      </p:sp>
      <p:sp>
        <p:nvSpPr>
          <p:cNvPr id="4" name="Прямоугольник 3"/>
          <p:cNvSpPr/>
          <p:nvPr/>
        </p:nvSpPr>
        <p:spPr>
          <a:xfrm>
            <a:off x="0" y="1857364"/>
            <a:ext cx="2928926" cy="5000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lumMod val="95000"/>
                    <a:lumOff val="5000"/>
                  </a:schemeClr>
                </a:solidFill>
                <a:latin typeface="Times New Roman" pitchFamily="18" charset="0"/>
                <a:cs typeface="Times New Roman" pitchFamily="18" charset="0"/>
              </a:rPr>
              <a:t>Союзные</a:t>
            </a:r>
            <a:endParaRPr lang="ru-RU" sz="3200" dirty="0">
              <a:solidFill>
                <a:schemeClr val="tx1">
                  <a:lumMod val="95000"/>
                  <a:lumOff val="5000"/>
                </a:schemeClr>
              </a:solidFill>
              <a:latin typeface="Times New Roman" pitchFamily="18" charset="0"/>
              <a:cs typeface="Times New Roman" pitchFamily="18" charset="0"/>
            </a:endParaRPr>
          </a:p>
        </p:txBody>
      </p:sp>
      <p:sp>
        <p:nvSpPr>
          <p:cNvPr id="5" name="Прямоугольник 4"/>
          <p:cNvSpPr/>
          <p:nvPr/>
        </p:nvSpPr>
        <p:spPr>
          <a:xfrm>
            <a:off x="4714876" y="2071678"/>
            <a:ext cx="2428892" cy="50006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latin typeface="Times New Roman" pitchFamily="18" charset="0"/>
                <a:cs typeface="Times New Roman" pitchFamily="18" charset="0"/>
              </a:rPr>
              <a:t>Бессоюзные</a:t>
            </a:r>
            <a:endParaRPr lang="ru-RU" sz="3200" dirty="0">
              <a:solidFill>
                <a:schemeClr val="tx1"/>
              </a:solidFill>
              <a:latin typeface="Times New Roman" pitchFamily="18" charset="0"/>
              <a:cs typeface="Times New Roman" pitchFamily="18" charset="0"/>
            </a:endParaRPr>
          </a:p>
        </p:txBody>
      </p:sp>
      <p:sp>
        <p:nvSpPr>
          <p:cNvPr id="6" name="Прямоугольник 5"/>
          <p:cNvSpPr/>
          <p:nvPr/>
        </p:nvSpPr>
        <p:spPr>
          <a:xfrm>
            <a:off x="6429356" y="1214422"/>
            <a:ext cx="2714644" cy="64294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schemeClr val="tx1">
                  <a:lumMod val="95000"/>
                  <a:lumOff val="5000"/>
                </a:schemeClr>
              </a:solidFill>
              <a:latin typeface="Times New Roman" pitchFamily="18" charset="0"/>
              <a:cs typeface="Times New Roman" pitchFamily="18" charset="0"/>
            </a:endParaRPr>
          </a:p>
        </p:txBody>
      </p:sp>
      <p:sp>
        <p:nvSpPr>
          <p:cNvPr id="8" name="Прямоугольник 7"/>
          <p:cNvSpPr/>
          <p:nvPr/>
        </p:nvSpPr>
        <p:spPr>
          <a:xfrm>
            <a:off x="642910" y="1142984"/>
            <a:ext cx="4929222"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solidFill>
                <a:schemeClr val="tx1">
                  <a:lumMod val="95000"/>
                  <a:lumOff val="5000"/>
                </a:schemeClr>
              </a:solidFill>
              <a:latin typeface="Times New Roman" pitchFamily="18" charset="0"/>
              <a:cs typeface="Times New Roman" pitchFamily="18" charset="0"/>
            </a:endParaRPr>
          </a:p>
        </p:txBody>
      </p:sp>
      <p:cxnSp>
        <p:nvCxnSpPr>
          <p:cNvPr id="12" name="Прямая со стрелкой 11"/>
          <p:cNvCxnSpPr/>
          <p:nvPr/>
        </p:nvCxnSpPr>
        <p:spPr>
          <a:xfrm>
            <a:off x="5643570" y="1000108"/>
            <a:ext cx="785818" cy="392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0800000" flipV="1">
            <a:off x="3571868" y="1000108"/>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a:off x="1321571" y="1678769"/>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6200000" flipH="1">
            <a:off x="5357818" y="1785926"/>
            <a:ext cx="28575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0" y="2857496"/>
            <a:ext cx="1857356" cy="500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ССП</a:t>
            </a:r>
            <a:endParaRPr lang="ru-RU" sz="3600" dirty="0">
              <a:solidFill>
                <a:schemeClr val="tx1">
                  <a:lumMod val="95000"/>
                  <a:lumOff val="5000"/>
                </a:schemeClr>
              </a:solidFill>
              <a:latin typeface="Times New Roman" pitchFamily="18" charset="0"/>
              <a:cs typeface="Times New Roman" pitchFamily="18" charset="0"/>
            </a:endParaRPr>
          </a:p>
        </p:txBody>
      </p:sp>
      <p:sp>
        <p:nvSpPr>
          <p:cNvPr id="22" name="Прямоугольник 21"/>
          <p:cNvSpPr/>
          <p:nvPr/>
        </p:nvSpPr>
        <p:spPr>
          <a:xfrm>
            <a:off x="2357422" y="2857496"/>
            <a:ext cx="1928826" cy="50006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СПП</a:t>
            </a:r>
            <a:endParaRPr lang="ru-RU" sz="3600" dirty="0">
              <a:solidFill>
                <a:schemeClr val="tx1">
                  <a:lumMod val="95000"/>
                  <a:lumOff val="5000"/>
                </a:schemeClr>
              </a:solidFill>
              <a:latin typeface="Times New Roman" pitchFamily="18" charset="0"/>
              <a:cs typeface="Times New Roman" pitchFamily="18" charset="0"/>
            </a:endParaRPr>
          </a:p>
        </p:txBody>
      </p:sp>
      <p:cxnSp>
        <p:nvCxnSpPr>
          <p:cNvPr id="25" name="Прямая со стрелкой 24"/>
          <p:cNvCxnSpPr/>
          <p:nvPr/>
        </p:nvCxnSpPr>
        <p:spPr>
          <a:xfrm rot="5400000">
            <a:off x="179357" y="2607463"/>
            <a:ext cx="4992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6200000" flipH="1">
            <a:off x="2429654" y="2572538"/>
            <a:ext cx="499272" cy="70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Скругленный прямоугольник 51"/>
          <p:cNvSpPr/>
          <p:nvPr/>
        </p:nvSpPr>
        <p:spPr>
          <a:xfrm>
            <a:off x="0" y="3714752"/>
            <a:ext cx="1928794" cy="214314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относительно автономны, связаны </a:t>
            </a:r>
            <a:r>
              <a:rPr lang="ru-RU" sz="2000" dirty="0" smtClean="0">
                <a:solidFill>
                  <a:schemeClr val="tx1">
                    <a:lumMod val="95000"/>
                    <a:lumOff val="5000"/>
                  </a:schemeClr>
                </a:solidFill>
                <a:latin typeface="Times New Roman" pitchFamily="18" charset="0"/>
                <a:cs typeface="Times New Roman" pitchFamily="18" charset="0"/>
                <a:hlinkClick r:id="rId2" action="ppaction://hlinksldjump"/>
              </a:rPr>
              <a:t>сочинительными </a:t>
            </a:r>
            <a:r>
              <a:rPr lang="ru-RU" sz="2000" dirty="0" smtClean="0">
                <a:solidFill>
                  <a:schemeClr val="tx1">
                    <a:lumMod val="95000"/>
                    <a:lumOff val="5000"/>
                  </a:schemeClr>
                </a:solidFill>
                <a:latin typeface="Times New Roman" pitchFamily="18" charset="0"/>
                <a:cs typeface="Times New Roman" pitchFamily="18" charset="0"/>
              </a:rPr>
              <a:t>союзами.</a:t>
            </a:r>
            <a:endParaRPr lang="ru-RU" sz="2000" dirty="0">
              <a:solidFill>
                <a:schemeClr val="tx1">
                  <a:lumMod val="95000"/>
                  <a:lumOff val="5000"/>
                </a:schemeClr>
              </a:solidFill>
              <a:latin typeface="Times New Roman" pitchFamily="18" charset="0"/>
              <a:cs typeface="Times New Roman" pitchFamily="18" charset="0"/>
            </a:endParaRPr>
          </a:p>
        </p:txBody>
      </p:sp>
      <p:sp>
        <p:nvSpPr>
          <p:cNvPr id="53" name="Скругленный прямоугольник 52"/>
          <p:cNvSpPr/>
          <p:nvPr/>
        </p:nvSpPr>
        <p:spPr>
          <a:xfrm>
            <a:off x="2214546" y="5857892"/>
            <a:ext cx="4572032" cy="857256"/>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зависят одна от другой, связаны </a:t>
            </a:r>
            <a:r>
              <a:rPr lang="ru-RU" sz="2000" dirty="0" smtClean="0">
                <a:solidFill>
                  <a:schemeClr val="tx1">
                    <a:lumMod val="95000"/>
                    <a:lumOff val="5000"/>
                  </a:schemeClr>
                </a:solidFill>
                <a:latin typeface="Times New Roman" pitchFamily="18" charset="0"/>
                <a:cs typeface="Times New Roman" pitchFamily="18" charset="0"/>
                <a:hlinkClick r:id="rId3" action="ppaction://hlinksldjump"/>
              </a:rPr>
              <a:t>подчинительными</a:t>
            </a:r>
            <a:r>
              <a:rPr lang="ru-RU" sz="2000" dirty="0" smtClean="0">
                <a:solidFill>
                  <a:schemeClr val="tx1">
                    <a:lumMod val="95000"/>
                    <a:lumOff val="5000"/>
                  </a:schemeClr>
                </a:solidFill>
                <a:latin typeface="Times New Roman" pitchFamily="18" charset="0"/>
                <a:cs typeface="Times New Roman" pitchFamily="18" charset="0"/>
              </a:rPr>
              <a:t> союзами и союзными словами.</a:t>
            </a:r>
            <a:endParaRPr lang="ru-RU" sz="20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diamond(in)">
                                      <p:cBhvr>
                                        <p:cTn id="15"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71480"/>
          </a:xfrm>
        </p:spPr>
        <p:txBody>
          <a:bodyPr>
            <a:normAutofit fontScale="90000"/>
          </a:bodyPr>
          <a:lstStyle/>
          <a:p>
            <a:pPr algn="ctr"/>
            <a:r>
              <a:rPr lang="ru-RU" sz="3200" dirty="0" smtClean="0"/>
              <a:t>Классификация сложных предложений</a:t>
            </a:r>
            <a:endParaRPr lang="ru-RU" sz="3200" dirty="0"/>
          </a:p>
        </p:txBody>
      </p:sp>
      <p:sp>
        <p:nvSpPr>
          <p:cNvPr id="3" name="Прямоугольник 2"/>
          <p:cNvSpPr/>
          <p:nvPr/>
        </p:nvSpPr>
        <p:spPr>
          <a:xfrm>
            <a:off x="3071802" y="50004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Сложные предложения</a:t>
            </a:r>
            <a:endParaRPr lang="ru-RU" sz="2400" dirty="0">
              <a:solidFill>
                <a:schemeClr val="tx1">
                  <a:lumMod val="95000"/>
                  <a:lumOff val="5000"/>
                </a:schemeClr>
              </a:solidFill>
              <a:latin typeface="Times New Roman" pitchFamily="18" charset="0"/>
              <a:cs typeface="Times New Roman" pitchFamily="18" charset="0"/>
            </a:endParaRPr>
          </a:p>
        </p:txBody>
      </p:sp>
      <p:sp>
        <p:nvSpPr>
          <p:cNvPr id="4" name="Прямоугольник 3"/>
          <p:cNvSpPr/>
          <p:nvPr/>
        </p:nvSpPr>
        <p:spPr>
          <a:xfrm>
            <a:off x="0" y="1857364"/>
            <a:ext cx="2928926" cy="5000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lumMod val="95000"/>
                    <a:lumOff val="5000"/>
                  </a:schemeClr>
                </a:solidFill>
                <a:latin typeface="Times New Roman" pitchFamily="18" charset="0"/>
                <a:cs typeface="Times New Roman" pitchFamily="18" charset="0"/>
              </a:rPr>
              <a:t>Союзные</a:t>
            </a:r>
            <a:endParaRPr lang="ru-RU" sz="3200" dirty="0">
              <a:solidFill>
                <a:schemeClr val="tx1">
                  <a:lumMod val="95000"/>
                  <a:lumOff val="5000"/>
                </a:schemeClr>
              </a:solidFill>
              <a:latin typeface="Times New Roman" pitchFamily="18" charset="0"/>
              <a:cs typeface="Times New Roman" pitchFamily="18" charset="0"/>
            </a:endParaRPr>
          </a:p>
        </p:txBody>
      </p:sp>
      <p:sp>
        <p:nvSpPr>
          <p:cNvPr id="5" name="Прямоугольник 4"/>
          <p:cNvSpPr/>
          <p:nvPr/>
        </p:nvSpPr>
        <p:spPr>
          <a:xfrm>
            <a:off x="4714876" y="2071678"/>
            <a:ext cx="2428892" cy="50006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latin typeface="Times New Roman" pitchFamily="18" charset="0"/>
                <a:cs typeface="Times New Roman" pitchFamily="18" charset="0"/>
                <a:hlinkClick r:id="rId2" action="ppaction://hlinksldjump"/>
              </a:rPr>
              <a:t>Бессоюзные</a:t>
            </a:r>
            <a:endParaRPr lang="ru-RU" sz="3200" dirty="0">
              <a:solidFill>
                <a:schemeClr val="tx1"/>
              </a:solidFill>
              <a:latin typeface="Times New Roman" pitchFamily="18" charset="0"/>
              <a:cs typeface="Times New Roman" pitchFamily="18" charset="0"/>
            </a:endParaRPr>
          </a:p>
        </p:txBody>
      </p:sp>
      <p:sp>
        <p:nvSpPr>
          <p:cNvPr id="6" name="Прямоугольник 5"/>
          <p:cNvSpPr/>
          <p:nvPr/>
        </p:nvSpPr>
        <p:spPr>
          <a:xfrm>
            <a:off x="6429356" y="1214422"/>
            <a:ext cx="2714644" cy="64294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itchFamily="18" charset="0"/>
                <a:cs typeface="Times New Roman" pitchFamily="18" charset="0"/>
              </a:rPr>
              <a:t>С разными типами связи</a:t>
            </a:r>
            <a:endParaRPr lang="ru-RU" sz="2400" dirty="0">
              <a:solidFill>
                <a:schemeClr val="tx1">
                  <a:lumMod val="95000"/>
                  <a:lumOff val="5000"/>
                </a:schemeClr>
              </a:solidFill>
              <a:latin typeface="Times New Roman" pitchFamily="18" charset="0"/>
              <a:cs typeface="Times New Roman" pitchFamily="18" charset="0"/>
            </a:endParaRPr>
          </a:p>
        </p:txBody>
      </p:sp>
      <p:sp>
        <p:nvSpPr>
          <p:cNvPr id="8" name="Прямоугольник 7"/>
          <p:cNvSpPr/>
          <p:nvPr/>
        </p:nvSpPr>
        <p:spPr>
          <a:xfrm>
            <a:off x="642910" y="1142984"/>
            <a:ext cx="4929222"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itchFamily="18" charset="0"/>
                <a:cs typeface="Times New Roman" pitchFamily="18" charset="0"/>
              </a:rPr>
              <a:t>С одним типом связи </a:t>
            </a:r>
            <a:endParaRPr lang="ru-RU" sz="2400" dirty="0">
              <a:solidFill>
                <a:schemeClr val="tx1">
                  <a:lumMod val="95000"/>
                  <a:lumOff val="5000"/>
                </a:schemeClr>
              </a:solidFill>
              <a:latin typeface="Times New Roman" pitchFamily="18" charset="0"/>
              <a:cs typeface="Times New Roman" pitchFamily="18" charset="0"/>
            </a:endParaRPr>
          </a:p>
        </p:txBody>
      </p:sp>
      <p:cxnSp>
        <p:nvCxnSpPr>
          <p:cNvPr id="12" name="Прямая со стрелкой 11"/>
          <p:cNvCxnSpPr/>
          <p:nvPr/>
        </p:nvCxnSpPr>
        <p:spPr>
          <a:xfrm>
            <a:off x="5643570" y="1000108"/>
            <a:ext cx="785818" cy="392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0800000" flipV="1">
            <a:off x="3571868" y="1000108"/>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a:off x="1321571" y="1678769"/>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6200000" flipH="1">
            <a:off x="5357818" y="1785926"/>
            <a:ext cx="28575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0" y="2857496"/>
            <a:ext cx="1857356" cy="500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ССП</a:t>
            </a:r>
            <a:endParaRPr lang="ru-RU" sz="3600" dirty="0">
              <a:solidFill>
                <a:schemeClr val="tx1">
                  <a:lumMod val="95000"/>
                  <a:lumOff val="5000"/>
                </a:schemeClr>
              </a:solidFill>
              <a:latin typeface="Times New Roman" pitchFamily="18" charset="0"/>
              <a:cs typeface="Times New Roman" pitchFamily="18" charset="0"/>
            </a:endParaRPr>
          </a:p>
        </p:txBody>
      </p:sp>
      <p:sp>
        <p:nvSpPr>
          <p:cNvPr id="22" name="Прямоугольник 21"/>
          <p:cNvSpPr/>
          <p:nvPr/>
        </p:nvSpPr>
        <p:spPr>
          <a:xfrm>
            <a:off x="2357422" y="2857496"/>
            <a:ext cx="1928826" cy="50006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hlinkClick r:id="rId3" action="ppaction://hlinksldjump"/>
              </a:rPr>
              <a:t>СПП</a:t>
            </a:r>
            <a:endParaRPr lang="ru-RU" sz="3600" dirty="0">
              <a:solidFill>
                <a:schemeClr val="tx1">
                  <a:lumMod val="95000"/>
                  <a:lumOff val="5000"/>
                </a:schemeClr>
              </a:solidFill>
              <a:latin typeface="Times New Roman" pitchFamily="18" charset="0"/>
              <a:cs typeface="Times New Roman" pitchFamily="18" charset="0"/>
            </a:endParaRPr>
          </a:p>
        </p:txBody>
      </p:sp>
      <p:cxnSp>
        <p:nvCxnSpPr>
          <p:cNvPr id="25" name="Прямая со стрелкой 24"/>
          <p:cNvCxnSpPr/>
          <p:nvPr/>
        </p:nvCxnSpPr>
        <p:spPr>
          <a:xfrm rot="5400000">
            <a:off x="179357" y="2607463"/>
            <a:ext cx="4992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6200000" flipH="1">
            <a:off x="2429654" y="2572538"/>
            <a:ext cx="499272" cy="70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Прямоугольник 30"/>
          <p:cNvSpPr/>
          <p:nvPr/>
        </p:nvSpPr>
        <p:spPr>
          <a:xfrm>
            <a:off x="2928926" y="4214818"/>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Придаточные определительные</a:t>
            </a:r>
            <a:endParaRPr lang="ru-RU" sz="2400" dirty="0">
              <a:solidFill>
                <a:schemeClr val="tx1">
                  <a:lumMod val="95000"/>
                  <a:lumOff val="5000"/>
                </a:schemeClr>
              </a:solidFill>
              <a:latin typeface="Times New Roman" pitchFamily="18" charset="0"/>
              <a:cs typeface="Times New Roman" pitchFamily="18" charset="0"/>
            </a:endParaRPr>
          </a:p>
        </p:txBody>
      </p:sp>
      <p:sp>
        <p:nvSpPr>
          <p:cNvPr id="32" name="Прямоугольник 31"/>
          <p:cNvSpPr/>
          <p:nvPr/>
        </p:nvSpPr>
        <p:spPr>
          <a:xfrm>
            <a:off x="2928926" y="3429000"/>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Придаточные изъяснительные</a:t>
            </a:r>
            <a:endParaRPr lang="ru-RU" sz="2400" dirty="0">
              <a:solidFill>
                <a:schemeClr val="tx1">
                  <a:lumMod val="95000"/>
                  <a:lumOff val="5000"/>
                </a:schemeClr>
              </a:solidFill>
              <a:latin typeface="Times New Roman" pitchFamily="18" charset="0"/>
              <a:cs typeface="Times New Roman" pitchFamily="18" charset="0"/>
            </a:endParaRPr>
          </a:p>
        </p:txBody>
      </p:sp>
      <p:sp>
        <p:nvSpPr>
          <p:cNvPr id="33" name="Прямоугольник 32"/>
          <p:cNvSpPr/>
          <p:nvPr/>
        </p:nvSpPr>
        <p:spPr>
          <a:xfrm>
            <a:off x="2928926" y="5000636"/>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Придаточные обстоятельственные</a:t>
            </a:r>
            <a:endParaRPr lang="ru-RU" sz="2000" dirty="0">
              <a:solidFill>
                <a:schemeClr val="tx1">
                  <a:lumMod val="95000"/>
                  <a:lumOff val="5000"/>
                </a:schemeClr>
              </a:solidFill>
              <a:latin typeface="Times New Roman" pitchFamily="18" charset="0"/>
              <a:cs typeface="Times New Roman" pitchFamily="18" charset="0"/>
            </a:endParaRPr>
          </a:p>
        </p:txBody>
      </p:sp>
      <p:cxnSp>
        <p:nvCxnSpPr>
          <p:cNvPr id="42" name="Прямая соединительная линия 41"/>
          <p:cNvCxnSpPr/>
          <p:nvPr/>
        </p:nvCxnSpPr>
        <p:spPr>
          <a:xfrm rot="5400000">
            <a:off x="1464447" y="4393413"/>
            <a:ext cx="207170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a:endCxn id="31" idx="1"/>
          </p:cNvCxnSpPr>
          <p:nvPr/>
        </p:nvCxnSpPr>
        <p:spPr>
          <a:xfrm>
            <a:off x="2500298" y="457200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Прямая со стрелкой 48"/>
          <p:cNvCxnSpPr>
            <a:endCxn id="32" idx="1"/>
          </p:cNvCxnSpPr>
          <p:nvPr/>
        </p:nvCxnSpPr>
        <p:spPr>
          <a:xfrm>
            <a:off x="2500298" y="3786190"/>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Прямая со стрелкой 50"/>
          <p:cNvCxnSpPr/>
          <p:nvPr/>
        </p:nvCxnSpPr>
        <p:spPr>
          <a:xfrm>
            <a:off x="2500298" y="542926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Скругленный прямоугольник 51"/>
          <p:cNvSpPr/>
          <p:nvPr/>
        </p:nvSpPr>
        <p:spPr>
          <a:xfrm>
            <a:off x="0" y="3714752"/>
            <a:ext cx="1928794" cy="214314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относительно автономны, связаны </a:t>
            </a:r>
            <a:r>
              <a:rPr lang="ru-RU" sz="2000" dirty="0" smtClean="0">
                <a:solidFill>
                  <a:schemeClr val="tx1">
                    <a:lumMod val="95000"/>
                    <a:lumOff val="5000"/>
                  </a:schemeClr>
                </a:solidFill>
                <a:latin typeface="Times New Roman" pitchFamily="18" charset="0"/>
                <a:cs typeface="Times New Roman" pitchFamily="18" charset="0"/>
                <a:hlinkClick r:id="rId4" action="ppaction://hlinksldjump"/>
              </a:rPr>
              <a:t>сочинительными </a:t>
            </a:r>
            <a:r>
              <a:rPr lang="ru-RU" sz="2000" dirty="0" smtClean="0">
                <a:solidFill>
                  <a:schemeClr val="tx1">
                    <a:lumMod val="95000"/>
                    <a:lumOff val="5000"/>
                  </a:schemeClr>
                </a:solidFill>
                <a:latin typeface="Times New Roman" pitchFamily="18" charset="0"/>
                <a:cs typeface="Times New Roman" pitchFamily="18" charset="0"/>
              </a:rPr>
              <a:t>союзами.</a:t>
            </a:r>
            <a:endParaRPr lang="ru-RU" sz="2000" dirty="0">
              <a:solidFill>
                <a:schemeClr val="tx1">
                  <a:lumMod val="95000"/>
                  <a:lumOff val="5000"/>
                </a:schemeClr>
              </a:solidFill>
              <a:latin typeface="Times New Roman" pitchFamily="18" charset="0"/>
              <a:cs typeface="Times New Roman" pitchFamily="18" charset="0"/>
            </a:endParaRPr>
          </a:p>
        </p:txBody>
      </p:sp>
      <p:sp>
        <p:nvSpPr>
          <p:cNvPr id="53" name="Скругленный прямоугольник 52"/>
          <p:cNvSpPr/>
          <p:nvPr/>
        </p:nvSpPr>
        <p:spPr>
          <a:xfrm>
            <a:off x="2214546" y="5857892"/>
            <a:ext cx="4572032" cy="857256"/>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зависят одна от другой, связаны </a:t>
            </a:r>
            <a:r>
              <a:rPr lang="ru-RU" sz="2000" dirty="0" smtClean="0">
                <a:solidFill>
                  <a:schemeClr val="tx1">
                    <a:lumMod val="95000"/>
                    <a:lumOff val="5000"/>
                  </a:schemeClr>
                </a:solidFill>
                <a:latin typeface="Times New Roman" pitchFamily="18" charset="0"/>
                <a:cs typeface="Times New Roman" pitchFamily="18" charset="0"/>
                <a:hlinkClick r:id="rId5" action="ppaction://hlinksldjump"/>
              </a:rPr>
              <a:t>подчинительными</a:t>
            </a:r>
            <a:r>
              <a:rPr lang="ru-RU" sz="2000" dirty="0" smtClean="0">
                <a:solidFill>
                  <a:schemeClr val="tx1">
                    <a:lumMod val="95000"/>
                    <a:lumOff val="5000"/>
                  </a:schemeClr>
                </a:solidFill>
                <a:latin typeface="Times New Roman" pitchFamily="18" charset="0"/>
                <a:cs typeface="Times New Roman" pitchFamily="18" charset="0"/>
              </a:rPr>
              <a:t> союзами и союзными словами.</a:t>
            </a:r>
            <a:endParaRPr lang="ru-RU" sz="2000" dirty="0">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diamond(in)">
                                      <p:cBhvr>
                                        <p:cTn id="7" dur="20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ntr" presetSubtype="0" fill="hold" grpId="0" nodeType="click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anim calcmode="lin" valueType="num">
                                      <p:cBhvr>
                                        <p:cTn id="13" dur="1000" fill="hold"/>
                                        <p:tgtEl>
                                          <p:spTgt spid="31"/>
                                        </p:tgtEl>
                                        <p:attrNameLst>
                                          <p:attrName>ppt_x</p:attrName>
                                        </p:attrNameLst>
                                      </p:cBhvr>
                                      <p:tavLst>
                                        <p:tav tm="0">
                                          <p:val>
                                            <p:strVal val="#ppt_x"/>
                                          </p:val>
                                        </p:tav>
                                        <p:tav tm="100000">
                                          <p:val>
                                            <p:strVal val="#ppt_x"/>
                                          </p:val>
                                        </p:tav>
                                      </p:tavLst>
                                    </p:anim>
                                    <p:anim calcmode="lin" valueType="num">
                                      <p:cBhvr>
                                        <p:cTn id="14" dur="900" decel="100000" fill="hold"/>
                                        <p:tgtEl>
                                          <p:spTgt spid="31"/>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0" presetClass="entr" presetSubtype="0" fill="hold" grpId="0" nodeType="click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anim calcmode="lin" valueType="num">
                                      <p:cBhvr>
                                        <p:cTn id="21" dur="1000" fill="hold"/>
                                        <p:tgtEl>
                                          <p:spTgt spid="33"/>
                                        </p:tgtEl>
                                        <p:attrNameLst>
                                          <p:attrName>ppt_x</p:attrName>
                                        </p:attrNameLst>
                                      </p:cBhvr>
                                      <p:tavLst>
                                        <p:tav tm="0">
                                          <p:val>
                                            <p:strVal val="#ppt_x-.1"/>
                                          </p:val>
                                        </p:tav>
                                        <p:tav tm="100000">
                                          <p:val>
                                            <p:strVal val="#ppt_x"/>
                                          </p:val>
                                        </p:tav>
                                      </p:tavLst>
                                    </p:anim>
                                    <p:anim calcmode="lin" valueType="num">
                                      <p:cBhvr>
                                        <p:cTn id="22"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500043"/>
            <a:ext cx="8072494" cy="954107"/>
          </a:xfrm>
          <a:prstGeom prst="rect">
            <a:avLst/>
          </a:prstGeom>
        </p:spPr>
        <p:txBody>
          <a:bodyPr wrap="square">
            <a:spAutoFit/>
          </a:bodyPr>
          <a:lstStyle/>
          <a:p>
            <a:pPr indent="457200" algn="just"/>
            <a:r>
              <a:rPr lang="ru-RU" sz="2800" dirty="0" smtClean="0">
                <a:latin typeface="Times New Roman" pitchFamily="18" charset="0"/>
                <a:cs typeface="Times New Roman" pitchFamily="18" charset="0"/>
              </a:rPr>
              <a:t>1. Выписать слова, образованные неморфологическим способом.</a:t>
            </a:r>
            <a:endParaRPr lang="ru-RU" sz="2800" dirty="0">
              <a:latin typeface="Times New Roman" pitchFamily="18" charset="0"/>
              <a:cs typeface="Times New Roman" pitchFamily="18" charset="0"/>
            </a:endParaRPr>
          </a:p>
        </p:txBody>
      </p:sp>
      <p:sp>
        <p:nvSpPr>
          <p:cNvPr id="5" name="Прямоугольник 4"/>
          <p:cNvSpPr/>
          <p:nvPr/>
        </p:nvSpPr>
        <p:spPr>
          <a:xfrm>
            <a:off x="1000100" y="1500174"/>
            <a:ext cx="7643866" cy="2554545"/>
          </a:xfrm>
          <a:prstGeom prst="rect">
            <a:avLst/>
          </a:prstGeom>
        </p:spPr>
        <p:txBody>
          <a:bodyPr wrap="square">
            <a:spAutoFit/>
          </a:bodyPr>
          <a:lstStyle/>
          <a:p>
            <a:pPr indent="457200" algn="just"/>
            <a:r>
              <a:rPr lang="ru-RU" sz="3200" i="1" dirty="0" smtClean="0">
                <a:latin typeface="Times New Roman" pitchFamily="18" charset="0"/>
                <a:cs typeface="Times New Roman" pitchFamily="18" charset="0"/>
              </a:rPr>
              <a:t>Всякий ли сегодня знает, что волхвица –это и знахарка, и гадалка, она видит прошлое и будущее.В верованиях древних славян волхвицы могли исцелять и детей, и взрослых.</a:t>
            </a:r>
          </a:p>
        </p:txBody>
      </p:sp>
      <p:sp>
        <p:nvSpPr>
          <p:cNvPr id="6" name="Прямоугольник 5"/>
          <p:cNvSpPr/>
          <p:nvPr/>
        </p:nvSpPr>
        <p:spPr>
          <a:xfrm>
            <a:off x="1428728" y="3982998"/>
            <a:ext cx="2000264" cy="646331"/>
          </a:xfrm>
          <a:prstGeom prst="rect">
            <a:avLst/>
          </a:prstGeom>
        </p:spPr>
        <p:txBody>
          <a:bodyPr wrap="square">
            <a:spAutoFit/>
          </a:bodyPr>
          <a:lstStyle/>
          <a:p>
            <a:r>
              <a:rPr lang="ru-RU" sz="3600" dirty="0" smtClean="0">
                <a:solidFill>
                  <a:srgbClr val="C00000"/>
                </a:solidFill>
                <a:latin typeface="Times New Roman" pitchFamily="18" charset="0"/>
                <a:cs typeface="Times New Roman" pitchFamily="18" charset="0"/>
              </a:rPr>
              <a:t>Всякий,</a:t>
            </a:r>
            <a:endParaRPr lang="ru-RU" sz="3600" dirty="0">
              <a:solidFill>
                <a:srgbClr val="C00000"/>
              </a:solidFill>
              <a:latin typeface="Times New Roman" pitchFamily="18" charset="0"/>
              <a:cs typeface="Times New Roman" pitchFamily="18" charset="0"/>
            </a:endParaRPr>
          </a:p>
        </p:txBody>
      </p:sp>
      <p:sp>
        <p:nvSpPr>
          <p:cNvPr id="8" name="Прямоугольник 7"/>
          <p:cNvSpPr/>
          <p:nvPr/>
        </p:nvSpPr>
        <p:spPr>
          <a:xfrm>
            <a:off x="3143241" y="4000504"/>
            <a:ext cx="1942490" cy="584775"/>
          </a:xfrm>
          <a:prstGeom prst="rect">
            <a:avLst/>
          </a:prstGeom>
        </p:spPr>
        <p:txBody>
          <a:bodyPr wrap="square">
            <a:spAutoFit/>
          </a:bodyPr>
          <a:lstStyle/>
          <a:p>
            <a:r>
              <a:rPr lang="ru-RU" sz="3200" dirty="0">
                <a:solidFill>
                  <a:srgbClr val="C00000"/>
                </a:solidFill>
                <a:latin typeface="Times New Roman" pitchFamily="18" charset="0"/>
                <a:cs typeface="Times New Roman" pitchFamily="18" charset="0"/>
              </a:rPr>
              <a:t>п</a:t>
            </a:r>
            <a:r>
              <a:rPr lang="ru-RU" sz="3200" dirty="0" smtClean="0">
                <a:solidFill>
                  <a:srgbClr val="C00000"/>
                </a:solidFill>
                <a:latin typeface="Times New Roman" pitchFamily="18" charset="0"/>
                <a:cs typeface="Times New Roman" pitchFamily="18" charset="0"/>
              </a:rPr>
              <a:t>рошлое,</a:t>
            </a:r>
            <a:endParaRPr lang="ru-RU" sz="3200" dirty="0">
              <a:solidFill>
                <a:srgbClr val="C00000"/>
              </a:solidFill>
            </a:endParaRPr>
          </a:p>
        </p:txBody>
      </p:sp>
      <p:sp>
        <p:nvSpPr>
          <p:cNvPr id="9" name="Прямоугольник 8"/>
          <p:cNvSpPr/>
          <p:nvPr/>
        </p:nvSpPr>
        <p:spPr>
          <a:xfrm>
            <a:off x="4929190" y="4071942"/>
            <a:ext cx="1714512" cy="523220"/>
          </a:xfrm>
          <a:prstGeom prst="rect">
            <a:avLst/>
          </a:prstGeom>
        </p:spPr>
        <p:txBody>
          <a:bodyPr wrap="square">
            <a:spAutoFit/>
          </a:bodyPr>
          <a:lstStyle/>
          <a:p>
            <a:r>
              <a:rPr lang="ru-RU" sz="2800" dirty="0">
                <a:solidFill>
                  <a:srgbClr val="C00000"/>
                </a:solidFill>
                <a:latin typeface="Times New Roman" pitchFamily="18" charset="0"/>
                <a:cs typeface="Times New Roman" pitchFamily="18" charset="0"/>
              </a:rPr>
              <a:t>б</a:t>
            </a:r>
            <a:r>
              <a:rPr lang="ru-RU" sz="2800" dirty="0" smtClean="0">
                <a:solidFill>
                  <a:srgbClr val="C00000"/>
                </a:solidFill>
                <a:latin typeface="Times New Roman" pitchFamily="18" charset="0"/>
                <a:cs typeface="Times New Roman" pitchFamily="18" charset="0"/>
              </a:rPr>
              <a:t>удущее,</a:t>
            </a:r>
            <a:endParaRPr lang="ru-RU" sz="2800" dirty="0">
              <a:solidFill>
                <a:srgbClr val="C00000"/>
              </a:solidFill>
            </a:endParaRPr>
          </a:p>
        </p:txBody>
      </p:sp>
      <p:sp>
        <p:nvSpPr>
          <p:cNvPr id="10" name="Прямоугольник 9"/>
          <p:cNvSpPr/>
          <p:nvPr/>
        </p:nvSpPr>
        <p:spPr>
          <a:xfrm>
            <a:off x="6572264" y="4071942"/>
            <a:ext cx="1714511" cy="523220"/>
          </a:xfrm>
          <a:prstGeom prst="rect">
            <a:avLst/>
          </a:prstGeom>
        </p:spPr>
        <p:txBody>
          <a:bodyPr wrap="square">
            <a:spAutoFit/>
          </a:bodyPr>
          <a:lstStyle/>
          <a:p>
            <a:r>
              <a:rPr lang="ru-RU" sz="2800" dirty="0">
                <a:solidFill>
                  <a:srgbClr val="C00000"/>
                </a:solidFill>
                <a:latin typeface="Times New Roman" pitchFamily="18" charset="0"/>
                <a:cs typeface="Times New Roman" pitchFamily="18" charset="0"/>
              </a:rPr>
              <a:t>в</a:t>
            </a:r>
            <a:r>
              <a:rPr lang="ru-RU" sz="2800" dirty="0" smtClean="0">
                <a:solidFill>
                  <a:srgbClr val="C00000"/>
                </a:solidFill>
                <a:latin typeface="Times New Roman" pitchFamily="18" charset="0"/>
                <a:cs typeface="Times New Roman" pitchFamily="18" charset="0"/>
              </a:rPr>
              <a:t>зрослых.</a:t>
            </a:r>
            <a:endParaRPr lang="ru-RU" sz="2800" dirty="0">
              <a:solidFill>
                <a:srgbClr val="C00000"/>
              </a:solidFill>
            </a:endParaRPr>
          </a:p>
        </p:txBody>
      </p:sp>
      <p:sp>
        <p:nvSpPr>
          <p:cNvPr id="11" name="Прямоугольник 10"/>
          <p:cNvSpPr/>
          <p:nvPr/>
        </p:nvSpPr>
        <p:spPr>
          <a:xfrm>
            <a:off x="928662" y="4714884"/>
            <a:ext cx="7929618" cy="954107"/>
          </a:xfrm>
          <a:prstGeom prst="rect">
            <a:avLst/>
          </a:prstGeom>
        </p:spPr>
        <p:txBody>
          <a:bodyPr wrap="square">
            <a:spAutoFit/>
          </a:bodyPr>
          <a:lstStyle/>
          <a:p>
            <a:pPr lvl="0" indent="457200" algn="just" fontAlgn="base">
              <a:spcBef>
                <a:spcPct val="0"/>
              </a:spcBef>
              <a:spcAft>
                <a:spcPct val="0"/>
              </a:spcAft>
            </a:pPr>
            <a:r>
              <a:rPr lang="ru-RU" sz="2800" dirty="0" smtClean="0">
                <a:latin typeface="Times New Roman" pitchFamily="18" charset="0"/>
                <a:ea typeface="Calibri" pitchFamily="34" charset="0"/>
                <a:cs typeface="Times New Roman" pitchFamily="18" charset="0"/>
              </a:rPr>
              <a:t>2. Укажите способ образования слова СКРЕЖЕТ.</a:t>
            </a:r>
            <a:endParaRPr lang="ru-RU" sz="2800" dirty="0" smtClean="0">
              <a:latin typeface="Arial" pitchFamily="34" charset="0"/>
              <a:cs typeface="Arial" pitchFamily="34" charset="0"/>
            </a:endParaRPr>
          </a:p>
        </p:txBody>
      </p:sp>
      <p:sp>
        <p:nvSpPr>
          <p:cNvPr id="12" name="Прямоугольник 11"/>
          <p:cNvSpPr/>
          <p:nvPr/>
        </p:nvSpPr>
        <p:spPr>
          <a:xfrm>
            <a:off x="3286116" y="5143512"/>
            <a:ext cx="3148804" cy="523220"/>
          </a:xfrm>
          <a:prstGeom prst="rect">
            <a:avLst/>
          </a:prstGeom>
        </p:spPr>
        <p:txBody>
          <a:bodyPr wrap="square">
            <a:spAutoFit/>
          </a:bodyPr>
          <a:lstStyle/>
          <a:p>
            <a:r>
              <a:rPr lang="ru-RU" sz="2800" dirty="0" smtClean="0">
                <a:solidFill>
                  <a:srgbClr val="C00000"/>
                </a:solidFill>
                <a:latin typeface="Times New Roman" pitchFamily="18" charset="0"/>
                <a:cs typeface="Times New Roman" pitchFamily="18" charset="0"/>
              </a:rPr>
              <a:t>Бессуффиксный</a:t>
            </a:r>
            <a:endParaRPr lang="ru-RU" sz="2800"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900" decel="100000" fill="hold"/>
                                        <p:tgtEl>
                                          <p:spTgt spid="1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571480"/>
          </a:xfrm>
        </p:spPr>
        <p:txBody>
          <a:bodyPr>
            <a:normAutofit fontScale="90000"/>
          </a:bodyPr>
          <a:lstStyle/>
          <a:p>
            <a:pPr algn="ctr"/>
            <a:r>
              <a:rPr lang="ru-RU" sz="3200" dirty="0" smtClean="0"/>
              <a:t>Классификация сложных предложений</a:t>
            </a:r>
            <a:endParaRPr lang="ru-RU" sz="3200" dirty="0"/>
          </a:p>
        </p:txBody>
      </p:sp>
      <p:sp>
        <p:nvSpPr>
          <p:cNvPr id="3" name="Прямоугольник 2"/>
          <p:cNvSpPr/>
          <p:nvPr/>
        </p:nvSpPr>
        <p:spPr>
          <a:xfrm>
            <a:off x="3071802" y="500042"/>
            <a:ext cx="3214710"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Сложные предложения</a:t>
            </a:r>
            <a:endParaRPr lang="ru-RU" sz="2400" dirty="0">
              <a:solidFill>
                <a:schemeClr val="tx1">
                  <a:lumMod val="95000"/>
                  <a:lumOff val="5000"/>
                </a:schemeClr>
              </a:solidFill>
              <a:latin typeface="Times New Roman" pitchFamily="18" charset="0"/>
              <a:cs typeface="Times New Roman" pitchFamily="18" charset="0"/>
            </a:endParaRPr>
          </a:p>
        </p:txBody>
      </p:sp>
      <p:sp>
        <p:nvSpPr>
          <p:cNvPr id="4" name="Прямоугольник 3"/>
          <p:cNvSpPr/>
          <p:nvPr/>
        </p:nvSpPr>
        <p:spPr>
          <a:xfrm>
            <a:off x="0" y="1857364"/>
            <a:ext cx="2928926" cy="50006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lumMod val="95000"/>
                    <a:lumOff val="5000"/>
                  </a:schemeClr>
                </a:solidFill>
                <a:latin typeface="Times New Roman" pitchFamily="18" charset="0"/>
                <a:cs typeface="Times New Roman" pitchFamily="18" charset="0"/>
              </a:rPr>
              <a:t>Союзные</a:t>
            </a:r>
            <a:endParaRPr lang="ru-RU" sz="3200" dirty="0">
              <a:solidFill>
                <a:schemeClr val="tx1">
                  <a:lumMod val="95000"/>
                  <a:lumOff val="5000"/>
                </a:schemeClr>
              </a:solidFill>
              <a:latin typeface="Times New Roman" pitchFamily="18" charset="0"/>
              <a:cs typeface="Times New Roman" pitchFamily="18" charset="0"/>
            </a:endParaRPr>
          </a:p>
        </p:txBody>
      </p:sp>
      <p:sp>
        <p:nvSpPr>
          <p:cNvPr id="5" name="Прямоугольник 4"/>
          <p:cNvSpPr/>
          <p:nvPr/>
        </p:nvSpPr>
        <p:spPr>
          <a:xfrm>
            <a:off x="4714876" y="2071678"/>
            <a:ext cx="2428892" cy="500066"/>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chemeClr val="tx1"/>
                </a:solidFill>
                <a:latin typeface="Times New Roman" pitchFamily="18" charset="0"/>
                <a:cs typeface="Times New Roman" pitchFamily="18" charset="0"/>
                <a:hlinkClick r:id="rId2" action="ppaction://hlinksldjump"/>
              </a:rPr>
              <a:t>Бессоюзные</a:t>
            </a:r>
            <a:endParaRPr lang="ru-RU" sz="3200" dirty="0">
              <a:solidFill>
                <a:schemeClr val="tx1"/>
              </a:solidFill>
              <a:latin typeface="Times New Roman" pitchFamily="18" charset="0"/>
              <a:cs typeface="Times New Roman" pitchFamily="18" charset="0"/>
            </a:endParaRPr>
          </a:p>
        </p:txBody>
      </p:sp>
      <p:sp>
        <p:nvSpPr>
          <p:cNvPr id="6" name="Прямоугольник 5"/>
          <p:cNvSpPr/>
          <p:nvPr/>
        </p:nvSpPr>
        <p:spPr>
          <a:xfrm>
            <a:off x="6429356" y="1214422"/>
            <a:ext cx="2714644" cy="64294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itchFamily="18" charset="0"/>
                <a:cs typeface="Times New Roman" pitchFamily="18" charset="0"/>
              </a:rPr>
              <a:t>С разными типами связи</a:t>
            </a:r>
            <a:endParaRPr lang="ru-RU" sz="2400" dirty="0">
              <a:solidFill>
                <a:schemeClr val="tx1">
                  <a:lumMod val="95000"/>
                  <a:lumOff val="5000"/>
                </a:schemeClr>
              </a:solidFill>
              <a:latin typeface="Times New Roman" pitchFamily="18" charset="0"/>
              <a:cs typeface="Times New Roman" pitchFamily="18" charset="0"/>
            </a:endParaRPr>
          </a:p>
        </p:txBody>
      </p:sp>
      <p:sp>
        <p:nvSpPr>
          <p:cNvPr id="8" name="Прямоугольник 7"/>
          <p:cNvSpPr/>
          <p:nvPr/>
        </p:nvSpPr>
        <p:spPr>
          <a:xfrm>
            <a:off x="642910" y="1142984"/>
            <a:ext cx="4929222" cy="50006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lumMod val="95000"/>
                    <a:lumOff val="5000"/>
                  </a:schemeClr>
                </a:solidFill>
                <a:latin typeface="Times New Roman" pitchFamily="18" charset="0"/>
                <a:cs typeface="Times New Roman" pitchFamily="18" charset="0"/>
              </a:rPr>
              <a:t>С одним типом связи </a:t>
            </a:r>
            <a:endParaRPr lang="ru-RU" sz="2400" dirty="0">
              <a:solidFill>
                <a:schemeClr val="tx1">
                  <a:lumMod val="95000"/>
                  <a:lumOff val="5000"/>
                </a:schemeClr>
              </a:solidFill>
              <a:latin typeface="Times New Roman" pitchFamily="18" charset="0"/>
              <a:cs typeface="Times New Roman" pitchFamily="18" charset="0"/>
            </a:endParaRPr>
          </a:p>
        </p:txBody>
      </p:sp>
      <p:cxnSp>
        <p:nvCxnSpPr>
          <p:cNvPr id="12" name="Прямая со стрелкой 11"/>
          <p:cNvCxnSpPr/>
          <p:nvPr/>
        </p:nvCxnSpPr>
        <p:spPr>
          <a:xfrm>
            <a:off x="5643570" y="1000108"/>
            <a:ext cx="785818" cy="39290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10800000" flipV="1">
            <a:off x="3571868" y="1000108"/>
            <a:ext cx="357190"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5400000">
            <a:off x="1321571" y="1678769"/>
            <a:ext cx="214314"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6200000" flipH="1">
            <a:off x="5357818" y="1785926"/>
            <a:ext cx="285752" cy="1428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Прямоугольник 20"/>
          <p:cNvSpPr/>
          <p:nvPr/>
        </p:nvSpPr>
        <p:spPr>
          <a:xfrm>
            <a:off x="0" y="2857496"/>
            <a:ext cx="1857356" cy="500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ССП</a:t>
            </a:r>
            <a:endParaRPr lang="ru-RU" sz="3600" dirty="0">
              <a:solidFill>
                <a:schemeClr val="tx1">
                  <a:lumMod val="95000"/>
                  <a:lumOff val="5000"/>
                </a:schemeClr>
              </a:solidFill>
              <a:latin typeface="Times New Roman" pitchFamily="18" charset="0"/>
              <a:cs typeface="Times New Roman" pitchFamily="18" charset="0"/>
            </a:endParaRPr>
          </a:p>
        </p:txBody>
      </p:sp>
      <p:sp>
        <p:nvSpPr>
          <p:cNvPr id="22" name="Прямоугольник 21"/>
          <p:cNvSpPr/>
          <p:nvPr/>
        </p:nvSpPr>
        <p:spPr>
          <a:xfrm>
            <a:off x="2357422" y="2857496"/>
            <a:ext cx="1928826" cy="500066"/>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chemeClr val="tx1">
                    <a:lumMod val="95000"/>
                    <a:lumOff val="5000"/>
                  </a:schemeClr>
                </a:solidFill>
                <a:latin typeface="Times New Roman" pitchFamily="18" charset="0"/>
                <a:cs typeface="Times New Roman" pitchFamily="18" charset="0"/>
              </a:rPr>
              <a:t>СПП</a:t>
            </a:r>
            <a:endParaRPr lang="ru-RU" sz="3600" dirty="0">
              <a:solidFill>
                <a:schemeClr val="tx1">
                  <a:lumMod val="95000"/>
                  <a:lumOff val="5000"/>
                </a:schemeClr>
              </a:solidFill>
              <a:latin typeface="Times New Roman" pitchFamily="18" charset="0"/>
              <a:cs typeface="Times New Roman" pitchFamily="18" charset="0"/>
            </a:endParaRPr>
          </a:p>
        </p:txBody>
      </p:sp>
      <p:cxnSp>
        <p:nvCxnSpPr>
          <p:cNvPr id="25" name="Прямая со стрелкой 24"/>
          <p:cNvCxnSpPr/>
          <p:nvPr/>
        </p:nvCxnSpPr>
        <p:spPr>
          <a:xfrm rot="5400000">
            <a:off x="179357" y="2607463"/>
            <a:ext cx="499272" cy="79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Прямая со стрелкой 27"/>
          <p:cNvCxnSpPr/>
          <p:nvPr/>
        </p:nvCxnSpPr>
        <p:spPr>
          <a:xfrm rot="16200000" flipH="1">
            <a:off x="2429654" y="2572538"/>
            <a:ext cx="499272" cy="706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Прямоугольник 30"/>
          <p:cNvSpPr/>
          <p:nvPr/>
        </p:nvSpPr>
        <p:spPr>
          <a:xfrm>
            <a:off x="2928926" y="4214818"/>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Придаточные определительные</a:t>
            </a:r>
            <a:endParaRPr lang="ru-RU" sz="2400" dirty="0">
              <a:solidFill>
                <a:schemeClr val="tx1">
                  <a:lumMod val="95000"/>
                  <a:lumOff val="5000"/>
                </a:schemeClr>
              </a:solidFill>
              <a:latin typeface="Times New Roman" pitchFamily="18" charset="0"/>
              <a:cs typeface="Times New Roman" pitchFamily="18" charset="0"/>
            </a:endParaRPr>
          </a:p>
        </p:txBody>
      </p:sp>
      <p:sp>
        <p:nvSpPr>
          <p:cNvPr id="32" name="Прямоугольник 31"/>
          <p:cNvSpPr/>
          <p:nvPr/>
        </p:nvSpPr>
        <p:spPr>
          <a:xfrm>
            <a:off x="2928926" y="3429000"/>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tx1">
                    <a:lumMod val="95000"/>
                    <a:lumOff val="5000"/>
                  </a:schemeClr>
                </a:solidFill>
                <a:latin typeface="Times New Roman" pitchFamily="18" charset="0"/>
                <a:cs typeface="Times New Roman" pitchFamily="18" charset="0"/>
              </a:rPr>
              <a:t>Придаточные изъяснительные</a:t>
            </a:r>
            <a:endParaRPr lang="ru-RU" sz="2400" dirty="0">
              <a:solidFill>
                <a:schemeClr val="tx1">
                  <a:lumMod val="95000"/>
                  <a:lumOff val="5000"/>
                </a:schemeClr>
              </a:solidFill>
              <a:latin typeface="Times New Roman" pitchFamily="18" charset="0"/>
              <a:cs typeface="Times New Roman" pitchFamily="18" charset="0"/>
            </a:endParaRPr>
          </a:p>
        </p:txBody>
      </p:sp>
      <p:sp>
        <p:nvSpPr>
          <p:cNvPr id="33" name="Прямоугольник 32"/>
          <p:cNvSpPr/>
          <p:nvPr/>
        </p:nvSpPr>
        <p:spPr>
          <a:xfrm>
            <a:off x="2928926" y="5000636"/>
            <a:ext cx="2500330" cy="71438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Придаточные обстоятельственные</a:t>
            </a:r>
            <a:endParaRPr lang="ru-RU" sz="2000" dirty="0">
              <a:solidFill>
                <a:schemeClr val="tx1">
                  <a:lumMod val="95000"/>
                  <a:lumOff val="5000"/>
                </a:schemeClr>
              </a:solidFill>
              <a:latin typeface="Times New Roman" pitchFamily="18" charset="0"/>
              <a:cs typeface="Times New Roman" pitchFamily="18" charset="0"/>
            </a:endParaRPr>
          </a:p>
        </p:txBody>
      </p:sp>
      <p:cxnSp>
        <p:nvCxnSpPr>
          <p:cNvPr id="42" name="Прямая соединительная линия 41"/>
          <p:cNvCxnSpPr/>
          <p:nvPr/>
        </p:nvCxnSpPr>
        <p:spPr>
          <a:xfrm rot="5400000">
            <a:off x="1464447" y="4393413"/>
            <a:ext cx="207170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a:endCxn id="31" idx="1"/>
          </p:cNvCxnSpPr>
          <p:nvPr/>
        </p:nvCxnSpPr>
        <p:spPr>
          <a:xfrm>
            <a:off x="2500298" y="4572008"/>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Прямая со стрелкой 48"/>
          <p:cNvCxnSpPr>
            <a:endCxn id="32" idx="1"/>
          </p:cNvCxnSpPr>
          <p:nvPr/>
        </p:nvCxnSpPr>
        <p:spPr>
          <a:xfrm>
            <a:off x="2500298" y="3786190"/>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1" name="Прямая со стрелкой 50"/>
          <p:cNvCxnSpPr/>
          <p:nvPr/>
        </p:nvCxnSpPr>
        <p:spPr>
          <a:xfrm>
            <a:off x="2500298" y="5429264"/>
            <a:ext cx="42862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Скругленный прямоугольник 51"/>
          <p:cNvSpPr/>
          <p:nvPr/>
        </p:nvSpPr>
        <p:spPr>
          <a:xfrm>
            <a:off x="0" y="3714752"/>
            <a:ext cx="1928794" cy="214314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относительно автономны, связаны </a:t>
            </a:r>
            <a:r>
              <a:rPr lang="ru-RU" sz="2000" dirty="0" smtClean="0">
                <a:solidFill>
                  <a:schemeClr val="tx1">
                    <a:lumMod val="95000"/>
                    <a:lumOff val="5000"/>
                  </a:schemeClr>
                </a:solidFill>
                <a:latin typeface="Times New Roman" pitchFamily="18" charset="0"/>
                <a:cs typeface="Times New Roman" pitchFamily="18" charset="0"/>
                <a:hlinkClick r:id="rId3" action="ppaction://hlinksldjump"/>
              </a:rPr>
              <a:t>сочинительными </a:t>
            </a:r>
            <a:r>
              <a:rPr lang="ru-RU" sz="2000" dirty="0" smtClean="0">
                <a:solidFill>
                  <a:schemeClr val="tx1">
                    <a:lumMod val="95000"/>
                    <a:lumOff val="5000"/>
                  </a:schemeClr>
                </a:solidFill>
                <a:latin typeface="Times New Roman" pitchFamily="18" charset="0"/>
                <a:cs typeface="Times New Roman" pitchFamily="18" charset="0"/>
              </a:rPr>
              <a:t>союзами.</a:t>
            </a:r>
            <a:endParaRPr lang="ru-RU" sz="2000" dirty="0">
              <a:solidFill>
                <a:schemeClr val="tx1">
                  <a:lumMod val="95000"/>
                  <a:lumOff val="5000"/>
                </a:schemeClr>
              </a:solidFill>
              <a:latin typeface="Times New Roman" pitchFamily="18" charset="0"/>
              <a:cs typeface="Times New Roman" pitchFamily="18" charset="0"/>
            </a:endParaRPr>
          </a:p>
        </p:txBody>
      </p:sp>
      <p:sp>
        <p:nvSpPr>
          <p:cNvPr id="53" name="Скругленный прямоугольник 52"/>
          <p:cNvSpPr/>
          <p:nvPr/>
        </p:nvSpPr>
        <p:spPr>
          <a:xfrm>
            <a:off x="2214546" y="5857892"/>
            <a:ext cx="4572032" cy="857256"/>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lumMod val="95000"/>
                    <a:lumOff val="5000"/>
                  </a:schemeClr>
                </a:solidFill>
                <a:latin typeface="Times New Roman" pitchFamily="18" charset="0"/>
                <a:cs typeface="Times New Roman" pitchFamily="18" charset="0"/>
              </a:rPr>
              <a:t>Части зависят одна от другой, связаны </a:t>
            </a:r>
            <a:r>
              <a:rPr lang="ru-RU" sz="2000" dirty="0" smtClean="0">
                <a:solidFill>
                  <a:schemeClr val="tx1">
                    <a:lumMod val="95000"/>
                    <a:lumOff val="5000"/>
                  </a:schemeClr>
                </a:solidFill>
                <a:latin typeface="Times New Roman" pitchFamily="18" charset="0"/>
                <a:cs typeface="Times New Roman" pitchFamily="18" charset="0"/>
                <a:hlinkClick r:id="rId4" action="ppaction://hlinksldjump"/>
              </a:rPr>
              <a:t>подчинительными</a:t>
            </a:r>
            <a:r>
              <a:rPr lang="ru-RU" sz="2000" dirty="0" smtClean="0">
                <a:solidFill>
                  <a:schemeClr val="tx1">
                    <a:lumMod val="95000"/>
                    <a:lumOff val="5000"/>
                  </a:schemeClr>
                </a:solidFill>
                <a:latin typeface="Times New Roman" pitchFamily="18" charset="0"/>
                <a:cs typeface="Times New Roman" pitchFamily="18" charset="0"/>
              </a:rPr>
              <a:t> союзами и союзными словами.</a:t>
            </a:r>
            <a:endParaRPr lang="ru-RU" sz="2000" dirty="0">
              <a:solidFill>
                <a:schemeClr val="tx1">
                  <a:lumMod val="95000"/>
                  <a:lumOff val="5000"/>
                </a:schemeClr>
              </a:solidFill>
              <a:latin typeface="Times New Roman" pitchFamily="18" charset="0"/>
              <a:cs typeface="Times New Roman" pitchFamily="18" charset="0"/>
            </a:endParaRPr>
          </a:p>
        </p:txBody>
      </p:sp>
      <p:sp>
        <p:nvSpPr>
          <p:cNvPr id="27" name="Скругленный прямоугольник 26"/>
          <p:cNvSpPr/>
          <p:nvPr/>
        </p:nvSpPr>
        <p:spPr>
          <a:xfrm>
            <a:off x="5572132" y="2714620"/>
            <a:ext cx="2071702" cy="178595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tx1"/>
                </a:solidFill>
              </a:rPr>
              <a:t>Части автономны, связаны по смыслу и интонационно.</a:t>
            </a:r>
            <a:endParaRPr lang="ru-RU" sz="20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900" decel="100000" fill="hold"/>
                                        <p:tgtEl>
                                          <p:spTgt spid="2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6" presetClass="entr" presetSubtype="26"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Horizontal)">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37"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anim calcmode="lin" valueType="num">
                                      <p:cBhvr>
                                        <p:cTn id="21" dur="1000" fill="hold"/>
                                        <p:tgtEl>
                                          <p:spTgt spid="6"/>
                                        </p:tgtEl>
                                        <p:attrNameLst>
                                          <p:attrName>ppt_x</p:attrName>
                                        </p:attrNameLst>
                                      </p:cBhvr>
                                      <p:tavLst>
                                        <p:tav tm="0">
                                          <p:val>
                                            <p:strVal val="#ppt_x"/>
                                          </p:val>
                                        </p:tav>
                                        <p:tav tm="100000">
                                          <p:val>
                                            <p:strVal val="#ppt_x"/>
                                          </p:val>
                                        </p:tav>
                                      </p:tavLst>
                                    </p:anim>
                                    <p:anim calcmode="lin" valueType="num">
                                      <p:cBhvr>
                                        <p:cTn id="22" dur="900" decel="100000" fill="hold"/>
                                        <p:tgtEl>
                                          <p:spTgt spid="6"/>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2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Александра\Desktop\f3079932b3e81.jpg"/>
          <p:cNvPicPr>
            <a:picLocks noChangeAspect="1" noChangeArrowheads="1"/>
          </p:cNvPicPr>
          <p:nvPr/>
        </p:nvPicPr>
        <p:blipFill>
          <a:blip r:embed="rId2" cstate="print"/>
          <a:srcRect/>
          <a:stretch>
            <a:fillRect/>
          </a:stretch>
        </p:blipFill>
        <p:spPr bwMode="auto">
          <a:xfrm>
            <a:off x="6786578" y="142852"/>
            <a:ext cx="2176463" cy="3262314"/>
          </a:xfrm>
          <a:prstGeom prst="rect">
            <a:avLst/>
          </a:prstGeom>
          <a:noFill/>
        </p:spPr>
      </p:pic>
      <p:sp>
        <p:nvSpPr>
          <p:cNvPr id="1025" name="Rectangle 1"/>
          <p:cNvSpPr>
            <a:spLocks noChangeArrowheads="1"/>
          </p:cNvSpPr>
          <p:nvPr/>
        </p:nvSpPr>
        <p:spPr bwMode="auto">
          <a:xfrm>
            <a:off x="285720" y="714356"/>
            <a:ext cx="650085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А10. Укажите верную характеристику предложения.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Полярное сияние </a:t>
            </a:r>
            <a:r>
              <a:rPr kumimoji="0" lang="ru-RU" sz="28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ни с чем не сравнимое зрелище, но наблюдать его сполохи в Северном полушарии могут только жители Крайнего Севера России, Канады и скандинавских стран.</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1)Сложносочиненное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Бессоюзное сложное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Сложное предложение с бессоюзной и подчинительной связью</a:t>
            </a:r>
            <a:endParaRPr lang="ru-RU" sz="2800" dirty="0" smtClean="0">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 Сложноподчиненное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Ответы</a:t>
            </a:r>
            <a:endParaRPr lang="ru-RU" dirty="0"/>
          </a:p>
        </p:txBody>
      </p:sp>
      <p:sp>
        <p:nvSpPr>
          <p:cNvPr id="4" name="Содержимое 3"/>
          <p:cNvSpPr>
            <a:spLocks noGrp="1"/>
          </p:cNvSpPr>
          <p:nvPr>
            <p:ph sz="half" idx="1"/>
          </p:nvPr>
        </p:nvSpPr>
        <p:spPr/>
        <p:txBody>
          <a:bodyPr/>
          <a:lstStyle/>
          <a:p>
            <a:pPr>
              <a:buNone/>
            </a:pPr>
            <a:r>
              <a:rPr lang="ru-RU" dirty="0" smtClean="0">
                <a:latin typeface="Times New Roman" pitchFamily="18" charset="0"/>
                <a:cs typeface="Times New Roman" pitchFamily="18" charset="0"/>
              </a:rPr>
              <a:t>Вариант 1</a:t>
            </a:r>
          </a:p>
          <a:p>
            <a:pPr>
              <a:buFont typeface="Wingdings" pitchFamily="2" charset="2"/>
              <a:buChar char="v"/>
            </a:pPr>
            <a:r>
              <a:rPr lang="ru-RU" u="sng" dirty="0" smtClean="0">
                <a:latin typeface="Times New Roman" pitchFamily="18" charset="0"/>
                <a:cs typeface="Times New Roman" pitchFamily="18" charset="0"/>
              </a:rPr>
              <a:t>Задание 1.</a:t>
            </a:r>
            <a:r>
              <a:rPr lang="ru-RU" dirty="0" smtClean="0">
                <a:latin typeface="Times New Roman" pitchFamily="18" charset="0"/>
                <a:cs typeface="Times New Roman" pitchFamily="18" charset="0"/>
              </a:rPr>
              <a:t> 1, 5, 6</a:t>
            </a:r>
          </a:p>
          <a:p>
            <a:pPr>
              <a:buFont typeface="Wingdings" pitchFamily="2" charset="2"/>
              <a:buChar char="v"/>
            </a:pPr>
            <a:r>
              <a:rPr lang="ru-RU" u="sng" dirty="0" smtClean="0">
                <a:latin typeface="Times New Roman" pitchFamily="18" charset="0"/>
                <a:cs typeface="Times New Roman" pitchFamily="18" charset="0"/>
              </a:rPr>
              <a:t>Задание 2. </a:t>
            </a:r>
            <a:r>
              <a:rPr lang="ru-RU" dirty="0" smtClean="0">
                <a:latin typeface="Times New Roman" pitchFamily="18" charset="0"/>
                <a:cs typeface="Times New Roman" pitchFamily="18" charset="0"/>
              </a:rPr>
              <a:t>Последовательное</a:t>
            </a:r>
          </a:p>
          <a:p>
            <a:pPr>
              <a:buFont typeface="Wingdings" pitchFamily="2" charset="2"/>
              <a:buChar char="v"/>
            </a:pPr>
            <a:r>
              <a:rPr lang="ru-RU" u="sng" dirty="0" smtClean="0">
                <a:latin typeface="Times New Roman" pitchFamily="18" charset="0"/>
                <a:cs typeface="Times New Roman" pitchFamily="18" charset="0"/>
              </a:rPr>
              <a:t>Задание 3. </a:t>
            </a:r>
            <a:r>
              <a:rPr lang="ru-RU" dirty="0" smtClean="0">
                <a:latin typeface="Times New Roman" pitchFamily="18" charset="0"/>
                <a:cs typeface="Times New Roman" pitchFamily="18" charset="0"/>
              </a:rPr>
              <a:t>4</a:t>
            </a:r>
          </a:p>
          <a:p>
            <a:pPr>
              <a:buFont typeface="Wingdings" pitchFamily="2" charset="2"/>
              <a:buChar char="v"/>
            </a:pPr>
            <a:r>
              <a:rPr lang="ru-RU" u="sng" dirty="0" smtClean="0">
                <a:latin typeface="Times New Roman" pitchFamily="18" charset="0"/>
                <a:cs typeface="Times New Roman" pitchFamily="18" charset="0"/>
              </a:rPr>
              <a:t>Задание 4. </a:t>
            </a:r>
            <a:r>
              <a:rPr lang="ru-RU" dirty="0" smtClean="0">
                <a:latin typeface="Times New Roman" pitchFamily="18" charset="0"/>
                <a:cs typeface="Times New Roman" pitchFamily="18" charset="0"/>
              </a:rPr>
              <a:t>1</a:t>
            </a:r>
            <a:endParaRPr lang="ru-RU" dirty="0">
              <a:latin typeface="Times New Roman" pitchFamily="18" charset="0"/>
              <a:cs typeface="Times New Roman" pitchFamily="18" charset="0"/>
            </a:endParaRPr>
          </a:p>
        </p:txBody>
      </p:sp>
      <p:sp>
        <p:nvSpPr>
          <p:cNvPr id="5" name="Содержимое 4"/>
          <p:cNvSpPr>
            <a:spLocks noGrp="1"/>
          </p:cNvSpPr>
          <p:nvPr>
            <p:ph sz="half" idx="2"/>
          </p:nvPr>
        </p:nvSpPr>
        <p:spPr/>
        <p:txBody>
          <a:bodyPr/>
          <a:lstStyle/>
          <a:p>
            <a:pPr>
              <a:buNone/>
            </a:pPr>
            <a:r>
              <a:rPr lang="ru-RU" dirty="0" smtClean="0">
                <a:latin typeface="Times New Roman" pitchFamily="18" charset="0"/>
                <a:cs typeface="Times New Roman" pitchFamily="18" charset="0"/>
              </a:rPr>
              <a:t>Вариант 2</a:t>
            </a:r>
          </a:p>
          <a:p>
            <a:pPr>
              <a:buFont typeface="Wingdings" pitchFamily="2" charset="2"/>
              <a:buChar char="v"/>
            </a:pPr>
            <a:r>
              <a:rPr lang="ru-RU" u="sng" dirty="0" smtClean="0">
                <a:latin typeface="Times New Roman" pitchFamily="18" charset="0"/>
                <a:cs typeface="Times New Roman" pitchFamily="18" charset="0"/>
              </a:rPr>
              <a:t>Задание 1. </a:t>
            </a:r>
            <a:r>
              <a:rPr lang="ru-RU" dirty="0" smtClean="0">
                <a:latin typeface="Times New Roman" pitchFamily="18" charset="0"/>
                <a:cs typeface="Times New Roman" pitchFamily="18" charset="0"/>
              </a:rPr>
              <a:t>2,3,7</a:t>
            </a:r>
          </a:p>
          <a:p>
            <a:pPr>
              <a:buFont typeface="Wingdings" pitchFamily="2" charset="2"/>
              <a:buChar char="v"/>
            </a:pPr>
            <a:r>
              <a:rPr lang="ru-RU" u="sng" dirty="0" smtClean="0">
                <a:latin typeface="Times New Roman" pitchFamily="18" charset="0"/>
                <a:cs typeface="Times New Roman" pitchFamily="18" charset="0"/>
              </a:rPr>
              <a:t>Задание2.</a:t>
            </a:r>
          </a:p>
          <a:p>
            <a:pPr>
              <a:buNone/>
            </a:pPr>
            <a:r>
              <a:rPr lang="ru-RU" dirty="0" smtClean="0">
                <a:latin typeface="Times New Roman" pitchFamily="18" charset="0"/>
                <a:cs typeface="Times New Roman" pitchFamily="18" charset="0"/>
              </a:rPr>
              <a:t>Параллельное</a:t>
            </a:r>
          </a:p>
          <a:p>
            <a:pPr>
              <a:buFont typeface="Wingdings" pitchFamily="2" charset="2"/>
              <a:buChar char="v"/>
            </a:pPr>
            <a:r>
              <a:rPr lang="ru-RU" u="sng" dirty="0" smtClean="0">
                <a:latin typeface="Times New Roman" pitchFamily="18" charset="0"/>
                <a:cs typeface="Times New Roman" pitchFamily="18" charset="0"/>
              </a:rPr>
              <a:t>Задание 3. </a:t>
            </a:r>
            <a:r>
              <a:rPr lang="ru-RU" dirty="0" smtClean="0">
                <a:latin typeface="Times New Roman" pitchFamily="18" charset="0"/>
                <a:cs typeface="Times New Roman" pitchFamily="18" charset="0"/>
              </a:rPr>
              <a:t> 3   </a:t>
            </a:r>
          </a:p>
          <a:p>
            <a:pPr>
              <a:buFont typeface="Wingdings" pitchFamily="2" charset="2"/>
              <a:buChar char="v"/>
            </a:pPr>
            <a:r>
              <a:rPr lang="ru-RU" u="sng" dirty="0" smtClean="0">
                <a:latin typeface="Times New Roman" pitchFamily="18" charset="0"/>
                <a:cs typeface="Times New Roman" pitchFamily="18" charset="0"/>
              </a:rPr>
              <a:t>Задание 4.</a:t>
            </a:r>
            <a:r>
              <a:rPr lang="ru-RU" dirty="0" smtClean="0">
                <a:latin typeface="Times New Roman" pitchFamily="18" charset="0"/>
                <a:cs typeface="Times New Roman" pitchFamily="18" charset="0"/>
              </a:rPr>
              <a:t> 4</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428596" y="500042"/>
            <a:ext cx="8286808" cy="4524315"/>
          </a:xfrm>
          <a:prstGeom prst="rect">
            <a:avLst/>
          </a:prstGeom>
        </p:spPr>
        <p:txBody>
          <a:bodyPr wrap="square">
            <a:spAutoFit/>
          </a:bodyPr>
          <a:lstStyle/>
          <a:p>
            <a:pPr algn="ctr"/>
            <a:r>
              <a:rPr lang="ru-RU" sz="3600" dirty="0" smtClean="0">
                <a:latin typeface="Times New Roman" pitchFamily="18" charset="0"/>
                <a:cs typeface="Times New Roman" pitchFamily="18" charset="0"/>
              </a:rPr>
              <a:t>План сочинения – рассуждения (С1)</a:t>
            </a:r>
          </a:p>
          <a:p>
            <a:r>
              <a:rPr lang="ru-RU" sz="3600" dirty="0" smtClean="0">
                <a:latin typeface="Times New Roman" pitchFamily="18" charset="0"/>
                <a:cs typeface="Times New Roman" pitchFamily="18" charset="0"/>
              </a:rPr>
              <a:t>1. Проблема.</a:t>
            </a:r>
          </a:p>
          <a:p>
            <a:r>
              <a:rPr lang="ru-RU" sz="3600" dirty="0" smtClean="0">
                <a:latin typeface="Times New Roman" pitchFamily="18" charset="0"/>
                <a:cs typeface="Times New Roman" pitchFamily="18" charset="0"/>
              </a:rPr>
              <a:t>2. Комментарий к проблеме.</a:t>
            </a:r>
          </a:p>
          <a:p>
            <a:r>
              <a:rPr lang="ru-RU" sz="3600" dirty="0" smtClean="0">
                <a:latin typeface="Times New Roman" pitchFamily="18" charset="0"/>
                <a:cs typeface="Times New Roman" pitchFamily="18" charset="0"/>
              </a:rPr>
              <a:t>3. Позиция автора.</a:t>
            </a:r>
          </a:p>
          <a:p>
            <a:r>
              <a:rPr lang="ru-RU" sz="3600" dirty="0" smtClean="0">
                <a:latin typeface="Times New Roman" pitchFamily="18" charset="0"/>
                <a:cs typeface="Times New Roman" pitchFamily="18" charset="0"/>
              </a:rPr>
              <a:t>4. Собственное мнение.</a:t>
            </a:r>
          </a:p>
          <a:p>
            <a:r>
              <a:rPr lang="ru-RU" sz="3600" dirty="0" smtClean="0">
                <a:latin typeface="Times New Roman" pitchFamily="18" charset="0"/>
                <a:cs typeface="Times New Roman" pitchFamily="18" charset="0"/>
              </a:rPr>
              <a:t>5. Первый аргумент.</a:t>
            </a:r>
          </a:p>
          <a:p>
            <a:r>
              <a:rPr lang="ru-RU" sz="3600" dirty="0" smtClean="0">
                <a:latin typeface="Times New Roman" pitchFamily="18" charset="0"/>
                <a:cs typeface="Times New Roman" pitchFamily="18" charset="0"/>
              </a:rPr>
              <a:t>6. Второй аргумент.</a:t>
            </a:r>
          </a:p>
          <a:p>
            <a:r>
              <a:rPr lang="ru-RU" sz="3600" dirty="0" smtClean="0">
                <a:latin typeface="Times New Roman" pitchFamily="18" charset="0"/>
                <a:cs typeface="Times New Roman" pitchFamily="18" charset="0"/>
              </a:rPr>
              <a:t>7. Вывод.</a:t>
            </a: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571612"/>
            <a:ext cx="8929750" cy="2857519"/>
          </a:xfrm>
          <a:effectLst>
            <a:glow rad="101600">
              <a:schemeClr val="accent3">
                <a:satMod val="175000"/>
                <a:alpha val="40000"/>
              </a:schemeClr>
            </a:glow>
          </a:effectLst>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Спасибо за внимание!</a:t>
            </a:r>
            <a:endPar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Список используемых источников</a:t>
            </a:r>
            <a:endParaRPr lang="ru-RU" dirty="0"/>
          </a:p>
        </p:txBody>
      </p:sp>
      <p:sp>
        <p:nvSpPr>
          <p:cNvPr id="3" name="Содержимое 2"/>
          <p:cNvSpPr>
            <a:spLocks noGrp="1"/>
          </p:cNvSpPr>
          <p:nvPr>
            <p:ph idx="1"/>
          </p:nvPr>
        </p:nvSpPr>
        <p:spPr>
          <a:xfrm>
            <a:off x="0" y="1447800"/>
            <a:ext cx="8933688" cy="4800600"/>
          </a:xfrm>
        </p:spPr>
        <p:txBody>
          <a:bodyPr>
            <a:normAutofit/>
          </a:bodyPr>
          <a:lstStyle/>
          <a:p>
            <a:r>
              <a:rPr lang="ru-RU" sz="2400" dirty="0" smtClean="0"/>
              <a:t>1. Гольцова Н.Г., Шамшин И.В., Мищерина М.А.</a:t>
            </a:r>
          </a:p>
          <a:p>
            <a:r>
              <a:rPr lang="ru-RU" sz="2400" dirty="0" smtClean="0"/>
              <a:t>Русский язык.10 – 11 классы. – М.: «Русское слово», 2008.</a:t>
            </a:r>
          </a:p>
          <a:p>
            <a:r>
              <a:rPr lang="ru-RU" sz="2400" dirty="0" smtClean="0"/>
              <a:t>2. Сенина Н.А. Русский язык. Подготовка к ЕГЭ – 2014: учебно – методическое пособие/ Н.А. Сенина. – Ростов н/Д: Легион, 2013.</a:t>
            </a:r>
          </a:p>
          <a:p>
            <a:r>
              <a:rPr lang="ru-RU" sz="2400" dirty="0" smtClean="0"/>
              <a:t>3. </a:t>
            </a:r>
            <a:r>
              <a:rPr lang="ru-RU" sz="2400" dirty="0" err="1" smtClean="0"/>
              <a:t>Пучкова</a:t>
            </a:r>
            <a:r>
              <a:rPr lang="ru-RU" sz="2400" dirty="0" smtClean="0"/>
              <a:t> Л.И. ЕГЭ 2014. Русский язык. Типовые тестовые задания. – М.: «Экзамен», 2014.</a:t>
            </a:r>
          </a:p>
          <a:p>
            <a:r>
              <a:rPr lang="ru-RU" sz="2400" dirty="0" smtClean="0"/>
              <a:t>Картинки </a:t>
            </a:r>
            <a:r>
              <a:rPr lang="en-US" sz="2400" dirty="0" smtClean="0"/>
              <a:t>http://yandex.ru</a:t>
            </a:r>
            <a:endParaRPr lang="ru-RU" sz="2400" dirty="0" smtClean="0"/>
          </a:p>
          <a:p>
            <a:endParaRPr lang="ru-RU"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0" y="142852"/>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Иногда кажется, что сейчас почти все с жадностью всматриваются в сюжеты происшествий, запоминают подробности и потом охотно смакуют их с соседками на скамеечке возле подъезда, сетуя на то, какие</a:t>
            </a:r>
            <a:r>
              <a:rPr kumimoji="0" lang="ru-RU" sz="32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кошмары </a:t>
            </a:r>
            <a:r>
              <a:rPr kumimoji="0" lang="ru-RU" sz="3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творятся вокруг.</a:t>
            </a:r>
            <a:endParaRPr kumimoji="0" lang="ru-RU"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1" name="Rectangle 5"/>
          <p:cNvSpPr>
            <a:spLocks noChangeArrowheads="1"/>
          </p:cNvSpPr>
          <p:nvPr/>
        </p:nvSpPr>
        <p:spPr bwMode="auto">
          <a:xfrm>
            <a:off x="0" y="3357562"/>
            <a:ext cx="914400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lang="ru-RU" sz="2800" dirty="0" smtClean="0">
                <a:latin typeface="Times New Roman" pitchFamily="18" charset="0"/>
                <a:ea typeface="Calibri" pitchFamily="34" charset="0"/>
                <a:cs typeface="Times New Roman" pitchFamily="18" charset="0"/>
              </a:rPr>
              <a:t>1</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Выпишите словосочетание со связью согласование.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2" name="Rectangle 6"/>
          <p:cNvSpPr>
            <a:spLocks noChangeArrowheads="1"/>
          </p:cNvSpPr>
          <p:nvPr/>
        </p:nvSpPr>
        <p:spPr bwMode="auto">
          <a:xfrm>
            <a:off x="285720" y="4000504"/>
            <a:ext cx="685804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Какие кошмары</a:t>
            </a:r>
            <a:endParaRPr kumimoji="0" lang="ru-RU" sz="2800" b="0" i="0" u="none" strike="noStrike" cap="none" normalizeH="0" baseline="0" dirty="0" smtClean="0">
              <a:ln>
                <a:noFill/>
              </a:ln>
              <a:solidFill>
                <a:srgbClr val="C00000"/>
              </a:solidFill>
              <a:effectLst/>
              <a:latin typeface="Arial" pitchFamily="34" charset="0"/>
              <a:cs typeface="Arial" pitchFamily="34" charset="0"/>
            </a:endParaRPr>
          </a:p>
        </p:txBody>
      </p:sp>
      <p:sp>
        <p:nvSpPr>
          <p:cNvPr id="34823" name="Rectangle 7"/>
          <p:cNvSpPr>
            <a:spLocks noChangeArrowheads="1"/>
          </p:cNvSpPr>
          <p:nvPr/>
        </p:nvSpPr>
        <p:spPr bwMode="auto">
          <a:xfrm>
            <a:off x="142844" y="4572009"/>
            <a:ext cx="900115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lang="ru-RU" sz="2400" dirty="0" smtClean="0">
                <a:latin typeface="Times New Roman" pitchFamily="18" charset="0"/>
                <a:ea typeface="Calibri" pitchFamily="34" charset="0"/>
                <a:cs typeface="Times New Roman" pitchFamily="18" charset="0"/>
              </a:rPr>
              <a:t>2</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Укажите тип связи в словосочетании          С ЖАДНОСТЬЮ ВСМАТРИВАЮТСЯ</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4824" name="Rectangle 8"/>
          <p:cNvSpPr>
            <a:spLocks noChangeArrowheads="1"/>
          </p:cNvSpPr>
          <p:nvPr/>
        </p:nvSpPr>
        <p:spPr bwMode="auto">
          <a:xfrm>
            <a:off x="214282" y="5429264"/>
            <a:ext cx="692948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800"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Управление</a:t>
            </a:r>
            <a:endParaRPr kumimoji="0" lang="ru-RU" sz="2800" i="0" u="none" strike="noStrike" cap="none" normalizeH="0" baseline="0" dirty="0" smtClean="0">
              <a:ln>
                <a:noFill/>
              </a:ln>
              <a:solidFill>
                <a:srgbClr val="C00000"/>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22">
                                            <p:txEl>
                                              <p:pRg st="0" end="0"/>
                                            </p:txEl>
                                          </p:spTgt>
                                        </p:tgtEl>
                                        <p:attrNameLst>
                                          <p:attrName>style.visibility</p:attrName>
                                        </p:attrNameLst>
                                      </p:cBhvr>
                                      <p:to>
                                        <p:strVal val="visible"/>
                                      </p:to>
                                    </p:set>
                                    <p:anim calcmode="lin" valueType="num">
                                      <p:cBhvr additive="base">
                                        <p:cTn id="7" dur="500" fill="hold"/>
                                        <p:tgtEl>
                                          <p:spTgt spid="3482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48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4824">
                                            <p:txEl>
                                              <p:pRg st="0" end="0"/>
                                            </p:txEl>
                                          </p:spTgt>
                                        </p:tgtEl>
                                        <p:attrNameLst>
                                          <p:attrName>style.visibility</p:attrName>
                                        </p:attrNameLst>
                                      </p:cBhvr>
                                      <p:to>
                                        <p:strVal val="visible"/>
                                      </p:to>
                                    </p:set>
                                    <p:anim calcmode="lin" valueType="num">
                                      <p:cBhvr additive="base">
                                        <p:cTn id="13" dur="500" fill="hold"/>
                                        <p:tgtEl>
                                          <p:spTgt spid="3482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8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Александра\Desktop\f3079932b3e81.jpg"/>
          <p:cNvPicPr>
            <a:picLocks noChangeAspect="1" noChangeArrowheads="1"/>
          </p:cNvPicPr>
          <p:nvPr/>
        </p:nvPicPr>
        <p:blipFill>
          <a:blip r:embed="rId2" cstate="print"/>
          <a:srcRect/>
          <a:stretch>
            <a:fillRect/>
          </a:stretch>
        </p:blipFill>
        <p:spPr bwMode="auto">
          <a:xfrm>
            <a:off x="6610347" y="0"/>
            <a:ext cx="2533653" cy="3762380"/>
          </a:xfrm>
          <a:prstGeom prst="rect">
            <a:avLst/>
          </a:prstGeom>
          <a:noFill/>
        </p:spPr>
      </p:pic>
      <p:sp>
        <p:nvSpPr>
          <p:cNvPr id="1025" name="Rectangle 1"/>
          <p:cNvSpPr>
            <a:spLocks noChangeArrowheads="1"/>
          </p:cNvSpPr>
          <p:nvPr/>
        </p:nvSpPr>
        <p:spPr bwMode="auto">
          <a:xfrm>
            <a:off x="214282" y="0"/>
            <a:ext cx="657229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А10. Укажите верную характеристику предложения.</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Полярное сияние </a:t>
            </a:r>
            <a:r>
              <a:rPr kumimoji="0" lang="ru-RU" sz="28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ни с чем не сравнимое зрелище, но наблюдать его сполохи в Северном полушарии могут только жители Крайнего Севера России, Канады и скандинавских стран.</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1)Сложносочиненное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Бессоюзное сложное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3) Сложное предложение с бессоюзной и подчинительной связью</a:t>
            </a:r>
            <a:endParaRPr lang="ru-RU" sz="2800" dirty="0" smtClean="0">
              <a:latin typeface="Arial"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4) Сложноподчиненное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Александра\Desktop\море.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142844" y="1571612"/>
            <a:ext cx="8786874" cy="3785652"/>
          </a:xfrm>
          <a:prstGeom prst="rect">
            <a:avLst/>
          </a:prstGeom>
        </p:spPr>
        <p:txBody>
          <a:bodyPr wrap="square">
            <a:spAutoFit/>
          </a:bodyPr>
          <a:lstStyle/>
          <a:p>
            <a:pPr indent="457200" algn="just"/>
            <a:r>
              <a:rPr lang="ru-RU" sz="4000" dirty="0" smtClean="0">
                <a:solidFill>
                  <a:srgbClr val="002060"/>
                </a:solidFill>
                <a:latin typeface="Times New Roman" pitchFamily="18" charset="0"/>
                <a:cs typeface="Times New Roman" pitchFamily="18" charset="0"/>
              </a:rPr>
              <a:t>Море вдали уже покрылось багрянцем и …</a:t>
            </a:r>
          </a:p>
          <a:p>
            <a:pPr indent="457200" algn="just"/>
            <a:endParaRPr lang="ru-RU" sz="4000" dirty="0" smtClean="0">
              <a:latin typeface="Times New Roman" pitchFamily="18" charset="0"/>
              <a:cs typeface="Times New Roman" pitchFamily="18" charset="0"/>
            </a:endParaRPr>
          </a:p>
          <a:p>
            <a:pPr indent="457200" algn="just"/>
            <a:endParaRPr lang="ru-RU" sz="4000" dirty="0" smtClean="0">
              <a:latin typeface="Times New Roman" pitchFamily="18" charset="0"/>
              <a:cs typeface="Times New Roman" pitchFamily="18" charset="0"/>
            </a:endParaRPr>
          </a:p>
          <a:p>
            <a:pPr indent="457200" algn="just"/>
            <a:endParaRPr lang="ru-RU" sz="4000" dirty="0" smtClean="0">
              <a:latin typeface="Times New Roman" pitchFamily="18" charset="0"/>
              <a:cs typeface="Times New Roman" pitchFamily="18" charset="0"/>
            </a:endParaRPr>
          </a:p>
          <a:p>
            <a:pPr indent="457200" algn="just"/>
            <a:endParaRPr lang="ru-RU" sz="4000" dirty="0">
              <a:latin typeface="Times New Roman" pitchFamily="18" charset="0"/>
              <a:cs typeface="Times New Roman" pitchFamily="18" charset="0"/>
            </a:endParaRPr>
          </a:p>
        </p:txBody>
      </p:sp>
      <p:sp>
        <p:nvSpPr>
          <p:cNvPr id="6" name="Прямоугольник 5"/>
          <p:cNvSpPr/>
          <p:nvPr/>
        </p:nvSpPr>
        <p:spPr>
          <a:xfrm>
            <a:off x="0" y="0"/>
            <a:ext cx="9144000" cy="1200329"/>
          </a:xfrm>
          <a:prstGeom prst="rect">
            <a:avLst/>
          </a:prstGeom>
        </p:spPr>
        <p:txBody>
          <a:bodyPr wrap="square">
            <a:spAutoFit/>
          </a:bodyPr>
          <a:lstStyle/>
          <a:p>
            <a:pPr algn="ctr"/>
            <a:r>
              <a:rPr lang="ru-RU" sz="3600" i="1" dirty="0" smtClean="0">
                <a:solidFill>
                  <a:srgbClr val="FFFF00"/>
                </a:solidFill>
                <a:latin typeface="Times New Roman" pitchFamily="18" charset="0"/>
                <a:cs typeface="Times New Roman" pitchFamily="18" charset="0"/>
              </a:rPr>
              <a:t>Закончите предложения, выделите грамматические основы, постройте схемы.</a:t>
            </a:r>
            <a:endParaRPr lang="ru-RU" sz="3600" i="1" dirty="0">
              <a:solidFill>
                <a:srgbClr val="FFFF00"/>
              </a:solidFill>
              <a:latin typeface="Times New Roman" pitchFamily="18" charset="0"/>
              <a:cs typeface="Times New Roman" pitchFamily="18" charset="0"/>
            </a:endParaRPr>
          </a:p>
        </p:txBody>
      </p:sp>
      <p:sp>
        <p:nvSpPr>
          <p:cNvPr id="7" name="Прямоугольник 6"/>
          <p:cNvSpPr/>
          <p:nvPr/>
        </p:nvSpPr>
        <p:spPr>
          <a:xfrm>
            <a:off x="214282" y="4071942"/>
            <a:ext cx="8715436" cy="1323439"/>
          </a:xfrm>
          <a:prstGeom prst="rect">
            <a:avLst/>
          </a:prstGeom>
        </p:spPr>
        <p:txBody>
          <a:bodyPr wrap="square">
            <a:spAutoFit/>
          </a:bodyPr>
          <a:lstStyle/>
          <a:p>
            <a:pPr indent="457200" algn="just"/>
            <a:r>
              <a:rPr lang="ru-RU" sz="4000" dirty="0" smtClean="0">
                <a:latin typeface="Times New Roman" pitchFamily="18" charset="0"/>
                <a:cs typeface="Times New Roman" pitchFamily="18" charset="0"/>
              </a:rPr>
              <a:t>Море вдали уже покрылось багрянцем, и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7158" y="571480"/>
            <a:ext cx="8358246" cy="1938992"/>
          </a:xfrm>
          <a:prstGeom prst="rect">
            <a:avLst/>
          </a:prstGeom>
        </p:spPr>
        <p:txBody>
          <a:bodyPr wrap="square">
            <a:spAutoFit/>
          </a:bodyPr>
          <a:lstStyle/>
          <a:p>
            <a:pPr indent="457200" algn="just"/>
            <a:r>
              <a:rPr lang="ru-RU" sz="4000" dirty="0" smtClean="0">
                <a:latin typeface="Times New Roman" pitchFamily="18" charset="0"/>
                <a:cs typeface="Times New Roman" pitchFamily="18" charset="0"/>
              </a:rPr>
              <a:t>Море вдали уже покрылось багрянцем и  розовато – дымчатыми облаками.</a:t>
            </a:r>
          </a:p>
        </p:txBody>
      </p:sp>
      <p:sp>
        <p:nvSpPr>
          <p:cNvPr id="4" name="Прямоугольник 3"/>
          <p:cNvSpPr/>
          <p:nvPr/>
        </p:nvSpPr>
        <p:spPr>
          <a:xfrm>
            <a:off x="428596" y="3105835"/>
            <a:ext cx="8358246" cy="2308324"/>
          </a:xfrm>
          <a:prstGeom prst="rect">
            <a:avLst/>
          </a:prstGeom>
        </p:spPr>
        <p:txBody>
          <a:bodyPr wrap="square">
            <a:spAutoFit/>
          </a:bodyPr>
          <a:lstStyle/>
          <a:p>
            <a:pPr indent="457200" algn="just"/>
            <a:r>
              <a:rPr lang="ru-RU" sz="3600" dirty="0" smtClean="0">
                <a:latin typeface="Times New Roman" pitchFamily="18" charset="0"/>
                <a:cs typeface="Times New Roman" pitchFamily="18" charset="0"/>
              </a:rPr>
              <a:t>Море вдали уже покрылось багрянцем, и навстречу солнцу  поднималось  розовато – дымчатое </a:t>
            </a:r>
            <a:r>
              <a:rPr lang="ru-RU" sz="3600" dirty="0" smtClean="0">
                <a:latin typeface="Times New Roman" pitchFamily="18" charset="0"/>
                <a:cs typeface="Times New Roman" pitchFamily="18" charset="0"/>
                <a:hlinkClick r:id="rId2" action="ppaction://hlinksldjump"/>
              </a:rPr>
              <a:t>облако</a:t>
            </a:r>
            <a:r>
              <a:rPr lang="ru-RU" sz="3600" dirty="0" smtClean="0">
                <a:latin typeface="Times New Roman" pitchFamily="18" charset="0"/>
                <a:cs typeface="Times New Roman" pitchFamily="18" charset="0"/>
              </a:rPr>
              <a:t> мягких очертаний.</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1143000"/>
            <a:ext cx="9144000" cy="3071813"/>
          </a:xfrm>
        </p:spPr>
        <p:txBody>
          <a:bodyPr>
            <a:noAutofit/>
          </a:bodyPr>
          <a:lstStyle/>
          <a:p>
            <a:pPr algn="ctr"/>
            <a:r>
              <a:rPr lang="ru-RU" sz="6000" dirty="0" smtClean="0"/>
              <a:t>Сложносочиненное предложение</a:t>
            </a:r>
            <a:endParaRPr lang="ru-RU" sz="6000" dirty="0"/>
          </a:p>
        </p:txBody>
      </p:sp>
      <p:pic>
        <p:nvPicPr>
          <p:cNvPr id="5122" name="Picture 2" descr="C:\Users\Александра\Desktop\и т.jpeg"/>
          <p:cNvPicPr>
            <a:picLocks noChangeAspect="1" noChangeArrowheads="1"/>
          </p:cNvPicPr>
          <p:nvPr/>
        </p:nvPicPr>
        <p:blipFill>
          <a:blip r:embed="rId2" cstate="print"/>
          <a:srcRect/>
          <a:stretch>
            <a:fillRect/>
          </a:stretch>
        </p:blipFill>
        <p:spPr bwMode="auto">
          <a:xfrm>
            <a:off x="5572132" y="4357694"/>
            <a:ext cx="2000250" cy="14287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85776"/>
            <a:ext cx="7498080" cy="928694"/>
          </a:xfrm>
        </p:spPr>
        <p:txBody>
          <a:bodyPr/>
          <a:lstStyle/>
          <a:p>
            <a:r>
              <a:rPr lang="ru-RU" dirty="0" smtClean="0"/>
              <a:t>Сочинительные союзы</a:t>
            </a:r>
            <a:endParaRPr lang="ru-RU" dirty="0"/>
          </a:p>
        </p:txBody>
      </p:sp>
      <p:sp>
        <p:nvSpPr>
          <p:cNvPr id="3" name="Прямоугольник 2"/>
          <p:cNvSpPr/>
          <p:nvPr/>
        </p:nvSpPr>
        <p:spPr>
          <a:xfrm>
            <a:off x="142844" y="357166"/>
            <a:ext cx="9001156" cy="3785652"/>
          </a:xfrm>
          <a:prstGeom prst="rect">
            <a:avLst/>
          </a:prstGeom>
        </p:spPr>
        <p:txBody>
          <a:bodyPr wrap="square">
            <a:spAutoFit/>
          </a:bodyPr>
          <a:lstStyle/>
          <a:p>
            <a:r>
              <a:rPr lang="ru-RU" sz="4000" dirty="0" smtClean="0"/>
              <a:t>1) Соединительные: и, да, ни…</a:t>
            </a:r>
            <a:r>
              <a:rPr lang="ru-RU" sz="4000" dirty="0" err="1" smtClean="0"/>
              <a:t>ни</a:t>
            </a:r>
            <a:r>
              <a:rPr lang="ru-RU" sz="4000" dirty="0" smtClean="0"/>
              <a:t>, как… так и, не только…,но и.</a:t>
            </a:r>
          </a:p>
          <a:p>
            <a:r>
              <a:rPr lang="ru-RU" sz="4000" dirty="0" smtClean="0"/>
              <a:t>2)Противительные: а, но, да, однако, зато, же.</a:t>
            </a:r>
          </a:p>
          <a:p>
            <a:r>
              <a:rPr lang="ru-RU" sz="4000" dirty="0" smtClean="0"/>
              <a:t>3)Разделительные: или, либо, ли…</a:t>
            </a:r>
            <a:r>
              <a:rPr lang="ru-RU" sz="4000" dirty="0" err="1" smtClean="0"/>
              <a:t>ли</a:t>
            </a:r>
            <a:r>
              <a:rPr lang="ru-RU" sz="4000" dirty="0" smtClean="0"/>
              <a:t>, </a:t>
            </a:r>
            <a:r>
              <a:rPr lang="ru-RU" sz="4000" dirty="0" err="1" smtClean="0"/>
              <a:t>ли</a:t>
            </a:r>
            <a:r>
              <a:rPr lang="ru-RU" sz="4000" dirty="0" smtClean="0"/>
              <a:t>…или, то…</a:t>
            </a:r>
            <a:r>
              <a:rPr lang="ru-RU" sz="4000" dirty="0" err="1" smtClean="0"/>
              <a:t>то</a:t>
            </a:r>
            <a:r>
              <a:rPr lang="ru-RU" sz="4000" dirty="0" smtClean="0"/>
              <a:t>, не то…не то.</a:t>
            </a:r>
            <a:endParaRPr lang="ru-RU" sz="4000" dirty="0"/>
          </a:p>
        </p:txBody>
      </p:sp>
      <p:sp>
        <p:nvSpPr>
          <p:cNvPr id="12289" name="Rectangle 1"/>
          <p:cNvSpPr>
            <a:spLocks noChangeArrowheads="1"/>
          </p:cNvSpPr>
          <p:nvPr/>
        </p:nvSpPr>
        <p:spPr bwMode="auto">
          <a:xfrm>
            <a:off x="142844" y="4000504"/>
            <a:ext cx="8786874"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4) Присоединительные: да, да и, и притом, тоже, также.</a:t>
            </a:r>
            <a:endParaRPr kumimoji="0" lang="ru-RU" sz="4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4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5)Пояснительные: а именно, то</a:t>
            </a:r>
            <a:r>
              <a:rPr kumimoji="0" lang="ru-RU" sz="44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a:t>
            </a:r>
            <a:r>
              <a:rPr kumimoji="0" lang="ru-RU" sz="4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есть.</a:t>
            </a:r>
            <a:endParaRPr kumimoji="0" lang="ru-RU" sz="4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1036</TotalTime>
  <Words>1960</Words>
  <Application>Microsoft Office PowerPoint</Application>
  <PresentationFormat>Экран (4:3)</PresentationFormat>
  <Paragraphs>254</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Солнцестояние</vt:lpstr>
      <vt:lpstr>          Сложные предложения. Знаки препинания в сложных предложениях.     </vt:lpstr>
      <vt:lpstr>Слайд 2</vt:lpstr>
      <vt:lpstr>Слайд 3</vt:lpstr>
      <vt:lpstr>Слайд 4</vt:lpstr>
      <vt:lpstr>Слайд 5</vt:lpstr>
      <vt:lpstr>Слайд 6</vt:lpstr>
      <vt:lpstr>Слайд 7</vt:lpstr>
      <vt:lpstr>Сложносочиненное предложение</vt:lpstr>
      <vt:lpstr>Сочинительные союзы</vt:lpstr>
      <vt:lpstr>Постановка запятой в ССП</vt:lpstr>
      <vt:lpstr>Объясните отсутствие запятой в предложениях</vt:lpstr>
      <vt:lpstr>Сложноподчиненное предложение</vt:lpstr>
      <vt:lpstr>Слайд 13</vt:lpstr>
      <vt:lpstr>Слайд 14</vt:lpstr>
      <vt:lpstr>Слайд 15</vt:lpstr>
      <vt:lpstr>Слайд 16</vt:lpstr>
      <vt:lpstr>Слайд 17</vt:lpstr>
      <vt:lpstr>Слайд 18</vt:lpstr>
      <vt:lpstr>Слайд 19</vt:lpstr>
      <vt:lpstr>Укажите вид соподчинения в СПП </vt:lpstr>
      <vt:lpstr>Слайд 21</vt:lpstr>
      <vt:lpstr>Слайд 22</vt:lpstr>
      <vt:lpstr>Бессоюзное сложное предложение</vt:lpstr>
      <vt:lpstr>Знаки препинания в БСП</vt:lpstr>
      <vt:lpstr>Слайд 25</vt:lpstr>
      <vt:lpstr>Слайд 26</vt:lpstr>
      <vt:lpstr>Классификация сложных предложений</vt:lpstr>
      <vt:lpstr>Классификация сложных предложений</vt:lpstr>
      <vt:lpstr>Классификация сложных предложений</vt:lpstr>
      <vt:lpstr>Классификация сложных предложений</vt:lpstr>
      <vt:lpstr>Слайд 31</vt:lpstr>
      <vt:lpstr>Ответы</vt:lpstr>
      <vt:lpstr>Слайд 33</vt:lpstr>
      <vt:lpstr>Спасибо за внимание!</vt:lpstr>
      <vt:lpstr>Список используемых источников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Александра</dc:creator>
  <cp:lastModifiedBy>Пользователь</cp:lastModifiedBy>
  <cp:revision>99</cp:revision>
  <dcterms:created xsi:type="dcterms:W3CDTF">2014-02-07T15:50:22Z</dcterms:created>
  <dcterms:modified xsi:type="dcterms:W3CDTF">2018-11-27T14:00:03Z</dcterms:modified>
</cp:coreProperties>
</file>