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22"/>
  </p:notes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774" autoAdjust="0"/>
  </p:normalViewPr>
  <p:slideViewPr>
    <p:cSldViewPr>
      <p:cViewPr>
        <p:scale>
          <a:sx n="50" d="100"/>
          <a:sy n="50" d="100"/>
        </p:scale>
        <p:origin x="-1956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71B4E2-B9C8-4887-B207-66C20305B308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82A17C-7C70-4FAD-9762-C4C4239B11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82A17C-7C70-4FAD-9762-C4C4239B114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82A17C-7C70-4FAD-9762-C4C4239B114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82A17C-7C70-4FAD-9762-C4C4239B114F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82A17C-7C70-4FAD-9762-C4C4239B114F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989AE7-8C20-4DC7-A233-26F3C952EE8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636F6A-886B-44A4-8ECC-5BCC2C3499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989AE7-8C20-4DC7-A233-26F3C952EE8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636F6A-886B-44A4-8ECC-5BCC2C3499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989AE7-8C20-4DC7-A233-26F3C952EE8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636F6A-886B-44A4-8ECC-5BCC2C3499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989AE7-8C20-4DC7-A233-26F3C952EE8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636F6A-886B-44A4-8ECC-5BCC2C3499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989AE7-8C20-4DC7-A233-26F3C952EE8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636F6A-886B-44A4-8ECC-5BCC2C3499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989AE7-8C20-4DC7-A233-26F3C952EE8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636F6A-886B-44A4-8ECC-5BCC2C3499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989AE7-8C20-4DC7-A233-26F3C952EE8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636F6A-886B-44A4-8ECC-5BCC2C3499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989AE7-8C20-4DC7-A233-26F3C952EE8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636F6A-886B-44A4-8ECC-5BCC2C3499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989AE7-8C20-4DC7-A233-26F3C952EE8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636F6A-886B-44A4-8ECC-5BCC2C3499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989AE7-8C20-4DC7-A233-26F3C952EE8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636F6A-886B-44A4-8ECC-5BCC2C3499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989AE7-8C20-4DC7-A233-26F3C952EE8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636F6A-886B-44A4-8ECC-5BCC2C3499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F989AE7-8C20-4DC7-A233-26F3C952EE8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0636F6A-886B-44A4-8ECC-5BCC2C3499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642918"/>
            <a:ext cx="7767662" cy="264320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Отсутствие и наличие запятой перед союзом КАК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  НО …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 ставь запятую, если  эти сочетания  </a:t>
            </a:r>
            <a:r>
              <a:rPr lang="ru-RU" dirty="0" err="1" smtClean="0"/>
              <a:t>вхо</a:t>
            </a:r>
            <a:r>
              <a:rPr lang="ru-RU" dirty="0" smtClean="0"/>
              <a:t>-</a:t>
            </a:r>
          </a:p>
          <a:p>
            <a:r>
              <a:rPr lang="ru-RU" dirty="0" err="1" smtClean="0"/>
              <a:t>дят</a:t>
            </a:r>
            <a:r>
              <a:rPr lang="ru-RU" dirty="0" smtClean="0"/>
              <a:t> в состав сказуемого или тесно связаны</a:t>
            </a:r>
          </a:p>
          <a:p>
            <a:r>
              <a:rPr lang="ru-RU" dirty="0" smtClean="0"/>
              <a:t> с ним по смыслу:</a:t>
            </a:r>
          </a:p>
          <a:p>
            <a:pPr lvl="3"/>
            <a:r>
              <a:rPr lang="ru-RU" sz="3200" i="1" dirty="0" smtClean="0">
                <a:solidFill>
                  <a:srgbClr val="FF0000"/>
                </a:solidFill>
              </a:rPr>
              <a:t>Вчерашний день прошел как обычно.</a:t>
            </a:r>
          </a:p>
          <a:p>
            <a:r>
              <a:rPr lang="ru-RU" dirty="0" smtClean="0"/>
              <a:t>( т.е. по  обыкновению) </a:t>
            </a:r>
            <a:endParaRPr lang="ru-RU" dirty="0"/>
          </a:p>
        </p:txBody>
      </p:sp>
      <p:pic>
        <p:nvPicPr>
          <p:cNvPr id="8194" name="Picture 2" descr="C:\Users\admin\Desktop\анимашки\glaza-87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0"/>
            <a:ext cx="2376495" cy="11429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Ставим запятую в оборотах  </a:t>
            </a:r>
            <a:r>
              <a:rPr lang="ru-RU" dirty="0" smtClean="0">
                <a:solidFill>
                  <a:srgbClr val="FF0000"/>
                </a:solidFill>
              </a:rPr>
              <a:t>Не кто иной, как и не что иное, как:</a:t>
            </a:r>
          </a:p>
          <a:p>
            <a:r>
              <a:rPr lang="ru-RU" dirty="0" smtClean="0"/>
              <a:t>Спереди Рейнский водопад </a:t>
            </a:r>
            <a:r>
              <a:rPr lang="ru-RU" dirty="0" smtClean="0">
                <a:solidFill>
                  <a:srgbClr val="FF0000"/>
                </a:solidFill>
              </a:rPr>
              <a:t>не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что иное, как </a:t>
            </a:r>
            <a:r>
              <a:rPr lang="ru-RU" dirty="0" smtClean="0"/>
              <a:t>невысокий водя-</a:t>
            </a:r>
          </a:p>
          <a:p>
            <a:r>
              <a:rPr lang="ru-RU" dirty="0" smtClean="0"/>
              <a:t>ной уступ.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09438" y="2967335"/>
            <a:ext cx="599158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в заключенье…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43" name="Picture 3" descr="C:\Users\admin\Desktop\анимашки\61695039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4357694"/>
            <a:ext cx="2000264" cy="21574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 Глава 2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Когда запятую ставит не надо.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11266" name="Picture 2" descr="C:\Users\admin\Desktop\анимашки\27778393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43174" y="3786190"/>
            <a:ext cx="3500462" cy="2214578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Значение обстоятельства образа</a:t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>                действия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4000" dirty="0" smtClean="0">
                <a:solidFill>
                  <a:srgbClr val="00B0F0"/>
                </a:solidFill>
              </a:rPr>
              <a:t>обороты с как можно заменить</a:t>
            </a:r>
          </a:p>
          <a:p>
            <a:r>
              <a:rPr lang="ru-RU" sz="4000" dirty="0" smtClean="0">
                <a:solidFill>
                  <a:srgbClr val="00B0F0"/>
                </a:solidFill>
              </a:rPr>
              <a:t>творительным падежом </a:t>
            </a:r>
            <a:r>
              <a:rPr lang="ru-RU" sz="4000" dirty="0" err="1" smtClean="0">
                <a:solidFill>
                  <a:srgbClr val="00B0F0"/>
                </a:solidFill>
              </a:rPr>
              <a:t>сущест</a:t>
            </a:r>
            <a:endParaRPr lang="ru-RU" sz="4000" dirty="0" smtClean="0">
              <a:solidFill>
                <a:srgbClr val="00B0F0"/>
              </a:solidFill>
            </a:endParaRPr>
          </a:p>
          <a:p>
            <a:r>
              <a:rPr lang="ru-RU" sz="4000" dirty="0" err="1" smtClean="0">
                <a:solidFill>
                  <a:srgbClr val="00B0F0"/>
                </a:solidFill>
              </a:rPr>
              <a:t>вительного</a:t>
            </a:r>
            <a:r>
              <a:rPr lang="ru-RU" sz="4000" dirty="0" smtClean="0">
                <a:solidFill>
                  <a:srgbClr val="00B0F0"/>
                </a:solidFill>
              </a:rPr>
              <a:t> или наречием :</a:t>
            </a:r>
            <a:r>
              <a:rPr lang="ru-RU" sz="4000" i="1" dirty="0" smtClean="0">
                <a:solidFill>
                  <a:srgbClr val="00B0F0"/>
                </a:solidFill>
              </a:rPr>
              <a:t>  </a:t>
            </a:r>
            <a:r>
              <a:rPr lang="ru-RU" sz="4000" i="1" dirty="0" smtClean="0"/>
              <a:t>(градом)</a:t>
            </a:r>
          </a:p>
          <a:p>
            <a:endParaRPr lang="ru-RU" sz="4000" i="1" dirty="0" smtClean="0"/>
          </a:p>
          <a:p>
            <a:r>
              <a:rPr lang="ru-RU" sz="4000" dirty="0" smtClean="0">
                <a:solidFill>
                  <a:srgbClr val="00B0F0"/>
                </a:solidFill>
              </a:rPr>
              <a:t>Как град посыпалась картечь.</a:t>
            </a:r>
          </a:p>
          <a:p>
            <a:r>
              <a:rPr lang="ru-RU" sz="4000" dirty="0" smtClean="0">
                <a:solidFill>
                  <a:srgbClr val="00B0F0"/>
                </a:solidFill>
              </a:rPr>
              <a:t>Как демон коварна и зла.</a:t>
            </a:r>
          </a:p>
          <a:p>
            <a:pPr lvl="8"/>
            <a:r>
              <a:rPr lang="ru-RU" sz="4000" dirty="0" smtClean="0">
                <a:solidFill>
                  <a:srgbClr val="00B0F0"/>
                </a:solidFill>
              </a:rPr>
              <a:t>(</a:t>
            </a:r>
            <a:r>
              <a:rPr lang="ru-RU" sz="4000" dirty="0" smtClean="0"/>
              <a:t>демонически)</a:t>
            </a: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1714480" y="3643314"/>
            <a:ext cx="357190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Стрелка влево 4"/>
          <p:cNvSpPr/>
          <p:nvPr/>
        </p:nvSpPr>
        <p:spPr>
          <a:xfrm rot="1213035">
            <a:off x="2540719" y="5331308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0070C0"/>
                </a:solidFill>
              </a:rPr>
              <a:t>Равно или тождественно…</a:t>
            </a:r>
            <a:endParaRPr lang="ru-RU" sz="60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Ты любил меня </a:t>
            </a:r>
            <a:r>
              <a:rPr lang="ru-RU" u="sng" dirty="0" smtClean="0"/>
              <a:t>как собственность</a:t>
            </a:r>
            <a:r>
              <a:rPr lang="ru-RU" dirty="0" smtClean="0"/>
              <a:t>… ( ср:</a:t>
            </a:r>
          </a:p>
          <a:p>
            <a:r>
              <a:rPr lang="ru-RU" dirty="0" smtClean="0"/>
              <a:t>отождествляя с собственностью)</a:t>
            </a:r>
          </a:p>
          <a:p>
            <a:pPr algn="just"/>
            <a:r>
              <a:rPr lang="ru-RU" dirty="0" smtClean="0"/>
              <a:t>Старайтесь смотреть на меня  </a:t>
            </a:r>
            <a:r>
              <a:rPr lang="ru-RU" u="sng" dirty="0" smtClean="0"/>
              <a:t>как на пациента</a:t>
            </a:r>
            <a:r>
              <a:rPr lang="ru-RU" dirty="0" smtClean="0"/>
              <a:t> , одержимого болезнью…. ( ср: приравнивая к своим пациентам)</a:t>
            </a:r>
            <a:endParaRPr lang="ru-RU" dirty="0"/>
          </a:p>
        </p:txBody>
      </p:sp>
      <p:pic>
        <p:nvPicPr>
          <p:cNvPr id="12290" name="Picture 2" descr="C:\Users\admin\Desktop\анимашки\glaza-141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28926" y="4357694"/>
            <a:ext cx="3429024" cy="1364461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3 -0.019 0.007 -0.037 0.015 -0.037 C 0.024 -0.037 0.027 -0.019 0.03 0 C 0.034 0.021 0.037 0.042 0.047 0.042 C 0.056 0.042 0.059 0.021 0.063 0 C 0.065 -0.019 0.069 -0.037 0.078 -0.037 C 0.086 -0.037 0.09 -0.019 0.093 0 C 0.096 0.021 0.1 0.042 0.109 0.042 C 0.118 0.042 0.125 0 0.125 0 C 0.128 -0.019 0.131 -0.037 0.14 -0.037 C 0.149 -0.037 0.152 -0.019 0.155 0 C 0.159 0.021 0.162 0.042 0.172 0.042 C 0.181 0.042 0.184 0.021 0.187 0 C 0.191 -0.019 0.194 -0.037 0.203 -0.037 C 0.211 -0.037 0.215 -0.019 0.218 0 C 0.221 0.021 0.225 0.042 0.234 0.042 C 0.243 0.042 0.246 0.021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«В качестве»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Богат, хорош собою ,Ленский везде был принят как  жених. (Пушкин) </a:t>
            </a:r>
            <a:r>
              <a:rPr lang="ru-RU" dirty="0" smtClean="0">
                <a:solidFill>
                  <a:srgbClr val="FF0000"/>
                </a:solidFill>
              </a:rPr>
              <a:t> (в качестве жениха)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А здесь предмет характеризуется с какой-либо одной стороны:</a:t>
            </a:r>
            <a:endParaRPr lang="ru-RU" dirty="0" smtClean="0"/>
          </a:p>
          <a:p>
            <a:r>
              <a:rPr lang="ru-RU" dirty="0" smtClean="0"/>
              <a:t>Мы знаем Индию </a:t>
            </a:r>
            <a:r>
              <a:rPr lang="ru-RU" u="sng" dirty="0" smtClean="0"/>
              <a:t>как страну древнейшей к</a:t>
            </a:r>
          </a:p>
          <a:p>
            <a:r>
              <a:rPr lang="ru-RU" u="sng" dirty="0" smtClean="0"/>
              <a:t>культуры.</a:t>
            </a:r>
          </a:p>
          <a:p>
            <a:r>
              <a:rPr lang="ru-RU" u="sng" dirty="0" smtClean="0"/>
              <a:t>Запятую не ставим.</a:t>
            </a:r>
            <a:endParaRPr lang="ru-RU" u="sng" dirty="0"/>
          </a:p>
        </p:txBody>
      </p:sp>
      <p:pic>
        <p:nvPicPr>
          <p:cNvPr id="13314" name="Picture 2" descr="C:\Users\admin\Desktop\анимашки\children_0166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43570" y="4714884"/>
            <a:ext cx="1785950" cy="214311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71612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Именная часть составного сказуемого или тесно связан по смыслу….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57364"/>
            <a:ext cx="9144000" cy="5000636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u="sng" dirty="0" smtClean="0"/>
              <a:t>Город как город</a:t>
            </a:r>
            <a:r>
              <a:rPr lang="ru-RU" smtClean="0"/>
              <a:t>,- хладнокровно </a:t>
            </a:r>
            <a:r>
              <a:rPr lang="ru-RU" dirty="0" smtClean="0"/>
              <a:t>заметил Базаров.</a:t>
            </a:r>
          </a:p>
          <a:p>
            <a:r>
              <a:rPr lang="ru-RU" dirty="0" smtClean="0"/>
              <a:t>(Тургенев) </a:t>
            </a:r>
          </a:p>
          <a:p>
            <a:r>
              <a:rPr lang="ru-RU" dirty="0" smtClean="0"/>
              <a:t>Наш </a:t>
            </a:r>
            <a:r>
              <a:rPr lang="ru-RU" u="sng" dirty="0" smtClean="0"/>
              <a:t>сад как </a:t>
            </a:r>
            <a:r>
              <a:rPr lang="ru-RU" dirty="0" smtClean="0"/>
              <a:t>проходной </a:t>
            </a:r>
            <a:r>
              <a:rPr lang="ru-RU" u="sng" dirty="0" smtClean="0"/>
              <a:t>двор.</a:t>
            </a:r>
            <a:r>
              <a:rPr lang="ru-RU" dirty="0" smtClean="0"/>
              <a:t> (А.П. Чехов)</a:t>
            </a:r>
          </a:p>
          <a:p>
            <a:r>
              <a:rPr lang="ru-RU" dirty="0" smtClean="0"/>
              <a:t> Марья Ильинична </a:t>
            </a:r>
            <a:r>
              <a:rPr lang="ru-RU" u="sng" dirty="0" smtClean="0"/>
              <a:t>сидела как на иголках</a:t>
            </a:r>
            <a:r>
              <a:rPr lang="ru-RU" dirty="0" smtClean="0"/>
              <a:t>.(Пушкин)) – сказуемое не имеет закончен</a:t>
            </a:r>
          </a:p>
          <a:p>
            <a:r>
              <a:rPr lang="ru-RU" dirty="0" err="1" smtClean="0"/>
              <a:t>ного</a:t>
            </a:r>
            <a:r>
              <a:rPr lang="ru-RU" dirty="0" smtClean="0"/>
              <a:t> смысла без сравнительного оборота.</a:t>
            </a:r>
          </a:p>
          <a:p>
            <a:r>
              <a:rPr lang="ru-RU" dirty="0" smtClean="0"/>
              <a:t>Запятую не ставим.</a:t>
            </a:r>
            <a:endParaRPr lang="ru-RU" dirty="0"/>
          </a:p>
        </p:txBody>
      </p:sp>
      <p:pic>
        <p:nvPicPr>
          <p:cNvPr id="14338" name="Picture 2" descr="C:\Users\admin\Desktop\анимашки\ludia-2382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3504" y="5143512"/>
            <a:ext cx="1428760" cy="1714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Лучше запомнить…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Если сравнительному обороту предшествует отрицание НЕ или слова</a:t>
            </a:r>
          </a:p>
          <a:p>
            <a:r>
              <a:rPr lang="ru-RU" sz="4000" dirty="0" err="1" smtClean="0"/>
              <a:t>Совсем,почти</a:t>
            </a:r>
            <a:r>
              <a:rPr lang="ru-RU" sz="4000" dirty="0" smtClean="0"/>
              <a:t>, вроде, просто,</a:t>
            </a:r>
          </a:p>
          <a:p>
            <a:r>
              <a:rPr lang="ru-RU" sz="4000" dirty="0" err="1" smtClean="0"/>
              <a:t>Точь-в</a:t>
            </a:r>
            <a:r>
              <a:rPr lang="ru-RU" sz="4000" dirty="0" smtClean="0"/>
              <a:t>- </a:t>
            </a:r>
            <a:r>
              <a:rPr lang="ru-RU" sz="4000" dirty="0" err="1" smtClean="0"/>
              <a:t>точь</a:t>
            </a:r>
            <a:r>
              <a:rPr lang="ru-RU" sz="4000" dirty="0" smtClean="0"/>
              <a:t>, именно, прямо и т.д.</a:t>
            </a:r>
          </a:p>
          <a:p>
            <a:r>
              <a:rPr lang="ru-RU" sz="4000" dirty="0" smtClean="0"/>
              <a:t>Было светло ,почти как днем.</a:t>
            </a:r>
            <a:endParaRPr lang="ru-RU" sz="4000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dirty="0" smtClean="0">
                <a:solidFill>
                  <a:srgbClr val="C00000"/>
                </a:solidFill>
              </a:rPr>
              <a:t>Оборот имеет характер устойчивого       словосочетания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Олени отбежали немного </a:t>
            </a:r>
            <a:r>
              <a:rPr lang="ru-RU" u="sng" dirty="0" smtClean="0">
                <a:solidFill>
                  <a:srgbClr val="FF0000"/>
                </a:solidFill>
              </a:rPr>
              <a:t>и остановились как вкопанные</a:t>
            </a:r>
            <a:r>
              <a:rPr lang="ru-RU" dirty="0" smtClean="0"/>
              <a:t>, повернув головы в нашу сторону.( Арсеньев)</a:t>
            </a:r>
          </a:p>
          <a:p>
            <a:r>
              <a:rPr lang="ru-RU" dirty="0" smtClean="0"/>
              <a:t>Дождь </a:t>
            </a:r>
            <a:r>
              <a:rPr lang="ru-RU" u="sng" dirty="0" smtClean="0">
                <a:solidFill>
                  <a:srgbClr val="C00000"/>
                </a:solidFill>
              </a:rPr>
              <a:t>лил как из ведра</a:t>
            </a:r>
            <a:r>
              <a:rPr lang="ru-RU" dirty="0" smtClean="0"/>
              <a:t>, тротуары были полны водой… ( Салтыков-Щедрин)</a:t>
            </a:r>
          </a:p>
          <a:p>
            <a:r>
              <a:rPr lang="ru-RU" dirty="0" smtClean="0"/>
              <a:t>Ты </a:t>
            </a:r>
            <a:r>
              <a:rPr lang="ru-RU" u="sng" dirty="0" smtClean="0">
                <a:solidFill>
                  <a:srgbClr val="C00000"/>
                </a:solidFill>
              </a:rPr>
              <a:t>пишешь как курица лапой</a:t>
            </a:r>
            <a:r>
              <a:rPr lang="ru-RU" dirty="0" smtClean="0"/>
              <a:t>. (</a:t>
            </a:r>
            <a:r>
              <a:rPr lang="ru-RU" dirty="0" err="1" smtClean="0"/>
              <a:t>Мамин-Сибиряк</a:t>
            </a:r>
            <a:r>
              <a:rPr lang="ru-RU" dirty="0" smtClean="0"/>
              <a:t>) </a:t>
            </a:r>
            <a:endParaRPr lang="ru-RU" dirty="0"/>
          </a:p>
        </p:txBody>
      </p:sp>
      <p:pic>
        <p:nvPicPr>
          <p:cNvPr id="1026" name="Picture 2" descr="C:\Users\admin\Desktop\анимашки\678848549.jpg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4810" y="4714884"/>
            <a:ext cx="1500198" cy="1662120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СМОТРИ СПРАВОЧНИКИ…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Советую смотреть справочники по пунктуации, когда решаете сложные вопросы постановки запятой при союзе КАК.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Д.Э. Розенталь « Справочник по орфографии и пунктуации» Челябинск,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Южно-Уральское книжное издательство,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1994 г. И другие.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2050" name="Picture 2" descr="C:\Users\admin\Desktop\анимашки\79966779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4876" y="5000636"/>
            <a:ext cx="1928826" cy="18573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ГЛАВА 1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C00000"/>
                </a:solidFill>
              </a:rPr>
              <a:t>  </a:t>
            </a:r>
            <a:r>
              <a:rPr lang="ru-RU" sz="6000" u="sng" dirty="0" smtClean="0">
                <a:solidFill>
                  <a:srgbClr val="C00000"/>
                </a:solidFill>
              </a:rPr>
              <a:t>Когда  запятую</a:t>
            </a:r>
          </a:p>
          <a:p>
            <a:r>
              <a:rPr lang="ru-RU" sz="6000" u="sng" dirty="0" smtClean="0">
                <a:solidFill>
                  <a:srgbClr val="C00000"/>
                </a:solidFill>
              </a:rPr>
              <a:t>ставить  надо.</a:t>
            </a:r>
          </a:p>
          <a:p>
            <a:endParaRPr lang="ru-RU" u="sng" dirty="0">
              <a:solidFill>
                <a:srgbClr val="C00000"/>
              </a:solidFill>
            </a:endParaRPr>
          </a:p>
        </p:txBody>
      </p:sp>
      <p:pic>
        <p:nvPicPr>
          <p:cNvPr id="9218" name="Picture 2" descr="C:\Users\admin\Desktop\анимашки\children_0061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14744" y="3857628"/>
            <a:ext cx="2571768" cy="228601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Спасибо за внимание и успехов!</a:t>
            </a:r>
            <a:endParaRPr lang="ru-RU" dirty="0"/>
          </a:p>
        </p:txBody>
      </p:sp>
      <p:pic>
        <p:nvPicPr>
          <p:cNvPr id="1026" name="Picture 2" descr="C:\Users\admin\Desktop\анимашки\246090944.jpg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14480" y="2143116"/>
            <a:ext cx="4572032" cy="4143404"/>
          </a:xfrm>
          <a:prstGeom prst="rect">
            <a:avLst/>
          </a:prstGeom>
          <a:noFill/>
        </p:spPr>
      </p:pic>
      <p:sp>
        <p:nvSpPr>
          <p:cNvPr id="4" name="Выгнутая вниз стрелка 3"/>
          <p:cNvSpPr/>
          <p:nvPr/>
        </p:nvSpPr>
        <p:spPr>
          <a:xfrm rot="18659956">
            <a:off x="5504322" y="2322245"/>
            <a:ext cx="1999446" cy="73152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Ставить или не ставить запятую перед союзом   КАК 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Вопрос очень сложный. Посмотрим?</a:t>
            </a:r>
          </a:p>
          <a:p>
            <a:r>
              <a:rPr lang="ru-RU" dirty="0" smtClean="0"/>
              <a:t>     объект        субъект   основание</a:t>
            </a:r>
          </a:p>
          <a:p>
            <a:r>
              <a:rPr lang="ru-RU" dirty="0" smtClean="0"/>
              <a:t>                                       сравнения </a:t>
            </a:r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1 Как чайка (?) парус там белеет в вышине.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 Смело ставьте запятую.</a:t>
            </a:r>
          </a:p>
          <a:p>
            <a:pPr>
              <a:buNone/>
            </a:pPr>
            <a:r>
              <a:rPr lang="ru-RU" dirty="0" smtClean="0"/>
              <a:t>     Как чайка, парус там белеет в вышине.</a:t>
            </a:r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2214546" y="2571744"/>
            <a:ext cx="500066" cy="10715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4000496" y="2643182"/>
            <a:ext cx="571504" cy="11212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5786446" y="3071810"/>
            <a:ext cx="500066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2" grpId="0" animBg="1"/>
      <p:bldP spid="23" grpId="0" animBg="1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Потренируемся?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2648" y="1647844"/>
            <a:ext cx="8153400" cy="44958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-Вокруг высокого чела как тучи локоны чернеют. ( найдите субъект, объект и основание сравнения)</a:t>
            </a:r>
          </a:p>
          <a:p>
            <a:r>
              <a:rPr lang="ru-RU" dirty="0" smtClean="0"/>
              <a:t>- Черные лохматые как пауки самолеты с хищно вытянутыми лапами беззвучно кружили над ним. ( Бондарев).</a:t>
            </a:r>
          </a:p>
          <a:p>
            <a:r>
              <a:rPr lang="ru-RU" dirty="0" smtClean="0"/>
              <a:t>- Вот с неба звезды глянут и как река </a:t>
            </a:r>
            <a:r>
              <a:rPr lang="ru-RU" dirty="0" err="1" smtClean="0"/>
              <a:t>засве</a:t>
            </a:r>
            <a:endParaRPr lang="ru-RU" dirty="0" smtClean="0"/>
          </a:p>
          <a:p>
            <a:r>
              <a:rPr lang="ru-RU" dirty="0" err="1" smtClean="0"/>
              <a:t>тит</a:t>
            </a:r>
            <a:r>
              <a:rPr lang="ru-RU" dirty="0" smtClean="0"/>
              <a:t> Млечный Путь.</a:t>
            </a:r>
          </a:p>
          <a:p>
            <a:r>
              <a:rPr lang="ru-RU" dirty="0" smtClean="0"/>
              <a:t>(Обозначают уподобление.)</a:t>
            </a:r>
          </a:p>
          <a:p>
            <a:endParaRPr lang="ru-RU" dirty="0"/>
          </a:p>
        </p:txBody>
      </p:sp>
      <p:pic>
        <p:nvPicPr>
          <p:cNvPr id="2050" name="Picture 2" descr="C:\Users\admin\Desktop\анимашки\77815047.jpg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29322" y="0"/>
            <a:ext cx="1285884" cy="17240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7858180" cy="1219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Сравнительный оборот имеет оттенок причинного значения.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714488"/>
            <a:ext cx="8174194" cy="44958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«будучи старшим»</a:t>
            </a:r>
          </a:p>
          <a:p>
            <a:r>
              <a:rPr lang="ru-RU" dirty="0" smtClean="0"/>
              <a:t>«поскольку я старший»</a:t>
            </a:r>
          </a:p>
          <a:p>
            <a:endParaRPr lang="ru-RU" dirty="0" smtClean="0"/>
          </a:p>
          <a:p>
            <a:r>
              <a:rPr lang="ru-RU" dirty="0" smtClean="0"/>
              <a:t>Как старший приказываю вам, господа, немедленно разойтись.</a:t>
            </a:r>
          </a:p>
          <a:p>
            <a:pPr lvl="8"/>
            <a:r>
              <a:rPr lang="ru-RU" sz="2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Следовательно:</a:t>
            </a:r>
          </a:p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 старший, приказываю вам, господа , разойтись.</a:t>
            </a:r>
          </a:p>
          <a:p>
            <a:pPr>
              <a:buNone/>
            </a:pPr>
            <a:r>
              <a:rPr lang="ru-RU" dirty="0" smtClean="0"/>
              <a:t>.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1857356" y="2571744"/>
            <a:ext cx="428628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C:\Users\admin\Desktop\анимашки\ANIMASHKI61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3504" y="4962525"/>
            <a:ext cx="2381250" cy="1895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Ставим всего одну запятую!</a:t>
            </a:r>
          </a:p>
          <a:p>
            <a:r>
              <a:rPr lang="ru-RU" dirty="0" smtClean="0"/>
              <a:t>Я мчался  на лихом коне, как ветер волен и</a:t>
            </a:r>
          </a:p>
          <a:p>
            <a:r>
              <a:rPr lang="ru-RU" dirty="0" smtClean="0"/>
              <a:t>один. </a:t>
            </a:r>
          </a:p>
          <a:p>
            <a:r>
              <a:rPr lang="ru-RU" dirty="0" smtClean="0"/>
              <a:t>-не «мчался, как ветер»,а «волен и один,</a:t>
            </a:r>
          </a:p>
          <a:p>
            <a:r>
              <a:rPr lang="ru-RU" dirty="0" smtClean="0"/>
              <a:t>как ветер» . А это ,согласитесь, не одно и</a:t>
            </a:r>
          </a:p>
          <a:p>
            <a:r>
              <a:rPr lang="ru-RU" dirty="0" smtClean="0"/>
              <a:t>то же.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1440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 если оборот в середине?</a:t>
            </a:r>
          </a:p>
          <a:p>
            <a:pPr algn="ctr"/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4098" name="Picture 2" descr="C:\Users\admin\Desktop\анимашки\children_0034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71934" y="4429132"/>
            <a:ext cx="1785950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Есть указательные слова</a:t>
            </a:r>
            <a:r>
              <a:rPr lang="ru-RU" dirty="0" smtClean="0">
                <a:solidFill>
                  <a:srgbClr val="FF0000"/>
                </a:solidFill>
              </a:rPr>
              <a:t>  </a:t>
            </a:r>
            <a:r>
              <a:rPr lang="ru-RU" dirty="0" err="1" smtClean="0">
                <a:solidFill>
                  <a:srgbClr val="FF0000"/>
                </a:solidFill>
              </a:rPr>
              <a:t>так,такой</a:t>
            </a:r>
            <a:r>
              <a:rPr lang="ru-RU" dirty="0" smtClean="0">
                <a:solidFill>
                  <a:srgbClr val="FF0000"/>
                </a:solidFill>
              </a:rPr>
              <a:t>, тот, столь?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Ставь запятую.</a:t>
            </a:r>
          </a:p>
          <a:p>
            <a:r>
              <a:rPr lang="ru-RU" dirty="0" smtClean="0"/>
              <a:t>Редко встречаешь </a:t>
            </a:r>
            <a:r>
              <a:rPr lang="ru-RU" dirty="0" smtClean="0">
                <a:solidFill>
                  <a:srgbClr val="FF0000"/>
                </a:solidFill>
              </a:rPr>
              <a:t>столь</a:t>
            </a:r>
            <a:r>
              <a:rPr lang="ru-RU" dirty="0" smtClean="0"/>
              <a:t> интересного человека </a:t>
            </a:r>
            <a:r>
              <a:rPr lang="ru-RU" dirty="0" smtClean="0">
                <a:solidFill>
                  <a:srgbClr val="FF0000"/>
                </a:solidFill>
              </a:rPr>
              <a:t> ,</a:t>
            </a:r>
            <a:r>
              <a:rPr lang="ru-RU" dirty="0" smtClean="0"/>
              <a:t> как он.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Но: </a:t>
            </a:r>
          </a:p>
          <a:p>
            <a:r>
              <a:rPr lang="ru-RU" dirty="0" smtClean="0"/>
              <a:t>Наш класс досрочно сдал экзамен  </a:t>
            </a:r>
            <a:r>
              <a:rPr lang="ru-RU" dirty="0" smtClean="0">
                <a:solidFill>
                  <a:srgbClr val="FF0000"/>
                </a:solidFill>
              </a:rPr>
              <a:t>,</a:t>
            </a:r>
            <a:r>
              <a:rPr lang="ru-RU" dirty="0" smtClean="0"/>
              <a:t>  </a:t>
            </a:r>
            <a:r>
              <a:rPr lang="ru-RU" dirty="0" smtClean="0">
                <a:solidFill>
                  <a:srgbClr val="FF0000"/>
                </a:solidFill>
              </a:rPr>
              <a:t>так же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как</a:t>
            </a:r>
            <a:r>
              <a:rPr lang="ru-RU" dirty="0" smtClean="0"/>
              <a:t> девятый.  ( сложный союз не расчленяем)</a:t>
            </a:r>
            <a:endParaRPr lang="ru-RU" dirty="0"/>
          </a:p>
        </p:txBody>
      </p:sp>
      <p:pic>
        <p:nvPicPr>
          <p:cNvPr id="5122" name="Picture 2" descr="C:\Users\admin\Desktop\анимашки\glaza-107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7686" y="4929198"/>
            <a:ext cx="2500330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rgbClr val="00B050"/>
                </a:solidFill>
              </a:rPr>
              <a:t>Начинаем оборот с « как и..»</a:t>
            </a:r>
            <a:endParaRPr lang="ru-RU" sz="4800" dirty="0">
              <a:solidFill>
                <a:srgbClr val="00B05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Дети</a:t>
            </a:r>
            <a:r>
              <a:rPr lang="ru-RU" sz="3600" u="sng" dirty="0" smtClean="0"/>
              <a:t>,</a:t>
            </a:r>
            <a:r>
              <a:rPr lang="ru-RU" sz="3600" u="sng" dirty="0" smtClean="0">
                <a:solidFill>
                  <a:srgbClr val="FF0000"/>
                </a:solidFill>
              </a:rPr>
              <a:t> как и взрослые</a:t>
            </a:r>
            <a:r>
              <a:rPr lang="ru-RU" sz="3600" dirty="0" smtClean="0">
                <a:solidFill>
                  <a:srgbClr val="FF0000"/>
                </a:solidFill>
              </a:rPr>
              <a:t>, </a:t>
            </a:r>
            <a:r>
              <a:rPr lang="ru-RU" sz="3600" dirty="0" smtClean="0"/>
              <a:t>должны быть приучены к соблюдению правил общежития. Конечно, ставим запятую.</a:t>
            </a:r>
          </a:p>
          <a:p>
            <a:r>
              <a:rPr lang="ru-RU" sz="3600" u="sng" dirty="0" smtClean="0">
                <a:solidFill>
                  <a:srgbClr val="FF0000"/>
                </a:solidFill>
              </a:rPr>
              <a:t>Как и на прошлогодних соревнованиях,</a:t>
            </a:r>
            <a:r>
              <a:rPr lang="ru-RU" sz="3600" dirty="0" smtClean="0"/>
              <a:t> спортсмены России</a:t>
            </a:r>
          </a:p>
          <a:p>
            <a:r>
              <a:rPr lang="ru-RU" sz="3600" dirty="0" smtClean="0"/>
              <a:t>оказались впереди. </a:t>
            </a:r>
            <a:endParaRPr lang="ru-RU" sz="3600" dirty="0"/>
          </a:p>
        </p:txBody>
      </p:sp>
      <p:pic>
        <p:nvPicPr>
          <p:cNvPr id="6147" name="Picture 3" descr="C:\Users\admin\Desktop\анимашки\apogoda-9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86578" y="2857496"/>
            <a:ext cx="1676400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Требуют запятой…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Если оборот выражен сочетанием как </a:t>
            </a:r>
            <a:r>
              <a:rPr lang="ru-RU" dirty="0" err="1" smtClean="0"/>
              <a:t>прави</a:t>
            </a:r>
            <a:endParaRPr lang="ru-RU" dirty="0" smtClean="0"/>
          </a:p>
          <a:p>
            <a:r>
              <a:rPr lang="ru-RU" dirty="0" err="1" smtClean="0"/>
              <a:t>ло</a:t>
            </a:r>
            <a:r>
              <a:rPr lang="ru-RU" dirty="0" smtClean="0"/>
              <a:t>, как обычно, как всегда, как прежде,</a:t>
            </a:r>
          </a:p>
          <a:p>
            <a:r>
              <a:rPr lang="ru-RU" dirty="0" smtClean="0"/>
              <a:t>как сейчас, как теперь, как нарочно и др.</a:t>
            </a:r>
          </a:p>
          <a:p>
            <a:r>
              <a:rPr lang="ru-RU" dirty="0" smtClean="0"/>
              <a:t>Помню</a:t>
            </a:r>
            <a:r>
              <a:rPr lang="ru-RU" u="sng" dirty="0" smtClean="0"/>
              <a:t>,</a:t>
            </a:r>
            <a:r>
              <a:rPr lang="ru-RU" u="sng" dirty="0" smtClean="0">
                <a:solidFill>
                  <a:srgbClr val="FF0000"/>
                </a:solidFill>
              </a:rPr>
              <a:t> как теперь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smtClean="0"/>
              <a:t>это мучение с правилом.</a:t>
            </a:r>
          </a:p>
          <a:p>
            <a:r>
              <a:rPr lang="ru-RU" dirty="0" smtClean="0"/>
              <a:t>Молодежь </a:t>
            </a:r>
            <a:r>
              <a:rPr lang="ru-RU" dirty="0" err="1" smtClean="0"/>
              <a:t>сейчас,</a:t>
            </a:r>
            <a:r>
              <a:rPr lang="ru-RU" dirty="0" err="1" smtClean="0">
                <a:solidFill>
                  <a:srgbClr val="FF0000"/>
                </a:solidFill>
              </a:rPr>
              <a:t>как</a:t>
            </a:r>
            <a:r>
              <a:rPr lang="ru-RU" dirty="0" smtClean="0">
                <a:solidFill>
                  <a:srgbClr val="FF0000"/>
                </a:solidFill>
              </a:rPr>
              <a:t> никогда,</a:t>
            </a:r>
            <a:r>
              <a:rPr lang="ru-RU" dirty="0" smtClean="0"/>
              <a:t> нуждается в</a:t>
            </a:r>
          </a:p>
          <a:p>
            <a:r>
              <a:rPr lang="ru-RU" dirty="0" smtClean="0"/>
              <a:t>романтике.</a:t>
            </a:r>
            <a:endParaRPr lang="ru-RU" dirty="0"/>
          </a:p>
        </p:txBody>
      </p:sp>
      <p:pic>
        <p:nvPicPr>
          <p:cNvPr id="7170" name="Picture 2" descr="C:\Users\admin\Desktop\анимашки\children_0064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8" y="0"/>
            <a:ext cx="1885950" cy="1466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345</TotalTime>
  <Words>707</Words>
  <Application>Microsoft Office PowerPoint</Application>
  <PresentationFormat>Экран (4:3)</PresentationFormat>
  <Paragraphs>107</Paragraphs>
  <Slides>20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Солнцестояние</vt:lpstr>
      <vt:lpstr>Отсутствие и наличие запятой перед союзом КАК</vt:lpstr>
      <vt:lpstr>ГЛАВА 1 </vt:lpstr>
      <vt:lpstr>Ставить или не ставить запятую перед союзом   КАК ?</vt:lpstr>
      <vt:lpstr>Потренируемся?</vt:lpstr>
      <vt:lpstr> Сравнительный оборот имеет оттенок причинного значения. </vt:lpstr>
      <vt:lpstr>Слайд 6</vt:lpstr>
      <vt:lpstr>Есть указательные слова  так,такой, тот, столь?</vt:lpstr>
      <vt:lpstr>Начинаем оборот с « как и..»</vt:lpstr>
      <vt:lpstr>Требуют запятой…</vt:lpstr>
      <vt:lpstr>  НО …</vt:lpstr>
      <vt:lpstr>Слайд 11</vt:lpstr>
      <vt:lpstr> Глава 2</vt:lpstr>
      <vt:lpstr>Значение обстоятельства образа                 действия</vt:lpstr>
      <vt:lpstr>Равно или тождественно…</vt:lpstr>
      <vt:lpstr>«В качестве»</vt:lpstr>
      <vt:lpstr>Именная часть составного сказуемого или тесно связан по смыслу….</vt:lpstr>
      <vt:lpstr>Лучше запомнить…</vt:lpstr>
      <vt:lpstr>Оборот имеет характер устойчивого       словосочетания</vt:lpstr>
      <vt:lpstr>СМОТРИ СПРАВОЧНИКИ…</vt:lpstr>
      <vt:lpstr>Спасибо за внимание и успехов!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Отсутствие и наличие запятой перед союзом КАК</dc:title>
  <dc:creator>admin</dc:creator>
  <cp:lastModifiedBy>Пользователь</cp:lastModifiedBy>
  <cp:revision>40</cp:revision>
  <dcterms:created xsi:type="dcterms:W3CDTF">2012-04-10T15:50:50Z</dcterms:created>
  <dcterms:modified xsi:type="dcterms:W3CDTF">2018-11-27T14:00:23Z</dcterms:modified>
</cp:coreProperties>
</file>