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5DF63-3D15-43BD-B819-D0199AE4F8C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560E57-9D4B-45C8-BD04-E7BD8BDBE4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5DF63-3D15-43BD-B819-D0199AE4F8C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560E57-9D4B-45C8-BD04-E7BD8BDBE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5DF63-3D15-43BD-B819-D0199AE4F8C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560E57-9D4B-45C8-BD04-E7BD8BDBE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5DF63-3D15-43BD-B819-D0199AE4F8C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560E57-9D4B-45C8-BD04-E7BD8BDBE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5DF63-3D15-43BD-B819-D0199AE4F8C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560E57-9D4B-45C8-BD04-E7BD8BDBE4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5DF63-3D15-43BD-B819-D0199AE4F8C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560E57-9D4B-45C8-BD04-E7BD8BDBE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5DF63-3D15-43BD-B819-D0199AE4F8C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560E57-9D4B-45C8-BD04-E7BD8BDBE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5DF63-3D15-43BD-B819-D0199AE4F8C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560E57-9D4B-45C8-BD04-E7BD8BDBE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5DF63-3D15-43BD-B819-D0199AE4F8C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560E57-9D4B-45C8-BD04-E7BD8BDBE4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5DF63-3D15-43BD-B819-D0199AE4F8C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560E57-9D4B-45C8-BD04-E7BD8BDBE4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35DF63-3D15-43BD-B819-D0199AE4F8C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560E57-9D4B-45C8-BD04-E7BD8BDBE4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035DF63-3D15-43BD-B819-D0199AE4F8CD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9560E57-9D4B-45C8-BD04-E7BD8BDBE4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E%D0%B4%D0%BD%D0%BE%D1%80%D0%BE%D0%B4%D0%BD%D1%8B%D0%B5_%D1%87%D0%BB%D0%B5%D0%BD%D1%8B_%D0%BF%D1%80%D0%B5%D0%B4%D0%BB%D0%BE%D0%B6%D0%B5%D0%BD%D0%B8%D1%8F" TargetMode="External"/><Relationship Id="rId2" Type="http://schemas.openxmlformats.org/officeDocument/2006/relationships/hyperlink" Target="https://ru.wikipedia.org/wiki/%D0%A7%D0%B0%D1%81%D1%82%D1%8C_%D1%80%D0%B5%D1%87%D0%B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A1%D0%BE%D1%8E%D0%B7_(%D1%87%D0%B0%D1%81%D1%82%D1%8C_%D1%80%D0%B5%D1%87%D0%B8)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Союзы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lide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548680"/>
            <a:ext cx="7992888" cy="599466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363272" cy="5865515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Союзы- </a:t>
            </a:r>
            <a:r>
              <a:rPr lang="ru-RU" b="1" dirty="0"/>
              <a:t>служебная </a:t>
            </a:r>
            <a:r>
              <a:rPr lang="ru-RU" b="1" dirty="0">
                <a:hlinkClick r:id="rId2" tooltip="Часть речи"/>
              </a:rPr>
              <a:t>часть речи</a:t>
            </a:r>
            <a:r>
              <a:rPr lang="ru-RU" b="1" dirty="0"/>
              <a:t>, с помощью которой связывают между собой простые предложения в составе сложного или </a:t>
            </a:r>
            <a:r>
              <a:rPr lang="ru-RU" b="1" dirty="0" smtClean="0">
                <a:hlinkClick r:id="rId3" tooltip="Однородные члены предложения"/>
              </a:rPr>
              <a:t>однородные </a:t>
            </a:r>
            <a:r>
              <a:rPr lang="ru-RU" b="1" dirty="0">
                <a:hlinkClick r:id="rId3" tooltip="Однородные члены предложения"/>
              </a:rPr>
              <a:t>члены предложения</a:t>
            </a:r>
            <a:r>
              <a:rPr lang="ru-RU" b="1" dirty="0" smtClean="0"/>
              <a:t>.</a:t>
            </a:r>
          </a:p>
          <a:p>
            <a:endParaRPr lang="ru-RU" dirty="0"/>
          </a:p>
          <a:p>
            <a:r>
              <a:rPr lang="ru-RU" b="1" dirty="0" smtClean="0"/>
              <a:t>Разновидности:</a:t>
            </a:r>
            <a:endParaRPr lang="ru-RU" b="1" dirty="0"/>
          </a:p>
          <a:p>
            <a:r>
              <a:rPr lang="ru-RU" b="1" dirty="0"/>
              <a:t>По происхождению:</a:t>
            </a:r>
          </a:p>
          <a:p>
            <a:pPr lvl="1"/>
            <a:r>
              <a:rPr lang="ru-RU" dirty="0"/>
              <a:t>непроизводные,</a:t>
            </a:r>
          </a:p>
          <a:p>
            <a:pPr lvl="1"/>
            <a:r>
              <a:rPr lang="ru-RU" dirty="0"/>
              <a:t>производные.</a:t>
            </a:r>
          </a:p>
          <a:p>
            <a:r>
              <a:rPr lang="ru-RU" b="1" dirty="0"/>
              <a:t>По употреблению:</a:t>
            </a:r>
          </a:p>
          <a:p>
            <a:pPr lvl="1"/>
            <a:r>
              <a:rPr lang="ru-RU" dirty="0"/>
              <a:t>одиночные,</a:t>
            </a:r>
          </a:p>
          <a:p>
            <a:pPr lvl="1"/>
            <a:r>
              <a:rPr lang="ru-RU" dirty="0"/>
              <a:t>повторяющиеся: и… </a:t>
            </a:r>
            <a:r>
              <a:rPr lang="ru-RU" dirty="0" err="1" smtClean="0"/>
              <a:t>и</a:t>
            </a:r>
            <a:r>
              <a:rPr lang="ru-RU" dirty="0" smtClean="0"/>
              <a:t>, да…</a:t>
            </a:r>
            <a:r>
              <a:rPr lang="ru-RU" dirty="0" err="1" smtClean="0"/>
              <a:t>да</a:t>
            </a:r>
            <a:r>
              <a:rPr lang="ru-RU" dirty="0" smtClean="0"/>
              <a:t>, ни…</a:t>
            </a:r>
            <a:r>
              <a:rPr lang="ru-RU" dirty="0" err="1" smtClean="0"/>
              <a:t>ни</a:t>
            </a:r>
            <a:r>
              <a:rPr lang="ru-RU" dirty="0" smtClean="0"/>
              <a:t>, </a:t>
            </a:r>
            <a:r>
              <a:rPr lang="ru-RU" dirty="0"/>
              <a:t>и другие.</a:t>
            </a:r>
          </a:p>
          <a:p>
            <a:r>
              <a:rPr lang="ru-RU" b="1" dirty="0"/>
              <a:t>По составу:</a:t>
            </a:r>
          </a:p>
          <a:p>
            <a:pPr lvl="1"/>
            <a:r>
              <a:rPr lang="ru-RU" dirty="0"/>
              <a:t>простые,</a:t>
            </a:r>
          </a:p>
          <a:p>
            <a:pPr lvl="1"/>
            <a:r>
              <a:rPr lang="ru-RU" dirty="0"/>
              <a:t>сложные,</a:t>
            </a:r>
          </a:p>
          <a:p>
            <a:pPr lvl="1"/>
            <a:r>
              <a:rPr lang="ru-RU" dirty="0"/>
              <a:t>составные</a:t>
            </a:r>
            <a:r>
              <a:rPr lang="ru-RU" baseline="30000" dirty="0">
                <a:hlinkClick r:id="rId4"/>
              </a:rPr>
              <a:t>[1]</a:t>
            </a:r>
            <a:r>
              <a:rPr lang="ru-RU" dirty="0"/>
              <a:t>.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363272" cy="606395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союзы по строению:</a:t>
            </a:r>
          </a:p>
          <a:p>
            <a:r>
              <a:rPr lang="ru-RU" b="1" dirty="0" smtClean="0"/>
              <a:t>составные</a:t>
            </a:r>
            <a:r>
              <a:rPr lang="ru-RU" dirty="0" smtClean="0"/>
              <a:t> – состоят из двух или больше слов (потому как, для того чтобы, так как и т.д.). </a:t>
            </a:r>
            <a:br>
              <a:rPr lang="ru-RU" dirty="0" smtClean="0"/>
            </a:br>
            <a:r>
              <a:rPr lang="ru-RU" b="1" dirty="0" smtClean="0"/>
              <a:t>простые</a:t>
            </a:r>
            <a:r>
              <a:rPr lang="ru-RU" dirty="0" smtClean="0"/>
              <a:t> – состоят из одного слова (и, но, однако и т.д.).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производные</a:t>
            </a:r>
            <a:r>
              <a:rPr lang="ru-RU" dirty="0" smtClean="0"/>
              <a:t> – произошли от других частей речи (также, какой, куда, который и т.д.).</a:t>
            </a:r>
            <a:br>
              <a:rPr lang="ru-RU" dirty="0" smtClean="0"/>
            </a:br>
            <a:r>
              <a:rPr lang="ru-RU" b="1" dirty="0" smtClean="0"/>
              <a:t> непроизводные </a:t>
            </a:r>
            <a:r>
              <a:rPr lang="ru-RU" dirty="0" smtClean="0"/>
              <a:t>– самостоятельного происхождения (и, а, или, но и пр.). </a:t>
            </a:r>
          </a:p>
          <a:p>
            <a:r>
              <a:rPr lang="ru-RU" b="1" dirty="0" smtClean="0"/>
              <a:t>одиночные </a:t>
            </a:r>
            <a:r>
              <a:rPr lang="ru-RU" dirty="0" smtClean="0"/>
              <a:t>– неповторяющиеся (или, но, зато и пр.). </a:t>
            </a:r>
            <a:r>
              <a:rPr lang="ru-RU" b="1" dirty="0" smtClean="0"/>
              <a:t>повторяющиеся </a:t>
            </a:r>
            <a:r>
              <a:rPr lang="ru-RU" dirty="0" smtClean="0"/>
              <a:t>– повторяются (и….и, ни….ни, и </a:t>
            </a:r>
            <a:r>
              <a:rPr lang="ru-RU" dirty="0" err="1" smtClean="0"/>
              <a:t>то...и</a:t>
            </a:r>
            <a:r>
              <a:rPr lang="ru-RU" dirty="0" smtClean="0"/>
              <a:t> то и пр.).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парные, двойные </a:t>
            </a:r>
            <a:r>
              <a:rPr lang="ru-RU" dirty="0" smtClean="0"/>
              <a:t>– имеют пару (если….то, потому…как и пр.).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91264" cy="5991944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Сочинительные союзы делятся на: соединительные </a:t>
            </a:r>
            <a:r>
              <a:rPr lang="ru-RU" dirty="0" smtClean="0"/>
              <a:t>– служат для смыслового соединения, перечисления и т.п. (и, да (в значении "и"), как….так, не только…но и </a:t>
            </a:r>
            <a:r>
              <a:rPr lang="ru-RU" dirty="0" err="1" smtClean="0"/>
              <a:t>и</a:t>
            </a:r>
            <a:r>
              <a:rPr lang="ru-RU" dirty="0" smtClean="0"/>
              <a:t> т. д.); </a:t>
            </a:r>
            <a:r>
              <a:rPr lang="ru-RU" b="1" dirty="0" smtClean="0"/>
              <a:t>противительные</a:t>
            </a:r>
            <a:r>
              <a:rPr lang="ru-RU" dirty="0" smtClean="0"/>
              <a:t> – противопоставляют одно другому (а, но, однако и т.д.);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разделительные - </a:t>
            </a:r>
            <a:r>
              <a:rPr lang="ru-RU" dirty="0" smtClean="0"/>
              <a:t>не соединяют и не противопоставляют, просто разделяют (или…</a:t>
            </a:r>
            <a:r>
              <a:rPr lang="ru-RU" dirty="0" err="1" smtClean="0"/>
              <a:t>или</a:t>
            </a:r>
            <a:r>
              <a:rPr lang="ru-RU" dirty="0" smtClean="0"/>
              <a:t>, либо... либо, или , либо, не то…не то и пр.).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5991944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Союзы Другие части речи</a:t>
            </a:r>
            <a:r>
              <a:rPr lang="ru-RU" sz="2000" dirty="0" smtClean="0"/>
              <a:t> </a:t>
            </a:r>
            <a:r>
              <a:rPr lang="ru-RU" sz="1600" dirty="0" smtClean="0"/>
              <a:t>Тоже (= и)То же (= то же самое)Также (= и )Так же =1) как и кто-то (что-то):</a:t>
            </a:r>
            <a:r>
              <a:rPr lang="ru-RU" sz="1600" i="1" dirty="0" smtClean="0"/>
              <a:t>Он тихо присел, я сделал так же</a:t>
            </a:r>
            <a:endParaRPr lang="ru-RU" sz="1600" dirty="0" smtClean="0"/>
          </a:p>
          <a:p>
            <a:r>
              <a:rPr lang="ru-RU" sz="1600" dirty="0" smtClean="0"/>
              <a:t>2)как и раньше: </a:t>
            </a:r>
            <a:r>
              <a:rPr lang="ru-RU" sz="1600" i="1" dirty="0" smtClean="0"/>
              <a:t>Луна светила всё так же ярко</a:t>
            </a:r>
            <a:endParaRPr lang="ru-RU" sz="1600" dirty="0" smtClean="0"/>
          </a:p>
          <a:p>
            <a:r>
              <a:rPr lang="ru-RU" sz="1600" dirty="0" smtClean="0"/>
              <a:t>Так же, как- всегда раздельно</a:t>
            </a:r>
          </a:p>
          <a:p>
            <a:r>
              <a:rPr lang="ru-RU" sz="1600" dirty="0" smtClean="0"/>
              <a:t>Причём, притом (= в добавление к этому)</a:t>
            </a:r>
            <a:r>
              <a:rPr lang="ru-RU" sz="1600" i="1" dirty="0" smtClean="0"/>
              <a:t>Работа важная, причём срочная</a:t>
            </a:r>
            <a:endParaRPr lang="ru-RU" sz="1600" dirty="0" smtClean="0"/>
          </a:p>
          <a:p>
            <a:r>
              <a:rPr lang="ru-RU" sz="1600" i="1" dirty="0" smtClean="0"/>
              <a:t>"При чём тут ты?" — "Ни при чём".</a:t>
            </a:r>
            <a:endParaRPr lang="ru-RU" sz="1600" dirty="0" smtClean="0"/>
          </a:p>
          <a:p>
            <a:r>
              <a:rPr lang="ru-RU" sz="1600" i="1" dirty="0" smtClean="0"/>
              <a:t>При том</a:t>
            </a:r>
            <a:r>
              <a:rPr lang="ru-RU" sz="1600" dirty="0" smtClean="0"/>
              <a:t> </a:t>
            </a:r>
            <a:r>
              <a:rPr lang="ru-RU" sz="1600" i="1" dirty="0" smtClean="0"/>
              <a:t>магазине есть кафетерий</a:t>
            </a:r>
            <a:endParaRPr lang="ru-RU" sz="1600" dirty="0" smtClean="0"/>
          </a:p>
          <a:p>
            <a:r>
              <a:rPr lang="ru-RU" sz="1600" dirty="0" smtClean="0"/>
              <a:t>Зато (= но ) </a:t>
            </a:r>
            <a:r>
              <a:rPr lang="ru-RU" sz="1600" i="1" dirty="0" smtClean="0"/>
              <a:t>Задача сложная, зато интересная</a:t>
            </a:r>
            <a:endParaRPr lang="ru-RU" sz="1600" dirty="0" smtClean="0"/>
          </a:p>
          <a:p>
            <a:r>
              <a:rPr lang="ru-RU" sz="1600" i="1" dirty="0" smtClean="0"/>
              <a:t>Спрячься за то дерево </a:t>
            </a:r>
            <a:r>
              <a:rPr lang="ru-RU" sz="1600" dirty="0" smtClean="0"/>
              <a:t>Чтобы (чтоб)</a:t>
            </a:r>
            <a:r>
              <a:rPr lang="ru-RU" sz="1600" i="1" dirty="0" smtClean="0"/>
              <a:t>Чтобы рыбку съесть, нужно в воду лезть</a:t>
            </a:r>
            <a:endParaRPr lang="ru-RU" sz="1600" dirty="0" smtClean="0"/>
          </a:p>
          <a:p>
            <a:r>
              <a:rPr lang="ru-RU" sz="1600" i="1" dirty="0" smtClean="0"/>
              <a:t>Что бы ты мне посоветовал?</a:t>
            </a:r>
            <a:r>
              <a:rPr lang="ru-RU" sz="1600" dirty="0" smtClean="0"/>
              <a:t> В данном сочетании частицу бы можно перенести в другое место: </a:t>
            </a:r>
            <a:r>
              <a:rPr lang="ru-RU" sz="1600" i="1" dirty="0" smtClean="0"/>
              <a:t>Что ты посоветовал бы мне?</a:t>
            </a: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91264" cy="6063952"/>
          </a:xfrm>
        </p:spPr>
        <p:txBody>
          <a:bodyPr>
            <a:normAutofit fontScale="55000" lnSpcReduction="20000"/>
          </a:bodyPr>
          <a:lstStyle/>
          <a:p>
            <a:r>
              <a:rPr lang="ru-RU" sz="2900" b="1" dirty="0" smtClean="0"/>
              <a:t>По строению союзы делятся на простые </a:t>
            </a:r>
            <a:r>
              <a:rPr lang="ru-RU" sz="2900" b="1" i="1" dirty="0" smtClean="0"/>
              <a:t>(однословные): </a:t>
            </a:r>
          </a:p>
          <a:p>
            <a:r>
              <a:rPr lang="ru-RU" sz="2900" b="1" i="1" dirty="0" smtClean="0"/>
              <a:t> а, и, чтобы, если   и т. п.;  </a:t>
            </a: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b="1" dirty="0" smtClean="0"/>
              <a:t>На составные </a:t>
            </a:r>
            <a:r>
              <a:rPr lang="ru-RU" sz="2900" b="1" i="1" dirty="0" smtClean="0"/>
              <a:t>(не однословные)  потому что, как будто, то есть .</a:t>
            </a:r>
            <a:br>
              <a:rPr lang="ru-RU" sz="2900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3200" b="1" dirty="0" smtClean="0"/>
              <a:t>  По значению подчинительные союзы бывают:  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900" b="1" dirty="0" smtClean="0"/>
              <a:t>изъяснительные:</a:t>
            </a:r>
            <a:r>
              <a:rPr lang="ru-RU" b="1" dirty="0" smtClean="0"/>
              <a:t> </a:t>
            </a:r>
            <a:r>
              <a:rPr lang="ru-RU" b="1" i="1" dirty="0" smtClean="0"/>
              <a:t>чтобы, что, как, будто, как будто, ли (союз-частица) и др.; 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временные: </a:t>
            </a:r>
            <a:r>
              <a:rPr lang="ru-RU" b="1" i="1" dirty="0" smtClean="0"/>
              <a:t>        когда, пока, как только, прежде чем, едва, перед тем как и др.; 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причинные: </a:t>
            </a:r>
            <a:r>
              <a:rPr lang="ru-RU" b="1" i="1" dirty="0" smtClean="0"/>
              <a:t>        потому что, ибо, так как, оттого что, вследствие,  </a:t>
            </a:r>
            <a:br>
              <a:rPr lang="ru-RU" b="1" i="1" dirty="0" smtClean="0"/>
            </a:br>
            <a:r>
              <a:rPr lang="ru-RU" b="1" i="1" dirty="0" smtClean="0"/>
              <a:t>                                  в связи с тем что и др.; 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900" b="1" dirty="0" smtClean="0"/>
              <a:t>условные: </a:t>
            </a:r>
            <a:r>
              <a:rPr lang="ru-RU" sz="2900" b="1" i="1" dirty="0" smtClean="0"/>
              <a:t>  </a:t>
            </a:r>
            <a:r>
              <a:rPr lang="ru-RU" b="1" i="1" dirty="0" smtClean="0"/>
              <a:t>        если, если бы, раз, ли и др.; 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900" b="1" dirty="0" smtClean="0"/>
              <a:t>целевые: </a:t>
            </a:r>
            <a:r>
              <a:rPr lang="ru-RU" sz="2900" b="1" i="1" dirty="0" smtClean="0"/>
              <a:t>   </a:t>
            </a:r>
            <a:r>
              <a:rPr lang="ru-RU" b="1" i="1" dirty="0" smtClean="0"/>
              <a:t>         чтобы, для того чтобы, с тем чтобы и др.; 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900" b="1" dirty="0" smtClean="0"/>
              <a:t>уступительные: </a:t>
            </a:r>
            <a:r>
              <a:rPr lang="ru-RU" b="1" i="1" dirty="0" smtClean="0"/>
              <a:t>  хотя, несмотря на то что, пускай и др.; 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900" b="1" dirty="0" smtClean="0"/>
              <a:t>сравнительные:</a:t>
            </a:r>
            <a:r>
              <a:rPr lang="ru-RU" b="1" dirty="0" smtClean="0"/>
              <a:t> </a:t>
            </a:r>
            <a:r>
              <a:rPr lang="ru-RU" b="1" i="1" dirty="0" smtClean="0"/>
              <a:t>  как, словно, будто, как будто, точно, подобно тому как и др.; 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900" b="1" dirty="0" smtClean="0"/>
              <a:t>следственные: </a:t>
            </a:r>
            <a:r>
              <a:rPr lang="ru-RU" b="1" i="1" dirty="0" smtClean="0"/>
              <a:t>    так что </a:t>
            </a:r>
            <a:r>
              <a:rPr lang="ru-RU" b="1" dirty="0" smtClean="0"/>
              <a:t>.    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   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8085667" cy="606425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prezentatsija-na-temu-sochinitelnye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88640"/>
            <a:ext cx="7772796" cy="582959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8085667" cy="606425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79</TotalTime>
  <Words>186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Союзы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Союзы</dc:title>
  <dc:creator>Настя</dc:creator>
  <cp:lastModifiedBy>Пользователь</cp:lastModifiedBy>
  <cp:revision>3</cp:revision>
  <dcterms:created xsi:type="dcterms:W3CDTF">2016-04-05T12:47:51Z</dcterms:created>
  <dcterms:modified xsi:type="dcterms:W3CDTF">2018-11-27T14:00:32Z</dcterms:modified>
</cp:coreProperties>
</file>