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3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4" r:id="rId9"/>
    <p:sldId id="263" r:id="rId10"/>
    <p:sldId id="273" r:id="rId11"/>
    <p:sldId id="262" r:id="rId12"/>
    <p:sldId id="266" r:id="rId13"/>
    <p:sldId id="268" r:id="rId14"/>
    <p:sldId id="274" r:id="rId15"/>
    <p:sldId id="275" r:id="rId16"/>
    <p:sldId id="276" r:id="rId17"/>
    <p:sldId id="277" r:id="rId18"/>
    <p:sldId id="278" r:id="rId19"/>
    <p:sldId id="279" r:id="rId20"/>
    <p:sldId id="287" r:id="rId21"/>
    <p:sldId id="269" r:id="rId22"/>
    <p:sldId id="270" r:id="rId23"/>
    <p:sldId id="271" r:id="rId24"/>
    <p:sldId id="272" r:id="rId25"/>
    <p:sldId id="280" r:id="rId26"/>
    <p:sldId id="281" r:id="rId27"/>
    <p:sldId id="282" r:id="rId28"/>
    <p:sldId id="283" r:id="rId29"/>
    <p:sldId id="284" r:id="rId30"/>
    <p:sldId id="285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892D63-2DA0-4FB8-8DAD-3003A3960C05}" type="datetimeFigureOut">
              <a:rPr lang="ru-RU" smtClean="0"/>
              <a:pPr/>
              <a:t>23.05.2019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E383F-7AB0-4F0D-84C1-692801694E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900949-7FD9-4A40-80FB-2177D1388808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DBDD73-0DDC-4820-9194-D3CC1564A422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1655F-4D2D-47BD-8ECC-CAAAF97AFB1F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7EEC0D-3B61-4D0D-9AF8-00C8FFD3510C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68572-7E8C-4870-A4AF-45D1B1E27B52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B9555-951A-4C0A-AD3C-C1EFE1074E7F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9994-43FF-4464-9085-2FA0FA4625E4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E48AAE-042E-4767-B269-2F6CBE5AF187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561414-E2F7-46D8-B675-6ED865F2CCDA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A61F09-3A4A-4B4D-8C0B-91C86767F124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5C769-678A-4527-8EA3-7EBD7220C3CE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01C505-99BA-4915-8D13-58054DBC8A7C}" type="datetime1">
              <a:rPr lang="en-US" smtClean="0"/>
              <a:pPr/>
              <a:t>5/23/2019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Урок по дисциплине               </a:t>
            </a:r>
          </a:p>
          <a:p>
            <a:pPr algn="ctr"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Семейное право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Тема 3.3. Алиментные обязательства</a:t>
            </a:r>
          </a:p>
          <a:p>
            <a:pPr algn="ctr">
              <a:buNone/>
            </a:pPr>
            <a:endParaRPr lang="ru-RU" sz="3600" dirty="0"/>
          </a:p>
        </p:txBody>
      </p:sp>
      <p:pic>
        <p:nvPicPr>
          <p:cNvPr id="7" name="Рисунок 6" descr="6acf03eabda2fb84416e0ef73484684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600" y="2590800"/>
            <a:ext cx="4267200" cy="38100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648200" y="4876800"/>
            <a:ext cx="419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Разработчик: Ульянова М.В.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5943600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Вопросы к данному заданию: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1 Назвать личные права несовершеннолетних детей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2 Перечислить личные права и обязанности родителей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3 Рассказать имущественные права несовершеннолетних детей</a:t>
            </a:r>
          </a:p>
          <a:p>
            <a:pPr>
              <a:buNone/>
            </a:pPr>
            <a:r>
              <a:rPr lang="ru-RU" b="1" dirty="0" smtClean="0"/>
              <a:t>	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Клиенты-и-техники-РПТ-и-НЛП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19800" y="2209800"/>
            <a:ext cx="2790836" cy="1861887"/>
          </a:xfrm>
          <a:prstGeom prst="rect">
            <a:avLst/>
          </a:prstGeom>
        </p:spPr>
      </p:pic>
      <p:pic>
        <p:nvPicPr>
          <p:cNvPr id="5" name="Рисунок 4" descr="ris.-5.-lichnoe-detskoe-mneni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124200" y="4114800"/>
            <a:ext cx="3048000" cy="2033016"/>
          </a:xfrm>
          <a:prstGeom prst="rect">
            <a:avLst/>
          </a:prstGeom>
        </p:spPr>
      </p:pic>
      <p:pic>
        <p:nvPicPr>
          <p:cNvPr id="6" name="Рисунок 5" descr="gender_0 (1)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04800" y="2743200"/>
            <a:ext cx="2571750" cy="257175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10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867400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Каждой команде дается ситуация нужно ознакомиться с текстом и ответить на поставленные вопросы, с помощью СК РФ и Конституции </a:t>
            </a:r>
          </a:p>
          <a:p>
            <a:endParaRPr lang="ru-RU" dirty="0"/>
          </a:p>
        </p:txBody>
      </p:sp>
      <p:pic>
        <p:nvPicPr>
          <p:cNvPr id="6" name="Рисунок 5" descr="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2209800"/>
            <a:ext cx="4724400" cy="4000500"/>
          </a:xfrm>
          <a:prstGeom prst="rect">
            <a:avLst/>
          </a:prstGeom>
        </p:spPr>
      </p:pic>
      <p:pic>
        <p:nvPicPr>
          <p:cNvPr id="7" name="Рисунок 6" descr="ск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2209800"/>
            <a:ext cx="1952773" cy="2523937"/>
          </a:xfrm>
          <a:prstGeom prst="rect">
            <a:avLst/>
          </a:prstGeom>
        </p:spPr>
      </p:pic>
      <p:pic>
        <p:nvPicPr>
          <p:cNvPr id="8" name="Рисунок 7" descr="2a025e4c-f60a-4892-b59f-99efbc4e5e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362200" y="3962400"/>
            <a:ext cx="1776801" cy="2596677"/>
          </a:xfrm>
          <a:prstGeom prst="rect">
            <a:avLst/>
          </a:prstGeom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11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304800"/>
            <a:ext cx="8458200" cy="60198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Ситуация «Кто прав?»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Был ли обязан Николай содержать всю семью один, когда жена уволилась с работы в связи с рождением сына? Если обязанность возникла, то какой характер она носит - правовой или моральный?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2 Предусмотрена ли в семейном законодательстве взаимопомощь между супругами?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	3 Как бы вы поступили на месте Николая? Попытайтесь представить несколько путей решения проблемы. Свой ответ аргументируйте.</a:t>
            </a: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12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382000" cy="6324600"/>
          </a:xfrm>
        </p:spPr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Переходим к новой теме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Алиментное обязательство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7bf10746221922747f68d4b955e579bc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962400" y="2209800"/>
            <a:ext cx="4552121" cy="3729037"/>
          </a:xfrm>
          <a:prstGeom prst="rect">
            <a:avLst/>
          </a:prstGeom>
        </p:spPr>
      </p:pic>
      <p:pic>
        <p:nvPicPr>
          <p:cNvPr id="5" name="Рисунок 4" descr="ne-platit-alimenty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3400" y="4191000"/>
            <a:ext cx="3124200" cy="2209800"/>
          </a:xfrm>
          <a:prstGeom prst="rect">
            <a:avLst/>
          </a:prstGeom>
        </p:spPr>
      </p:pic>
      <p:pic>
        <p:nvPicPr>
          <p:cNvPr id="6" name="Рисунок 5" descr="pensione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9600" y="1905000"/>
            <a:ext cx="3042086" cy="2233714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13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Пожизненные или назначаемые на                                неопределенный срок</a:t>
            </a:r>
            <a:b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ag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0" y="3581400"/>
            <a:ext cx="2667000" cy="2633663"/>
          </a:xfrm>
          <a:prstGeom prst="rect">
            <a:avLst/>
          </a:prstGeom>
        </p:spPr>
      </p:pic>
      <p:pic>
        <p:nvPicPr>
          <p:cNvPr id="6" name="Рисунок 5" descr="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867400" y="1828800"/>
            <a:ext cx="2674344" cy="1549533"/>
          </a:xfrm>
          <a:prstGeom prst="rect">
            <a:avLst/>
          </a:prstGeom>
        </p:spPr>
      </p:pic>
      <p:pic>
        <p:nvPicPr>
          <p:cNvPr id="7" name="Рисунок 6" descr="7e084c717f7b10c47ba1f929816110ef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33400" y="3657600"/>
            <a:ext cx="2743200" cy="1446315"/>
          </a:xfrm>
          <a:prstGeom prst="rect">
            <a:avLst/>
          </a:prstGeom>
        </p:spPr>
      </p:pic>
      <p:pic>
        <p:nvPicPr>
          <p:cNvPr id="8" name="Рисунок 7" descr="mother-daughter-money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200400" y="1524000"/>
            <a:ext cx="2590800" cy="1748790"/>
          </a:xfrm>
          <a:prstGeom prst="rect">
            <a:avLst/>
          </a:prstGeom>
        </p:spPr>
      </p:pic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14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Содержимое 11" descr="baby-boomer-with-parent.jpg"/>
          <p:cNvPicPr>
            <a:picLocks noGrp="1" noChangeAspect="1"/>
          </p:cNvPicPr>
          <p:nvPr>
            <p:ph idx="1"/>
          </p:nvPr>
        </p:nvPicPr>
        <p:blipFill>
          <a:blip r:embed="rId6" cstate="email"/>
          <a:stretch>
            <a:fillRect/>
          </a:stretch>
        </p:blipFill>
        <p:spPr>
          <a:xfrm>
            <a:off x="3429000" y="3657600"/>
            <a:ext cx="2667000" cy="2590800"/>
          </a:xfrm>
        </p:spPr>
      </p:pic>
      <p:pic>
        <p:nvPicPr>
          <p:cNvPr id="13" name="Рисунок 12" descr="engagement_rings1_8d1df9e0-576d-4820-bc0c-6f2adb48aa54_580x@2x.jpg"/>
          <p:cNvPicPr>
            <a:picLocks noChangeAspect="1"/>
          </p:cNvPicPr>
          <p:nvPr/>
        </p:nvPicPr>
        <p:blipFill>
          <a:blip r:embed="rId7" cstate="email"/>
          <a:stretch>
            <a:fillRect/>
          </a:stretch>
        </p:blipFill>
        <p:spPr>
          <a:xfrm>
            <a:off x="533400" y="5105400"/>
            <a:ext cx="2819400" cy="1271752"/>
          </a:xfrm>
          <a:prstGeom prst="rect">
            <a:avLst/>
          </a:prstGeom>
        </p:spPr>
      </p:pic>
      <p:pic>
        <p:nvPicPr>
          <p:cNvPr id="14" name="Рисунок 13" descr="pensionnoe_0.jpg"/>
          <p:cNvPicPr>
            <a:picLocks noChangeAspect="1"/>
          </p:cNvPicPr>
          <p:nvPr/>
        </p:nvPicPr>
        <p:blipFill>
          <a:blip r:embed="rId8" cstate="email"/>
          <a:stretch>
            <a:fillRect/>
          </a:stretch>
        </p:blipFill>
        <p:spPr>
          <a:xfrm>
            <a:off x="457200" y="1524000"/>
            <a:ext cx="2590800" cy="1714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304800"/>
            <a:ext cx="8382000" cy="60198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Временные выплаты, назначенные по постановлению суда о взыскании алиментов</a:t>
            </a:r>
            <a:endParaRPr lang="ru-RU" dirty="0"/>
          </a:p>
        </p:txBody>
      </p:sp>
      <p:pic>
        <p:nvPicPr>
          <p:cNvPr id="4" name="Рисунок 3" descr="5ca659f47cfb5_.thumb.jpg.a98014c4635b4c1b7ce9d683387db3cf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05400" y="3429000"/>
            <a:ext cx="3650932" cy="2790521"/>
          </a:xfrm>
          <a:prstGeom prst="rect">
            <a:avLst/>
          </a:prstGeom>
        </p:spPr>
      </p:pic>
      <p:pic>
        <p:nvPicPr>
          <p:cNvPr id="5" name="Рисунок 4" descr="original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14400" y="1524000"/>
            <a:ext cx="3810000" cy="2316607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15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152400"/>
            <a:ext cx="8305800" cy="61722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Назначаемые на определенный законом срок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14400" y="1219200"/>
            <a:ext cx="70866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родителей содержать своих несовершеннолетних детей, т.е. до достижения ими возраста 18 лет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438400"/>
            <a:ext cx="7162800" cy="1219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супруга (бывшего супруга) по содержанию жены в период беременности и в течение 3-х лет со дня рождения общего ребенка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90600" y="3886200"/>
            <a:ext cx="70866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обязанность трудоспособных совершеннолетних братьев и сестер содержать несовершеннолетних нуждающихся в помощи братьев и сестер до достижения ими возраста 18 лет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90600" y="5562600"/>
            <a:ext cx="7010400" cy="838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обязанность бабушки и дедушки содержать своих, нуждающихся в помощи, внуков до достижения ими возраста 18 лет </a:t>
            </a:r>
            <a:endParaRPr lang="ru-RU" dirty="0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16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533400"/>
            <a:ext cx="8305800" cy="5791200"/>
          </a:xfrm>
        </p:spPr>
        <p:txBody>
          <a:bodyPr/>
          <a:lstStyle/>
          <a:p>
            <a:r>
              <a:rPr lang="ru-RU" dirty="0" smtClean="0"/>
              <a:t>По субъектному составу:</a:t>
            </a:r>
          </a:p>
          <a:p>
            <a:endParaRPr lang="ru-RU" dirty="0"/>
          </a:p>
        </p:txBody>
      </p:sp>
      <p:pic>
        <p:nvPicPr>
          <p:cNvPr id="4" name="Рисунок 3" descr="s120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1219200"/>
            <a:ext cx="3733800" cy="2212848"/>
          </a:xfrm>
          <a:prstGeom prst="rect">
            <a:avLst/>
          </a:prstGeom>
        </p:spPr>
      </p:pic>
      <p:pic>
        <p:nvPicPr>
          <p:cNvPr id="5" name="Рисунок 4" descr="4-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105400" y="1295400"/>
            <a:ext cx="3108780" cy="2104644"/>
          </a:xfrm>
          <a:prstGeom prst="rect">
            <a:avLst/>
          </a:prstGeom>
        </p:spPr>
      </p:pic>
      <p:pic>
        <p:nvPicPr>
          <p:cNvPr id="6" name="Рисунок 5" descr="den-babushek-i-dedushek-v-rossii-v-2019-godu-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105400" y="3657600"/>
            <a:ext cx="3336796" cy="2078980"/>
          </a:xfrm>
          <a:prstGeom prst="rect">
            <a:avLst/>
          </a:prstGeom>
        </p:spPr>
      </p:pic>
      <p:pic>
        <p:nvPicPr>
          <p:cNvPr id="7" name="Рисунок 6" descr="o-HERMANITOS-facebook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228600" y="3505200"/>
            <a:ext cx="4114800" cy="2057400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7924800" y="6096000"/>
            <a:ext cx="914400" cy="457200"/>
          </a:xfrm>
        </p:spPr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17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умма-алиментов-на-троих-детей-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65313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18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457200"/>
            <a:ext cx="8305800" cy="5867400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Твердой денежной сумме (ст. 83 СК РФ), если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ad0e91e1063714d4bc572f3d3d19f0c6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" y="1219200"/>
            <a:ext cx="3368792" cy="2238375"/>
          </a:xfrm>
          <a:prstGeom prst="rect">
            <a:avLst/>
          </a:prstGeom>
        </p:spPr>
      </p:pic>
      <p:pic>
        <p:nvPicPr>
          <p:cNvPr id="5" name="Рисунок 4" descr="12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876800" y="1219200"/>
            <a:ext cx="3810000" cy="2336800"/>
          </a:xfrm>
          <a:prstGeom prst="rect">
            <a:avLst/>
          </a:prstGeom>
        </p:spPr>
      </p:pic>
      <p:pic>
        <p:nvPicPr>
          <p:cNvPr id="6" name="Рисунок 5" descr="money-1578510_128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8200" y="3886200"/>
            <a:ext cx="3525726" cy="2311003"/>
          </a:xfrm>
          <a:prstGeom prst="rect">
            <a:avLst/>
          </a:prstGeom>
        </p:spPr>
      </p:pic>
      <p:pic>
        <p:nvPicPr>
          <p:cNvPr id="7" name="Рисунок 6" descr="Refund-Anticipation-Loan-1024x57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181600" y="4038600"/>
            <a:ext cx="3657600" cy="2057400"/>
          </a:xfrm>
          <a:prstGeom prst="rect">
            <a:avLst/>
          </a:prstGeom>
        </p:spPr>
      </p:pic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19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533400"/>
            <a:ext cx="85344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Цели урока: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образовательная – обеспечить усвоение основных понятий, входящих в содержание темы урока, проконтролировать степень усвоения знаний, полученных на предыдущих занятиях;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воспитательная – воспитание сознательной дисциплины, а именно, собранности и внимательности во время занятия;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развивающая – развитие мышления и способности анализировать полученные знания.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Тип урока – комбинированное занятие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556260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Закрепление нового материала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5" name="Рисунок 4" descr="img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81000"/>
            <a:ext cx="8305800" cy="5943600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Каждой команде дают инструкцию и  часть текста, они должны с  инструкцией, как работать с материалом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axresdefault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71800" y="2286000"/>
            <a:ext cx="5655734" cy="4114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21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-1"/>
          <a:ext cx="9144000" cy="72205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3000"/>
                <a:gridCol w="4953000"/>
                <a:gridCol w="3048000"/>
              </a:tblGrid>
              <a:tr h="1015341"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/</a:t>
                      </a:r>
                      <a:r>
                        <a:rPr kumimoji="0" lang="ru-RU" sz="24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Задание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34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Выберите командира из своей   группы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kumimoji="0" lang="ru-RU" sz="2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34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Прочитайте все, что у вас написано на  раздаточном материале</a:t>
                      </a:r>
                      <a:endParaRPr lang="ru-RU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</a:t>
                      </a:r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34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Обсуждение  прочитанного с членами своей команды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 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97126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Командир обсуждает с другими командирами, что у всех команд написано в тексте и решают к какой части они относятся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 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1534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Готовить свою часть к показу                    презентации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15 мин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22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304800"/>
            <a:ext cx="8305800" cy="6019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Команды показывают презентацию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510906776_presentation1-1200x68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09600" y="1371600"/>
            <a:ext cx="7772400" cy="4878114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23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86740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Задание №2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	На основании Семейного кодекса расположите словосочетания в нужную колонку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04800" y="2057400"/>
          <a:ext cx="8534400" cy="43967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844800"/>
                <a:gridCol w="2844800"/>
                <a:gridCol w="2844800"/>
              </a:tblGrid>
              <a:tr h="1028700"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Пожизненные или назначаемые на неопределенный срок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Временные выплаты, назначенные по постановлению суда о взыскании алиментов 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20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Назначаемые на определенный законом срок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2870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800" smtClean="0">
                <a:latin typeface="Times New Roman" pitchFamily="18" charset="0"/>
                <a:cs typeface="Times New Roman" pitchFamily="18" charset="0"/>
              </a:rPr>
              <a:pPr/>
              <a:t>24</a:t>
            </a:fld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4864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Продолжите перечень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 субъектному составу: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 Субъекты - получатели алиментов: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несовершеннолетние и дети, достигшие совершеннолетия; родители; супруг (бывший супруг); дедушка бабушка…..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 Субъекты - плательщики алиментов: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- трудоспособные дети, достигшие совершеннолетия….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25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85800"/>
            <a:ext cx="8305800" cy="5638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Задание №4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Найди ошибку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способам взыскания алиментов на содержание несовершеннолетних детей в виде ежемесячных выплат: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 В долевом исчислении от заработка, и (или) иных доходов родителей (ст.81 СК РФ):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на одного ребенка - одной четверти;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двух детей - одной трети;</a:t>
            </a:r>
          </a:p>
          <a:p>
            <a:pPr marL="0" indent="0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трех и более детей – весь заработок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26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533400"/>
            <a:ext cx="8458200" cy="579120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В твердой денежной сумме (ст. 83 СК РФ), уплачивать если: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родитель, обязанный уплачивать алименты, имеет нерегулярный, меняющийся заработок и (или) иной доход;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родитель получает заработок и (или) иной доход полностью или частично в натуре или иностранной валюте;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 родителя отсутствует большой заработок и (или) иной доход;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в других случаях, если взыскание алиментов в долевом отношении к заработку и (или) иному доходу родителя невозможно, затруднительно или существенно нарушает интересы одной из стороны.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800" smtClean="0">
                <a:latin typeface="Times New Roman" pitchFamily="18" charset="0"/>
                <a:cs typeface="Times New Roman" pitchFamily="18" charset="0"/>
              </a:rPr>
              <a:pPr/>
              <a:t>27</a:t>
            </a:fld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229600" cy="1143000"/>
          </a:xfrm>
        </p:spPr>
        <p:txBody>
          <a:bodyPr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Подведение итогов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Za-zhittya-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895600" y="2286000"/>
            <a:ext cx="5852583" cy="4389437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1000" y="609600"/>
            <a:ext cx="8305800" cy="5715000"/>
          </a:xfrm>
        </p:spPr>
        <p:txBody>
          <a:bodyPr/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Подведение итогов опроса </a:t>
            </a:r>
          </a:p>
          <a:p>
            <a:endParaRPr lang="ru-RU" dirty="0"/>
          </a:p>
        </p:txBody>
      </p:sp>
      <p:pic>
        <p:nvPicPr>
          <p:cNvPr id="4" name="Рисунок 3" descr="unnamed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2209800"/>
            <a:ext cx="4115786" cy="3734786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800" smtClean="0">
                <a:latin typeface="Times New Roman" pitchFamily="18" charset="0"/>
                <a:cs typeface="Times New Roman" pitchFamily="18" charset="0"/>
              </a:rPr>
              <a:pPr/>
              <a:t>29</a:t>
            </a:fld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9050"/>
            <a:ext cx="9144000" cy="68389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Домашнее задание: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 Прочитать СК РФ глава 6-9 Нечаева А.М. 	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 Семейное право РФ: учебник для СПО/ А.М.Нечаева.-7-е изд.,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перераб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доп.-М.:Издательство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Юрайт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2015. с. 123-154.</a:t>
            </a:r>
          </a:p>
          <a:p>
            <a:endParaRPr lang="ru-RU" dirty="0"/>
          </a:p>
        </p:txBody>
      </p:sp>
      <p:pic>
        <p:nvPicPr>
          <p:cNvPr id="4" name="Рисунок 3" descr="02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495800" y="3276600"/>
            <a:ext cx="4267200" cy="314325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30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4" descr="0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57200"/>
            <a:ext cx="8382000" cy="58674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Опрос по теме тема  2.1 Права и обязанности родителей и детей</a:t>
            </a:r>
          </a:p>
          <a:p>
            <a:endParaRPr lang="ru-RU" dirty="0"/>
          </a:p>
        </p:txBody>
      </p:sp>
      <p:pic>
        <p:nvPicPr>
          <p:cNvPr id="4" name="Рисунок 3" descr="al01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4800" y="1752600"/>
            <a:ext cx="8534400" cy="46482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Раздаются карточки,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все участники должны будут угадать, что изображено  у другой команды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a42e6d4d49de351dedda30254696b4d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57400" y="2286000"/>
            <a:ext cx="4800600" cy="36576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6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85800"/>
            <a:ext cx="8382000" cy="56388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Цифра 1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Цифра 2</a:t>
            </a: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Цифра 3 </a:t>
            </a:r>
          </a:p>
          <a:p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15100380565a015a28c8dcf1.3313499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34000" y="228600"/>
            <a:ext cx="3505200" cy="2336800"/>
          </a:xfrm>
          <a:prstGeom prst="rect">
            <a:avLst/>
          </a:prstGeom>
        </p:spPr>
      </p:pic>
      <p:pic>
        <p:nvPicPr>
          <p:cNvPr id="5" name="Рисунок 4" descr="11-47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57800" y="2667000"/>
            <a:ext cx="3581400" cy="1962150"/>
          </a:xfrm>
          <a:prstGeom prst="rect">
            <a:avLst/>
          </a:prstGeom>
        </p:spPr>
      </p:pic>
      <p:pic>
        <p:nvPicPr>
          <p:cNvPr id="6" name="Рисунок 5" descr="4stageshotcenter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486400" y="4724400"/>
            <a:ext cx="3352800" cy="1905000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715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Время на подготовку 15 мин.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org_eeox61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191000" y="1981200"/>
            <a:ext cx="4038600" cy="4267200"/>
          </a:xfrm>
          <a:prstGeom prst="rect">
            <a:avLst/>
          </a:prstGeom>
        </p:spPr>
      </p:pic>
      <p:pic>
        <p:nvPicPr>
          <p:cNvPr id="5" name="Рисунок 4" descr="team-1024x76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" y="1981200"/>
            <a:ext cx="3657600" cy="4114800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8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58674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Ответ по карточкам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et-Rid-of-the-Fear-of-Public-Speaking-Step-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5800" y="1371600"/>
            <a:ext cx="7467600" cy="497205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077200" y="6096000"/>
            <a:ext cx="838200" cy="501650"/>
          </a:xfrm>
        </p:spPr>
        <p:txBody>
          <a:bodyPr/>
          <a:lstStyle/>
          <a:p>
            <a:fld id="{A483448D-3A78-4528-A469-B745A65DA480}" type="slidenum">
              <a:rPr lang="en-US" sz="2400" smtClean="0">
                <a:latin typeface="Times New Roman" pitchFamily="18" charset="0"/>
                <a:cs typeface="Times New Roman" pitchFamily="18" charset="0"/>
              </a:rPr>
              <a:pPr/>
              <a:t>9</a:t>
            </a:fld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286</TotalTime>
  <Words>592</Words>
  <PresentationFormat>Экран (4:3)</PresentationFormat>
  <Paragraphs>127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Пожизненные или назначаемые на                                неопределенный срок 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Подведение итогов</vt:lpstr>
      <vt:lpstr>Слайд 29</vt:lpstr>
      <vt:lpstr>Слайд 30</vt:lpstr>
      <vt:lpstr>Слайд 31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1096442</dc:creator>
  <cp:lastModifiedBy>1096442</cp:lastModifiedBy>
  <cp:revision>33</cp:revision>
  <dcterms:created xsi:type="dcterms:W3CDTF">2019-05-20T13:59:08Z</dcterms:created>
  <dcterms:modified xsi:type="dcterms:W3CDTF">2019-05-23T11:20:42Z</dcterms:modified>
</cp:coreProperties>
</file>