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60" r:id="rId2"/>
    <p:sldId id="261" r:id="rId3"/>
    <p:sldId id="258" r:id="rId4"/>
    <p:sldId id="259" r:id="rId5"/>
    <p:sldId id="28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341" r:id="rId25"/>
    <p:sldId id="281" r:id="rId26"/>
    <p:sldId id="282" r:id="rId27"/>
    <p:sldId id="283" r:id="rId28"/>
    <p:sldId id="284" r:id="rId29"/>
    <p:sldId id="342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256" r:id="rId44"/>
    <p:sldId id="304" r:id="rId45"/>
    <p:sldId id="305" r:id="rId46"/>
    <p:sldId id="306" r:id="rId47"/>
    <p:sldId id="307" r:id="rId48"/>
    <p:sldId id="343" r:id="rId49"/>
    <p:sldId id="324" r:id="rId50"/>
    <p:sldId id="325" r:id="rId51"/>
    <p:sldId id="326" r:id="rId52"/>
    <p:sldId id="327" r:id="rId53"/>
    <p:sldId id="328" r:id="rId54"/>
    <p:sldId id="329" r:id="rId55"/>
    <p:sldId id="330" r:id="rId56"/>
    <p:sldId id="331" r:id="rId57"/>
    <p:sldId id="332" r:id="rId58"/>
    <p:sldId id="333" r:id="rId59"/>
    <p:sldId id="334" r:id="rId60"/>
    <p:sldId id="335" r:id="rId61"/>
    <p:sldId id="336" r:id="rId62"/>
    <p:sldId id="337" r:id="rId63"/>
    <p:sldId id="338" r:id="rId64"/>
    <p:sldId id="344" r:id="rId6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67361" autoAdjust="0"/>
  </p:normalViewPr>
  <p:slideViewPr>
    <p:cSldViewPr>
      <p:cViewPr varScale="1">
        <p:scale>
          <a:sx n="48" d="100"/>
          <a:sy n="48" d="100"/>
        </p:scale>
        <p:origin x="-17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CDB01A-D237-462E-A4D0-C8662DFF76E2}" type="datetimeFigureOut">
              <a:rPr lang="ru-RU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fld id="{B86303BE-F708-4D9E-83DC-E3A9B6A59FF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( 8)Есенин – великий художник интуиции (метаф.), и это тоже определяет особое отношение народа к творчеству поэта. (9)Мысли Есенина рождаются вместе со взрывом эмоций (метаф.) – они подобны ослепительным вспышкам (сравн.), это чаще всего глубочайшие (эпитет) духовные прозрения (метаф.). (10)Недаром он предположил: "Зато в глазах моих прозрений дивных свет« (цитир.). (11)Всей своей великой интуицией художника он безошибочно угадывал правду, писал только правду, ничего, кроме правды (лекс.повтор), и поэтому написан­ ное им с каждым годом звучит громче и громче (лекс.повтор). (12)Есенин – певец любви. (13)Эта тема тоже близка каждому человеку. (14)Поэт рыцарски (эпитет) стоял за высокое духовное понимание любви, за предельную одухотворённость чувства, не примирялся с компромиссом, требовал максимального любовного напряжения, максимального переживания (ряд однор.чл.,лекс.повтор). (15)Поэт – это сейсмограф, компас (сравн.). (16)Он передаёт колебания эпохи (метаф.), он философ, мы по нему определяем пути истории (метаф.), силу подземных толчков (развернут.метаф.). (17)Надо только, чтобы этот сейсмограф был чуток, компас – точен. (18)А Есенин был идеальным в этом смысле инструментом – он был обнажённой совестью нации (метаф.). (15)Поэт – это сейсмограф, компас (сравн.). (16)Он передаёт колебания эпохи (метаф.), он философ, мы по нему определяем пути истории (метаф.), силу подземных толчков (развернут.метаф.). (17)Надо только, чтобы этот сейсмограф был чуток, компас – точен. (18)А Есенин был идеальным в этом смысле инструментом – он был обнажённой совестью нации (метаф.). (По Е. Винокурову) (По Е. Винокурову)</a:t>
            </a:r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C0C5462-FB36-48FB-9423-780E44916B35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Парцелляция </a:t>
            </a:r>
            <a:r>
              <a:rPr lang="ru-RU" dirty="0" smtClean="0"/>
              <a:t>- деление фразы на части, возможно и на слова, оформленные как самостоятельные неполные предложения. Часто используется для создания эффекта динамичного разворачивания событий или их драматизма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резко отвернулась. Отошла к окну. Заплакала.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Эпитет</a:t>
            </a:r>
            <a:r>
              <a:rPr lang="ru-RU" dirty="0" smtClean="0"/>
              <a:t> – определение: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 он, мятежный, ищет бури, </a:t>
            </a:r>
            <a:br>
              <a:rPr lang="ru-RU" dirty="0" smtClean="0"/>
            </a:br>
            <a:r>
              <a:rPr lang="ru-RU" dirty="0" smtClean="0"/>
              <a:t>Как будто в буре есть покой. </a:t>
            </a:r>
            <a:br>
              <a:rPr lang="ru-RU" dirty="0" smtClean="0"/>
            </a:br>
            <a:r>
              <a:rPr lang="ru-RU" dirty="0" smtClean="0"/>
              <a:t>(М.Ю. Лермонтов)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Эпифора</a:t>
            </a:r>
            <a:r>
              <a:rPr lang="ru-RU" dirty="0" smtClean="0"/>
              <a:t> – (общая концовка), повторение слова или словосочетания в конце соседних предложений с целью привлечь к ним особое внимание: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Ведь звёзды были крупнее,</a:t>
            </a:r>
            <a:br>
              <a:rPr lang="ru-RU" dirty="0" smtClean="0"/>
            </a:br>
            <a:r>
              <a:rPr lang="ru-RU" dirty="0" smtClean="0"/>
              <a:t>Ведь пахли иначе травы,</a:t>
            </a:r>
            <a:br>
              <a:rPr lang="ru-RU" dirty="0" smtClean="0"/>
            </a:br>
            <a:r>
              <a:rPr lang="ru-RU" dirty="0" smtClean="0"/>
              <a:t>Осенние травы.</a:t>
            </a:r>
            <a:br>
              <a:rPr lang="ru-RU" dirty="0" smtClean="0"/>
            </a:br>
            <a:r>
              <a:rPr lang="ru-RU" dirty="0" smtClean="0"/>
              <a:t>(А. Ахматова. "Любовь покоряет обманно")</a:t>
            </a:r>
            <a:endParaRPr lang="ru-RU" dirty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4625D4-EEE3-4D28-B212-0D10E4834CC6}" type="slidenum">
              <a:rPr lang="ru-RU" altLang="ru-RU"/>
              <a:pPr/>
              <a:t>21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8CEFDE-81AE-4E36-87DE-814DAFEA6271}" type="slidenum">
              <a:rPr lang="ru-RU" altLang="ru-RU"/>
              <a:pPr/>
              <a:t>22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37F599-1A75-42AA-91CA-7A111CD6B8C1}" type="slidenum">
              <a:rPr lang="ru-RU" altLang="ru-RU"/>
              <a:pPr/>
              <a:t>23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D310D4F-DCCA-4F15-8163-EF313D325927}" type="slidenum">
              <a:rPr lang="ru-RU" altLang="ru-RU"/>
              <a:pPr/>
              <a:t>24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01EBEDB-CB9B-4C19-A08E-9D22E43B3CC8}" type="slidenum">
              <a:rPr lang="ru-RU" altLang="ru-RU"/>
              <a:pPr/>
              <a:t>25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BC62B8-A76D-48FF-98AF-AE52D43E2778}" type="slidenum">
              <a:rPr lang="ru-RU" altLang="ru-RU"/>
              <a:pPr/>
              <a:t>26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Сравнение</a:t>
            </a:r>
            <a:r>
              <a:rPr lang="ru-RU" altLang="ru-RU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altLang="ru-RU" i="1" smtClean="0"/>
              <a:t>стро).</a:t>
            </a: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Сравнительный оборот</a:t>
            </a:r>
            <a:r>
              <a:rPr lang="ru-RU" altLang="ru-RU" smtClean="0"/>
              <a:t> – развёрнутое сравнение, вводится сравнительными союзами как, как будто, будто, словно, навроде (прост.), вроде.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Стихи растут, как звёзды и как розы,</a:t>
            </a:r>
            <a:br>
              <a:rPr lang="ru-RU" altLang="ru-RU" smtClean="0"/>
            </a:br>
            <a:r>
              <a:rPr lang="ru-RU" altLang="ru-RU" smtClean="0"/>
              <a:t>Как красота... </a:t>
            </a:r>
            <a:br>
              <a:rPr lang="ru-RU" altLang="ru-RU" smtClean="0"/>
            </a:br>
            <a:r>
              <a:rPr lang="ru-RU" altLang="ru-RU" smtClean="0"/>
              <a:t>(М. Цветаева)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mtClean="0"/>
              <a:t>Как правая и левая рука,</a:t>
            </a:r>
            <a:br>
              <a:rPr lang="ru-RU" altLang="ru-RU" smtClean="0"/>
            </a:br>
            <a:r>
              <a:rPr lang="ru-RU" altLang="ru-RU" smtClean="0"/>
              <a:t>Твоя душа моей душе близка.</a:t>
            </a:r>
            <a:br>
              <a:rPr lang="ru-RU" altLang="ru-RU" smtClean="0"/>
            </a:br>
            <a:r>
              <a:rPr lang="ru-RU" altLang="ru-RU" smtClean="0"/>
              <a:t>(М. Цветаева)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Термин</a:t>
            </a:r>
            <a:r>
              <a:rPr lang="ru-RU" altLang="ru-RU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altLang="ru-RU" i="1" smtClean="0"/>
              <a:t>.</a:t>
            </a:r>
            <a:endParaRPr lang="ru-RU" altLang="ru-RU" smtClean="0"/>
          </a:p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Цитирование </a:t>
            </a:r>
            <a:r>
              <a:rPr lang="ru-RU" altLang="ru-RU" smtClean="0"/>
              <a:t>- использование чужого текста в качестве цитаты.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b="1" smtClean="0"/>
              <a:t>Эмоционально-оценочные слова</a:t>
            </a:r>
            <a:r>
              <a:rPr lang="ru-RU" altLang="ru-RU" smtClean="0"/>
              <a:t>: доченька, маленький мой, солнышко моё.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C52B1D-E361-4343-8283-2D00A63A72ED}" type="slidenum">
              <a:rPr lang="ru-RU" altLang="ru-RU"/>
              <a:pPr/>
              <a:t>27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pPr eaLnBrk="1" hangingPunct="1">
              <a:defRPr/>
            </a:pPr>
            <a:r>
              <a:rPr lang="ru-RU" dirty="0" smtClean="0"/>
              <a:t>Из данного отрывка выпишете по одному примеру олицетворения, сравнения и эпитета.</a:t>
            </a:r>
          </a:p>
          <a:p>
            <a:pPr eaLnBrk="1" hangingPunct="1">
              <a:defRPr/>
            </a:pPr>
            <a:r>
              <a:rPr lang="ru-RU" dirty="0" smtClean="0"/>
              <a:t>Визжит ветер, мечется как бешеный, мчатся рыжие, низкие, словно в клочья разорванные, облака, все раскутилось, смешалось, захлестал, закачался отвесными столбами рьяный ливень, молнии слепят огнистой зеленью, стреляет как из пушки отрывистый гром, запахло серой…</a:t>
            </a:r>
          </a:p>
          <a:p>
            <a:pPr eaLnBrk="1" hangingPunct="1">
              <a:defRPr/>
            </a:pPr>
            <a:r>
              <a:rPr lang="ru-RU" dirty="0" smtClean="0"/>
              <a:t>И.С.Тургенев «Голуби»</a:t>
            </a:r>
          </a:p>
          <a:p>
            <a:pPr eaLnBrk="1" hangingPunct="1">
              <a:defRPr/>
            </a:pPr>
            <a:r>
              <a:rPr lang="ru-RU" dirty="0" smtClean="0"/>
              <a:t>(из цикла «стихотворения в прозе»)</a:t>
            </a:r>
          </a:p>
          <a:p>
            <a:pPr eaLnBrk="1" hangingPunct="1">
              <a:defRPr/>
            </a:pPr>
            <a:r>
              <a:rPr lang="ru-RU" b="1" dirty="0" smtClean="0"/>
              <a:t>Ответ: 1)</a:t>
            </a:r>
            <a:r>
              <a:rPr lang="ru-RU" dirty="0" smtClean="0"/>
              <a:t> Визжит ветер – олицетворение</a:t>
            </a:r>
          </a:p>
          <a:p>
            <a:pPr eaLnBrk="1" hangingPunct="1">
              <a:defRPr/>
            </a:pPr>
            <a:r>
              <a:rPr lang="ru-RU" b="1" dirty="0" smtClean="0"/>
              <a:t>2)</a:t>
            </a:r>
            <a:r>
              <a:rPr lang="ru-RU" dirty="0" smtClean="0"/>
              <a:t> стреляет как из пушки – сравнение</a:t>
            </a:r>
          </a:p>
          <a:p>
            <a:pPr eaLnBrk="1" hangingPunct="1">
              <a:defRPr/>
            </a:pPr>
            <a:r>
              <a:rPr lang="ru-RU" b="1" dirty="0" smtClean="0"/>
              <a:t>3)</a:t>
            </a:r>
            <a:r>
              <a:rPr lang="ru-RU" dirty="0" smtClean="0"/>
              <a:t> рьяный ливень – эпитет</a:t>
            </a:r>
          </a:p>
          <a:p>
            <a:pPr eaLnBrk="1" hangingPunct="1">
              <a:defRPr/>
            </a:pPr>
            <a:r>
              <a:rPr lang="ru-RU" b="1" dirty="0" smtClean="0"/>
              <a:t>б)</a:t>
            </a:r>
            <a:r>
              <a:rPr lang="ru-RU" dirty="0" smtClean="0"/>
              <a:t> Рисуя картину грозы, И.С.Тургенев использует сравнения. Выпишите их из текста, ответьте на вопрос: с какой целью автор применяет данные художественные средства?</a:t>
            </a:r>
          </a:p>
          <a:p>
            <a:pPr eaLnBrk="1" hangingPunct="1">
              <a:defRPr/>
            </a:pPr>
            <a:r>
              <a:rPr lang="ru-RU" b="1" dirty="0" smtClean="0"/>
              <a:t>Ответ: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мечется как бешенный</a:t>
            </a:r>
          </a:p>
          <a:p>
            <a:pPr eaLnBrk="1" hangingPunct="1">
              <a:defRPr/>
            </a:pPr>
            <a:r>
              <a:rPr lang="ru-RU" dirty="0" smtClean="0"/>
              <a:t>словно в клочья разорванные облака</a:t>
            </a:r>
          </a:p>
          <a:p>
            <a:pPr eaLnBrk="1" hangingPunct="1">
              <a:defRPr/>
            </a:pPr>
            <a:r>
              <a:rPr lang="ru-RU" dirty="0" smtClean="0"/>
              <a:t>закачался отвесными столбами ливень</a:t>
            </a:r>
          </a:p>
          <a:p>
            <a:pPr eaLnBrk="1" hangingPunct="1">
              <a:defRPr/>
            </a:pPr>
            <a:r>
              <a:rPr lang="ru-RU" dirty="0" smtClean="0"/>
              <a:t>стреляет как из пушки</a:t>
            </a:r>
          </a:p>
          <a:p>
            <a:pPr eaLnBrk="1" hangingPunct="1">
              <a:defRPr/>
            </a:pPr>
            <a:r>
              <a:rPr lang="ru-RU" dirty="0" smtClean="0"/>
              <a:t>При помощи сравнений автор рисует могучее движение природы, тревожное и в то же время очищающее. Буря и гроза внушают герою повествования страх и одновременно это для него – потеха! Можно представить себе в этой картине и бешеное, неукротимое животное, готовое растоптать все живое, и тяжелые потоки воды, издали похожие на движущие столбы, и можно услышать канонаду приближающегося боя.</a:t>
            </a:r>
          </a:p>
          <a:p>
            <a:pPr eaLnBrk="1" hangingPunct="1">
              <a:defRPr/>
            </a:pPr>
            <a:r>
              <a:rPr lang="ru-RU" b="1" dirty="0" smtClean="0"/>
              <a:t>Тренировочные тесты</a:t>
            </a: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Выполнив задания, оцените свои ответы по следующей шкале:</a:t>
            </a:r>
          </a:p>
          <a:p>
            <a:pPr eaLnBrk="1" hangingPunct="1">
              <a:defRPr/>
            </a:pPr>
            <a:r>
              <a:rPr lang="ru-RU" dirty="0" smtClean="0"/>
              <a:t>«5» - 9-10; </a:t>
            </a:r>
          </a:p>
          <a:p>
            <a:pPr eaLnBrk="1" hangingPunct="1">
              <a:defRPr/>
            </a:pPr>
            <a:r>
              <a:rPr lang="ru-RU" dirty="0" smtClean="0"/>
              <a:t>«4» - 7-8;</a:t>
            </a:r>
          </a:p>
          <a:p>
            <a:pPr eaLnBrk="1" hangingPunct="1">
              <a:defRPr/>
            </a:pPr>
            <a:r>
              <a:rPr lang="ru-RU" dirty="0" smtClean="0"/>
              <a:t>«3» - 5-6 правильных ответов.</a:t>
            </a:r>
          </a:p>
          <a:p>
            <a:pPr eaLnBrk="1" hangingPunct="1">
              <a:defRPr/>
            </a:pPr>
            <a:r>
              <a:rPr lang="ru-RU" b="1" i="1" dirty="0" smtClean="0"/>
              <a:t>Тест 1.</a:t>
            </a: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Задание: </a:t>
            </a:r>
            <a:r>
              <a:rPr lang="ru-RU" dirty="0" smtClean="0"/>
              <a:t>Назовите средство выразительности, которое использовал автор.</a:t>
            </a:r>
          </a:p>
          <a:p>
            <a:pPr eaLnBrk="1" hangingPunct="1">
              <a:defRPr/>
            </a:pPr>
            <a:r>
              <a:rPr lang="ru-RU" b="1" dirty="0" smtClean="0"/>
              <a:t>1.</a:t>
            </a:r>
            <a:r>
              <a:rPr lang="ru-RU" dirty="0" smtClean="0"/>
              <a:t> Под ним струя светлей лазури.</a:t>
            </a:r>
          </a:p>
          <a:p>
            <a:pPr eaLnBrk="1" hangingPunct="1">
              <a:defRPr/>
            </a:pPr>
            <a:r>
              <a:rPr lang="ru-RU" dirty="0" smtClean="0"/>
              <a:t>(М. Лермонтов.)</a:t>
            </a:r>
          </a:p>
          <a:p>
            <a:pPr eaLnBrk="1" hangingPunct="1">
              <a:defRPr/>
            </a:pPr>
            <a:r>
              <a:rPr lang="ru-RU" b="1" dirty="0" smtClean="0"/>
              <a:t>2.</a:t>
            </a:r>
            <a:r>
              <a:rPr lang="ru-RU" dirty="0" smtClean="0"/>
              <a:t> Богатырский конь через лес перепрыгивает.</a:t>
            </a:r>
          </a:p>
          <a:p>
            <a:pPr eaLnBrk="1" hangingPunct="1">
              <a:defRPr/>
            </a:pPr>
            <a:r>
              <a:rPr lang="ru-RU" dirty="0" smtClean="0"/>
              <a:t>(Былина)</a:t>
            </a:r>
          </a:p>
          <a:p>
            <a:pPr eaLnBrk="1" hangingPunct="1">
              <a:defRPr/>
            </a:pPr>
            <a:r>
              <a:rPr lang="ru-RU" b="1" dirty="0" smtClean="0"/>
              <a:t>3.</a:t>
            </a:r>
            <a:r>
              <a:rPr lang="ru-RU" dirty="0" smtClean="0"/>
              <a:t> Задремали звёзды золотые.</a:t>
            </a:r>
          </a:p>
          <a:p>
            <a:pPr eaLnBrk="1" hangingPunct="1">
              <a:defRPr/>
            </a:pPr>
            <a:r>
              <a:rPr lang="ru-RU" dirty="0" smtClean="0"/>
              <a:t>(С. Есенин.)</a:t>
            </a:r>
          </a:p>
          <a:p>
            <a:pPr eaLnBrk="1" hangingPunct="1">
              <a:defRPr/>
            </a:pPr>
            <a:r>
              <a:rPr lang="ru-RU" b="1" dirty="0" smtClean="0"/>
              <a:t>4.</a:t>
            </a:r>
            <a:r>
              <a:rPr lang="ru-RU" dirty="0" smtClean="0"/>
              <a:t>Впереди – пустынный сентябрьский день.</a:t>
            </a:r>
          </a:p>
          <a:p>
            <a:pPr eaLnBrk="1" hangingPunct="1">
              <a:defRPr/>
            </a:pPr>
            <a:r>
              <a:rPr lang="ru-RU" dirty="0" smtClean="0"/>
              <a:t>(К. Паустовский.)</a:t>
            </a:r>
          </a:p>
          <a:p>
            <a:pPr eaLnBrk="1" hangingPunct="1">
              <a:defRPr/>
            </a:pPr>
            <a:r>
              <a:rPr lang="ru-RU" b="1" dirty="0" smtClean="0"/>
              <a:t>5</a:t>
            </a:r>
            <a:r>
              <a:rPr lang="ru-RU" dirty="0" smtClean="0"/>
              <a:t>. Вода устала петь, устала течь,</a:t>
            </a:r>
          </a:p>
          <a:p>
            <a:pPr eaLnBrk="1" hangingPunct="1">
              <a:defRPr/>
            </a:pPr>
            <a:r>
              <a:rPr lang="ru-RU" dirty="0" smtClean="0"/>
              <a:t>Сиять, струиться и переливаться.</a:t>
            </a:r>
          </a:p>
          <a:p>
            <a:pPr eaLnBrk="1" hangingPunct="1">
              <a:defRPr/>
            </a:pPr>
            <a:r>
              <a:rPr lang="ru-RU" dirty="0" smtClean="0"/>
              <a:t>(Д. Самойлов.)</a:t>
            </a:r>
          </a:p>
          <a:p>
            <a:pPr eaLnBrk="1" hangingPunct="1">
              <a:defRPr/>
            </a:pPr>
            <a:r>
              <a:rPr lang="ru-RU" b="1" dirty="0" smtClean="0"/>
              <a:t>6</a:t>
            </a:r>
            <a:r>
              <a:rPr lang="ru-RU" dirty="0" smtClean="0"/>
              <a:t>. Спать одуванчики ложились спать вместе с нами,</a:t>
            </a:r>
          </a:p>
          <a:p>
            <a:pPr eaLnBrk="1" hangingPunct="1">
              <a:defRPr/>
            </a:pPr>
            <a:r>
              <a:rPr lang="ru-RU" dirty="0" smtClean="0"/>
              <a:t>детьми, и вместе с нами вставали.</a:t>
            </a:r>
          </a:p>
          <a:p>
            <a:pPr eaLnBrk="1" hangingPunct="1">
              <a:defRPr/>
            </a:pPr>
            <a:r>
              <a:rPr lang="ru-RU" dirty="0" smtClean="0"/>
              <a:t>(М. Пришвин.)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 Она щебечет и поёт</a:t>
            </a:r>
          </a:p>
          <a:p>
            <a:pPr eaLnBrk="1" hangingPunct="1">
              <a:defRPr/>
            </a:pPr>
            <a:r>
              <a:rPr lang="ru-RU" dirty="0" smtClean="0"/>
              <a:t>В преддверье бора,</a:t>
            </a:r>
          </a:p>
          <a:p>
            <a:pPr eaLnBrk="1" hangingPunct="1">
              <a:defRPr/>
            </a:pPr>
            <a:r>
              <a:rPr lang="ru-RU" dirty="0" smtClean="0"/>
              <a:t>как бы оберегая вход</a:t>
            </a:r>
          </a:p>
          <a:p>
            <a:pPr eaLnBrk="1" hangingPunct="1">
              <a:defRPr/>
            </a:pPr>
            <a:r>
              <a:rPr lang="ru-RU" dirty="0" smtClean="0"/>
              <a:t>В лесные норы.</a:t>
            </a:r>
          </a:p>
          <a:p>
            <a:pPr eaLnBrk="1" hangingPunct="1">
              <a:defRPr/>
            </a:pPr>
            <a:r>
              <a:rPr lang="ru-RU" dirty="0" smtClean="0"/>
              <a:t>(Б. Пастернак.)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 В багрец и золото одетые леса.</a:t>
            </a:r>
          </a:p>
          <a:p>
            <a:pPr eaLnBrk="1" hangingPunct="1">
              <a:defRPr/>
            </a:pPr>
            <a:r>
              <a:rPr lang="ru-RU" dirty="0" smtClean="0"/>
              <a:t>(А. Пушкин.)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 Скоро Осень проснется</a:t>
            </a:r>
          </a:p>
          <a:p>
            <a:pPr eaLnBrk="1" hangingPunct="1">
              <a:defRPr/>
            </a:pPr>
            <a:r>
              <a:rPr lang="ru-RU" dirty="0" smtClean="0"/>
              <a:t>и заплачет спросонья.</a:t>
            </a:r>
          </a:p>
          <a:p>
            <a:pPr eaLnBrk="1" hangingPunct="1">
              <a:defRPr/>
            </a:pPr>
            <a:r>
              <a:rPr lang="ru-RU" dirty="0" smtClean="0"/>
              <a:t>(К. Бальмонт.)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Но предстоит еще заледенеть,</a:t>
            </a:r>
          </a:p>
          <a:p>
            <a:pPr eaLnBrk="1" hangingPunct="1">
              <a:defRPr/>
            </a:pPr>
            <a:r>
              <a:rPr lang="ru-RU" dirty="0" smtClean="0"/>
              <a:t>И уж не петь, а, как броня, звенеть.</a:t>
            </a:r>
          </a:p>
          <a:p>
            <a:pPr eaLnBrk="1" hangingPunct="1">
              <a:defRPr/>
            </a:pPr>
            <a:r>
              <a:rPr lang="ru-RU" dirty="0" smtClean="0"/>
              <a:t>(Д. Самойлов.)</a:t>
            </a:r>
          </a:p>
          <a:p>
            <a:pPr eaLnBrk="1" hangingPunct="1">
              <a:defRPr/>
            </a:pPr>
            <a:r>
              <a:rPr lang="ru-RU" b="1" dirty="0" smtClean="0"/>
              <a:t>Ответы: 1</a:t>
            </a:r>
            <a:r>
              <a:rPr lang="ru-RU" dirty="0" smtClean="0"/>
              <a:t>.Сравнение(простое). </a:t>
            </a:r>
            <a:r>
              <a:rPr lang="ru-RU" b="1" dirty="0" smtClean="0"/>
              <a:t>2.</a:t>
            </a:r>
            <a:r>
              <a:rPr lang="ru-RU" dirty="0" smtClean="0"/>
              <a:t>Гипербола. </a:t>
            </a:r>
            <a:r>
              <a:rPr lang="ru-RU" b="1" dirty="0" smtClean="0"/>
              <a:t>3</a:t>
            </a:r>
            <a:r>
              <a:rPr lang="ru-RU" dirty="0" smtClean="0"/>
              <a:t>.Олицетворение. </a:t>
            </a:r>
            <a:r>
              <a:rPr lang="ru-RU" b="1" dirty="0" smtClean="0"/>
              <a:t>4</a:t>
            </a:r>
            <a:r>
              <a:rPr lang="ru-RU" dirty="0" smtClean="0"/>
              <a:t>.Эпитет. </a:t>
            </a:r>
            <a:r>
              <a:rPr lang="ru-RU" b="1" dirty="0" smtClean="0"/>
              <a:t>5</a:t>
            </a:r>
            <a:r>
              <a:rPr lang="ru-RU" dirty="0" smtClean="0"/>
              <a:t>.Однородные члены предложения. </a:t>
            </a:r>
            <a:r>
              <a:rPr lang="ru-RU" b="1" dirty="0" smtClean="0"/>
              <a:t>6</a:t>
            </a:r>
            <a:r>
              <a:rPr lang="ru-RU" dirty="0" smtClean="0"/>
              <a:t>.Олицетворение. </a:t>
            </a:r>
            <a:r>
              <a:rPr lang="ru-RU" b="1" dirty="0" smtClean="0"/>
              <a:t>7</a:t>
            </a:r>
            <a:r>
              <a:rPr lang="ru-RU" dirty="0" smtClean="0"/>
              <a:t>.Сравнение. </a:t>
            </a:r>
            <a:r>
              <a:rPr lang="ru-RU" b="1" dirty="0" smtClean="0"/>
              <a:t>8</a:t>
            </a:r>
            <a:r>
              <a:rPr lang="ru-RU" dirty="0" smtClean="0"/>
              <a:t>.Метафора </a:t>
            </a:r>
            <a:r>
              <a:rPr lang="ru-RU" b="1" dirty="0" smtClean="0"/>
              <a:t>9.</a:t>
            </a:r>
            <a:r>
              <a:rPr lang="ru-RU" dirty="0" smtClean="0"/>
              <a:t>Олицетворени</a:t>
            </a:r>
            <a:r>
              <a:rPr lang="ru-RU" b="1" dirty="0" smtClean="0"/>
              <a:t> 10</a:t>
            </a:r>
            <a:r>
              <a:rPr lang="ru-RU" dirty="0" smtClean="0"/>
              <a:t>.Сравнение.</a:t>
            </a:r>
          </a:p>
          <a:p>
            <a:pPr eaLnBrk="1" hangingPunct="1">
              <a:defRPr/>
            </a:pPr>
            <a:r>
              <a:rPr lang="ru-RU" b="1" i="1" dirty="0" smtClean="0"/>
              <a:t>Тест 2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Задание: </a:t>
            </a:r>
            <a:r>
              <a:rPr lang="ru-RU" dirty="0" smtClean="0"/>
              <a:t>Назовите средство выразительности, которое использовал автор.</a:t>
            </a:r>
          </a:p>
          <a:p>
            <a:pPr eaLnBrk="1" hangingPunct="1">
              <a:defRPr/>
            </a:pPr>
            <a:r>
              <a:rPr lang="ru-RU" b="1" dirty="0" smtClean="0"/>
              <a:t>1.</a:t>
            </a:r>
            <a:r>
              <a:rPr lang="ru-RU" dirty="0" smtClean="0"/>
              <a:t>Жизни мышья беготня…</a:t>
            </a:r>
          </a:p>
          <a:p>
            <a:pPr eaLnBrk="1" hangingPunct="1">
              <a:defRPr/>
            </a:pPr>
            <a:r>
              <a:rPr lang="ru-RU" dirty="0" smtClean="0"/>
              <a:t>Что тревожишь ты меня? (А.Пушкин)</a:t>
            </a:r>
          </a:p>
          <a:p>
            <a:pPr eaLnBrk="1" hangingPunct="1">
              <a:defRPr/>
            </a:pPr>
            <a:r>
              <a:rPr lang="ru-RU" b="1" dirty="0" smtClean="0"/>
              <a:t>2.</a:t>
            </a:r>
            <a:r>
              <a:rPr lang="ru-RU" dirty="0" smtClean="0"/>
              <a:t>Мальчик с пальчик.</a:t>
            </a:r>
          </a:p>
          <a:p>
            <a:pPr eaLnBrk="1" hangingPunct="1">
              <a:defRPr/>
            </a:pPr>
            <a:r>
              <a:rPr lang="ru-RU" b="1" dirty="0" smtClean="0"/>
              <a:t>3.</a:t>
            </a:r>
            <a:r>
              <a:rPr lang="ru-RU" dirty="0" smtClean="0"/>
              <a:t> Лес, словно терем расписной. (И.Бунин)</a:t>
            </a:r>
          </a:p>
          <a:p>
            <a:pPr eaLnBrk="1" hangingPunct="1">
              <a:defRPr/>
            </a:pPr>
            <a:r>
              <a:rPr lang="ru-RU" b="1" dirty="0" smtClean="0"/>
              <a:t>4.</a:t>
            </a:r>
            <a:r>
              <a:rPr lang="ru-RU" dirty="0" smtClean="0"/>
              <a:t>Когда народ….</a:t>
            </a:r>
          </a:p>
          <a:p>
            <a:pPr eaLnBrk="1" hangingPunct="1">
              <a:defRPr/>
            </a:pPr>
            <a:r>
              <a:rPr lang="ru-RU" dirty="0" smtClean="0"/>
              <a:t>Белинского и Гоголя</a:t>
            </a:r>
          </a:p>
          <a:p>
            <a:pPr eaLnBrk="1" hangingPunct="1">
              <a:defRPr/>
            </a:pPr>
            <a:r>
              <a:rPr lang="ru-RU" dirty="0" smtClean="0"/>
              <a:t>С базара понесет. (Н.Некрасов)</a:t>
            </a:r>
          </a:p>
          <a:p>
            <a:pPr eaLnBrk="1" hangingPunct="1">
              <a:defRPr/>
            </a:pPr>
            <a:r>
              <a:rPr lang="ru-RU" b="1" dirty="0" smtClean="0"/>
              <a:t>5.</a:t>
            </a:r>
            <a:r>
              <a:rPr lang="ru-RU" dirty="0" smtClean="0"/>
              <a:t>О Волга, колыбель моя! (Н.Некрасов)</a:t>
            </a:r>
          </a:p>
          <a:p>
            <a:pPr eaLnBrk="1" hangingPunct="1">
              <a:defRPr/>
            </a:pPr>
            <a:r>
              <a:rPr lang="ru-RU" b="1" dirty="0" smtClean="0"/>
              <a:t>6.</a:t>
            </a:r>
            <a:r>
              <a:rPr lang="ru-RU" dirty="0" smtClean="0"/>
              <a:t>Мело, мело по всей земле,</a:t>
            </a:r>
          </a:p>
          <a:p>
            <a:pPr eaLnBrk="1" hangingPunct="1">
              <a:defRPr/>
            </a:pPr>
            <a:r>
              <a:rPr lang="ru-RU" dirty="0" smtClean="0"/>
              <a:t>Во все пределы. </a:t>
            </a:r>
          </a:p>
          <a:p>
            <a:pPr eaLnBrk="1" hangingPunct="1">
              <a:defRPr/>
            </a:pPr>
            <a:r>
              <a:rPr lang="ru-RU" dirty="0" smtClean="0"/>
              <a:t>Свеча горела на столе,</a:t>
            </a:r>
          </a:p>
          <a:p>
            <a:pPr eaLnBrk="1" hangingPunct="1">
              <a:defRPr/>
            </a:pPr>
            <a:r>
              <a:rPr lang="ru-RU" dirty="0" smtClean="0"/>
              <a:t>Свеча горела. (Б.Пастернак)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Они сошлись. Волна и камень,</a:t>
            </a:r>
          </a:p>
          <a:p>
            <a:pPr eaLnBrk="1" hangingPunct="1">
              <a:defRPr/>
            </a:pPr>
            <a:r>
              <a:rPr lang="ru-RU" dirty="0" smtClean="0"/>
              <a:t>Стихи и проза, лед и пламень,</a:t>
            </a:r>
          </a:p>
          <a:p>
            <a:pPr eaLnBrk="1" hangingPunct="1">
              <a:defRPr/>
            </a:pPr>
            <a:r>
              <a:rPr lang="ru-RU" dirty="0" smtClean="0"/>
              <a:t>Не столь различны меж собой. (А. Пушкин)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Мы с тобой не виделись сто лет!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Гораздо интереснее казались морские коньки. (В.Катаев)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И пунша пламень голубой. ( А. Пушкин)</a:t>
            </a:r>
          </a:p>
          <a:p>
            <a:pPr eaLnBrk="1" hangingPunct="1">
              <a:defRPr/>
            </a:pPr>
            <a:r>
              <a:rPr lang="ru-RU" b="1" dirty="0" smtClean="0"/>
              <a:t>Ответы: 1.</a:t>
            </a:r>
            <a:r>
              <a:rPr lang="ru-RU" dirty="0" smtClean="0"/>
              <a:t>Риторический вопрос</a:t>
            </a:r>
            <a:r>
              <a:rPr lang="ru-RU" b="1" dirty="0" smtClean="0"/>
              <a:t> 2.</a:t>
            </a:r>
            <a:r>
              <a:rPr lang="ru-RU" dirty="0" smtClean="0"/>
              <a:t>Литота </a:t>
            </a:r>
            <a:r>
              <a:rPr lang="ru-RU" b="1" dirty="0" smtClean="0"/>
              <a:t>3</a:t>
            </a:r>
            <a:r>
              <a:rPr lang="ru-RU" dirty="0" smtClean="0"/>
              <a:t>.Сравнение </a:t>
            </a:r>
            <a:r>
              <a:rPr lang="ru-RU" b="1" dirty="0" smtClean="0"/>
              <a:t>4.</a:t>
            </a:r>
            <a:r>
              <a:rPr lang="ru-RU" dirty="0" smtClean="0"/>
              <a:t>Метонимия </a:t>
            </a:r>
            <a:r>
              <a:rPr lang="ru-RU" b="1" dirty="0" smtClean="0"/>
              <a:t>5</a:t>
            </a:r>
            <a:r>
              <a:rPr lang="ru-RU" dirty="0" smtClean="0"/>
              <a:t>.Обращение </a:t>
            </a:r>
            <a:r>
              <a:rPr lang="ru-RU" b="1" dirty="0" smtClean="0"/>
              <a:t>6</a:t>
            </a:r>
            <a:r>
              <a:rPr lang="ru-RU" dirty="0" smtClean="0"/>
              <a:t>.Лексический повтор </a:t>
            </a:r>
            <a:r>
              <a:rPr lang="ru-RU" b="1" dirty="0" smtClean="0"/>
              <a:t>7</a:t>
            </a:r>
            <a:r>
              <a:rPr lang="ru-RU" dirty="0" smtClean="0"/>
              <a:t>.Антитеза </a:t>
            </a:r>
            <a:r>
              <a:rPr lang="ru-RU" b="1" dirty="0" smtClean="0"/>
              <a:t>8</a:t>
            </a:r>
            <a:r>
              <a:rPr lang="ru-RU" dirty="0" smtClean="0"/>
              <a:t>.Гипербола </a:t>
            </a:r>
            <a:r>
              <a:rPr lang="ru-RU" b="1" dirty="0" smtClean="0"/>
              <a:t>9</a:t>
            </a:r>
            <a:r>
              <a:rPr lang="ru-RU" dirty="0" smtClean="0"/>
              <a:t>.Сравнение </a:t>
            </a:r>
            <a:r>
              <a:rPr lang="ru-RU" b="1" dirty="0" smtClean="0"/>
              <a:t>10</a:t>
            </a:r>
            <a:r>
              <a:rPr lang="ru-RU" dirty="0" smtClean="0"/>
              <a:t>. Метафора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624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6FA82A-6033-45F1-8D71-C2135A2EAFC4}" type="slidenum">
              <a:rPr lang="ru-RU" altLang="ru-RU"/>
              <a:pPr/>
              <a:t>42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(1)Можно с уверенностью сказать, что в мире мало поэтов, являющихся, подобно Есенину, душой нации (метаф.) и пользующихся безграничной (эпитет) любовью народа. (2)Есенина любят разные слои общества: молодёжь и старики, рабочие и профессора (антонимы). (3)Чем же объяснить такую любовь русского народа к творчеству Есенина? (ритор.вопр.)(4)Ведь это очень сложный поэт, и нет человека, который бы его до конца понял, нет пока и критика, который (синтакс.паралл.) смог бы объяснить и прокомментировать всё богатство содержания есенинской поэзии. (5)Его простота и доступность подчас как бы скрывают от глаз те огромные духовные глубины (метаф.), которые в нём подспудно содержатся. (6)Есенин – это национальный мыслитель, и этим прежде всего определяется любовь к поэту. (7)Смотрите, как он масштабно и крупно мыслит (.),, причём он мыслит (лексич.повтор) по самым существенным проблемам мира, которые так волнуют человека: о жизни и смерти (антонимы), о крестьянстве, о русской истории, о судьбе отдельной личности и всего народа (ряд однор.чл.). (6)Есенин – это национальный мыслитель, и этим прежде всего определяется любовь к поэту. (7)Смотрите, как он масштабно и крупно мыслит (обращ.),, причём он мыслит (лексич.повтор) по самым существенным проблемам мира, которые так волнуют человека: о жизни и смерти (антонимы), о крестьянстве, о русской истории, о судьбе отдельной личности и всего народа (ряд однор.чл.).</a:t>
            </a:r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98219A8-B2C8-4EB1-A9E0-ADF8EF61AFD8}" type="slidenum">
              <a:rPr lang="ru-RU" altLang="ru-RU"/>
              <a:pPr/>
              <a:t>43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pPr eaLnBrk="1" hangingPunct="1">
              <a:defRPr/>
            </a:pPr>
            <a:r>
              <a:rPr lang="ru-RU" b="1" dirty="0" smtClean="0"/>
              <a:t>Задание: </a:t>
            </a:r>
            <a:r>
              <a:rPr lang="ru-RU" dirty="0" smtClean="0"/>
              <a:t>Назовите средство выразительности, которое использовал автор.</a:t>
            </a:r>
          </a:p>
          <a:p>
            <a:pPr eaLnBrk="1" hangingPunct="1">
              <a:defRPr/>
            </a:pPr>
            <a:r>
              <a:rPr lang="ru-RU" b="1" dirty="0" smtClean="0"/>
              <a:t>1.</a:t>
            </a:r>
            <a:r>
              <a:rPr lang="ru-RU" dirty="0" smtClean="0"/>
              <a:t> Под ним струя светлей лазури.</a:t>
            </a:r>
          </a:p>
          <a:p>
            <a:pPr eaLnBrk="1" hangingPunct="1">
              <a:defRPr/>
            </a:pPr>
            <a:r>
              <a:rPr lang="ru-RU" dirty="0" smtClean="0"/>
              <a:t>(М. Лермонтов.)</a:t>
            </a:r>
          </a:p>
          <a:p>
            <a:pPr eaLnBrk="1" hangingPunct="1">
              <a:defRPr/>
            </a:pPr>
            <a:r>
              <a:rPr lang="ru-RU" b="1" dirty="0" smtClean="0"/>
              <a:t>2.</a:t>
            </a:r>
            <a:r>
              <a:rPr lang="ru-RU" dirty="0" smtClean="0"/>
              <a:t> Богатырский конь через лес перепрыгивает.</a:t>
            </a:r>
          </a:p>
          <a:p>
            <a:pPr eaLnBrk="1" hangingPunct="1">
              <a:defRPr/>
            </a:pPr>
            <a:r>
              <a:rPr lang="ru-RU" dirty="0" smtClean="0"/>
              <a:t>(Былина)</a:t>
            </a:r>
          </a:p>
          <a:p>
            <a:pPr eaLnBrk="1" hangingPunct="1">
              <a:defRPr/>
            </a:pPr>
            <a:r>
              <a:rPr lang="ru-RU" b="1" dirty="0" smtClean="0"/>
              <a:t>3.</a:t>
            </a:r>
            <a:r>
              <a:rPr lang="ru-RU" dirty="0" smtClean="0"/>
              <a:t> Задремали звёзды золотые.</a:t>
            </a:r>
          </a:p>
          <a:p>
            <a:pPr eaLnBrk="1" hangingPunct="1">
              <a:defRPr/>
            </a:pPr>
            <a:r>
              <a:rPr lang="ru-RU" dirty="0" smtClean="0"/>
              <a:t>(С. Есенин.)</a:t>
            </a:r>
          </a:p>
          <a:p>
            <a:pPr eaLnBrk="1" hangingPunct="1">
              <a:defRPr/>
            </a:pPr>
            <a:r>
              <a:rPr lang="ru-RU" b="1" dirty="0" smtClean="0"/>
              <a:t>4.</a:t>
            </a:r>
            <a:r>
              <a:rPr lang="ru-RU" dirty="0" smtClean="0"/>
              <a:t>Впереди – пустынный сентябрьский день.</a:t>
            </a:r>
          </a:p>
          <a:p>
            <a:pPr eaLnBrk="1" hangingPunct="1">
              <a:defRPr/>
            </a:pPr>
            <a:r>
              <a:rPr lang="ru-RU" dirty="0" smtClean="0"/>
              <a:t>(К. Паустовский.)</a:t>
            </a:r>
          </a:p>
          <a:p>
            <a:pPr eaLnBrk="1" hangingPunct="1">
              <a:defRPr/>
            </a:pPr>
            <a:r>
              <a:rPr lang="ru-RU" b="1" dirty="0" smtClean="0"/>
              <a:t>5</a:t>
            </a:r>
            <a:r>
              <a:rPr lang="ru-RU" dirty="0" smtClean="0"/>
              <a:t>. Вода устала петь, устала течь,</a:t>
            </a:r>
          </a:p>
          <a:p>
            <a:pPr eaLnBrk="1" hangingPunct="1">
              <a:defRPr/>
            </a:pPr>
            <a:r>
              <a:rPr lang="ru-RU" dirty="0" smtClean="0"/>
              <a:t>Сиять, струиться и переливаться.</a:t>
            </a:r>
          </a:p>
          <a:p>
            <a:pPr eaLnBrk="1" hangingPunct="1">
              <a:defRPr/>
            </a:pPr>
            <a:r>
              <a:rPr lang="ru-RU" dirty="0" smtClean="0"/>
              <a:t>(Д. Самойлов.)</a:t>
            </a:r>
          </a:p>
          <a:p>
            <a:pPr eaLnBrk="1" hangingPunct="1">
              <a:defRPr/>
            </a:pPr>
            <a:r>
              <a:rPr lang="ru-RU" b="1" dirty="0" smtClean="0"/>
              <a:t>6</a:t>
            </a:r>
            <a:r>
              <a:rPr lang="ru-RU" dirty="0" smtClean="0"/>
              <a:t>. Спать одуванчики ложились спать вместе с нами,</a:t>
            </a:r>
          </a:p>
          <a:p>
            <a:pPr eaLnBrk="1" hangingPunct="1">
              <a:defRPr/>
            </a:pPr>
            <a:r>
              <a:rPr lang="ru-RU" dirty="0" smtClean="0"/>
              <a:t>детьми, и вместе с нами вставали.</a:t>
            </a:r>
          </a:p>
          <a:p>
            <a:pPr eaLnBrk="1" hangingPunct="1">
              <a:defRPr/>
            </a:pPr>
            <a:r>
              <a:rPr lang="ru-RU" dirty="0" smtClean="0"/>
              <a:t>(М. Пришвин.)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 Она щебечет и поёт</a:t>
            </a:r>
          </a:p>
          <a:p>
            <a:pPr eaLnBrk="1" hangingPunct="1">
              <a:defRPr/>
            </a:pPr>
            <a:r>
              <a:rPr lang="ru-RU" dirty="0" smtClean="0"/>
              <a:t>В преддверье бора,</a:t>
            </a:r>
          </a:p>
          <a:p>
            <a:pPr eaLnBrk="1" hangingPunct="1">
              <a:defRPr/>
            </a:pPr>
            <a:r>
              <a:rPr lang="ru-RU" dirty="0" smtClean="0"/>
              <a:t>как бы оберегая вход</a:t>
            </a:r>
          </a:p>
          <a:p>
            <a:pPr eaLnBrk="1" hangingPunct="1">
              <a:defRPr/>
            </a:pPr>
            <a:r>
              <a:rPr lang="ru-RU" dirty="0" smtClean="0"/>
              <a:t>В лесные норы.</a:t>
            </a:r>
          </a:p>
          <a:p>
            <a:pPr eaLnBrk="1" hangingPunct="1">
              <a:defRPr/>
            </a:pPr>
            <a:r>
              <a:rPr lang="ru-RU" dirty="0" smtClean="0"/>
              <a:t>(Б. Пастернак.)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 В багрец и золото одетые леса.</a:t>
            </a:r>
          </a:p>
          <a:p>
            <a:pPr eaLnBrk="1" hangingPunct="1">
              <a:defRPr/>
            </a:pPr>
            <a:r>
              <a:rPr lang="ru-RU" dirty="0" smtClean="0"/>
              <a:t>(А. Пушкин.)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 Скоро Осень проснется</a:t>
            </a:r>
          </a:p>
          <a:p>
            <a:pPr eaLnBrk="1" hangingPunct="1">
              <a:defRPr/>
            </a:pPr>
            <a:r>
              <a:rPr lang="ru-RU" dirty="0" smtClean="0"/>
              <a:t>и заплачет спросонья.</a:t>
            </a:r>
          </a:p>
          <a:p>
            <a:pPr eaLnBrk="1" hangingPunct="1">
              <a:defRPr/>
            </a:pPr>
            <a:r>
              <a:rPr lang="ru-RU" dirty="0" smtClean="0"/>
              <a:t>(К. Бальмонт.)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Но предстоит еще заледенеть,</a:t>
            </a:r>
          </a:p>
          <a:p>
            <a:pPr eaLnBrk="1" hangingPunct="1">
              <a:defRPr/>
            </a:pPr>
            <a:r>
              <a:rPr lang="ru-RU" dirty="0" smtClean="0"/>
              <a:t>И уж не петь, а, как броня, звенеть.</a:t>
            </a:r>
          </a:p>
          <a:p>
            <a:pPr eaLnBrk="1" hangingPunct="1">
              <a:defRPr/>
            </a:pPr>
            <a:r>
              <a:rPr lang="ru-RU" dirty="0" smtClean="0"/>
              <a:t>(Д. Самойлов.)</a:t>
            </a:r>
          </a:p>
          <a:p>
            <a:pPr eaLnBrk="1" hangingPunct="1">
              <a:defRPr/>
            </a:pPr>
            <a:r>
              <a:rPr lang="ru-RU" b="1" dirty="0" smtClean="0"/>
              <a:t>Ответы: 1</a:t>
            </a:r>
            <a:r>
              <a:rPr lang="ru-RU" dirty="0" smtClean="0"/>
              <a:t>.Сравнение(простое). </a:t>
            </a:r>
            <a:r>
              <a:rPr lang="ru-RU" b="1" dirty="0" smtClean="0"/>
              <a:t>2.</a:t>
            </a:r>
            <a:r>
              <a:rPr lang="ru-RU" dirty="0" smtClean="0"/>
              <a:t>Гипербола. </a:t>
            </a:r>
            <a:r>
              <a:rPr lang="ru-RU" b="1" dirty="0" smtClean="0"/>
              <a:t>3</a:t>
            </a:r>
            <a:r>
              <a:rPr lang="ru-RU" dirty="0" smtClean="0"/>
              <a:t>.Олицетворение. </a:t>
            </a:r>
            <a:r>
              <a:rPr lang="ru-RU" b="1" dirty="0" smtClean="0"/>
              <a:t>4</a:t>
            </a:r>
            <a:r>
              <a:rPr lang="ru-RU" dirty="0" smtClean="0"/>
              <a:t>.Эпитет. </a:t>
            </a:r>
            <a:r>
              <a:rPr lang="ru-RU" b="1" dirty="0" smtClean="0"/>
              <a:t>5</a:t>
            </a:r>
            <a:r>
              <a:rPr lang="ru-RU" dirty="0" smtClean="0"/>
              <a:t>.Однородные члены предложения. </a:t>
            </a:r>
            <a:r>
              <a:rPr lang="ru-RU" b="1" dirty="0" smtClean="0"/>
              <a:t>6</a:t>
            </a:r>
            <a:r>
              <a:rPr lang="ru-RU" dirty="0" smtClean="0"/>
              <a:t>.Олицетворение. </a:t>
            </a:r>
            <a:r>
              <a:rPr lang="ru-RU" b="1" dirty="0" smtClean="0"/>
              <a:t>7</a:t>
            </a:r>
            <a:r>
              <a:rPr lang="ru-RU" dirty="0" smtClean="0"/>
              <a:t>.Сравнение. </a:t>
            </a:r>
            <a:r>
              <a:rPr lang="ru-RU" b="1" dirty="0" smtClean="0"/>
              <a:t>8</a:t>
            </a:r>
            <a:r>
              <a:rPr lang="ru-RU" dirty="0" smtClean="0"/>
              <a:t>.Метафора </a:t>
            </a:r>
            <a:r>
              <a:rPr lang="ru-RU" b="1" dirty="0" smtClean="0"/>
              <a:t>9.</a:t>
            </a:r>
            <a:r>
              <a:rPr lang="ru-RU" dirty="0" smtClean="0"/>
              <a:t>Олицетворени</a:t>
            </a:r>
            <a:r>
              <a:rPr lang="ru-RU" b="1" dirty="0" smtClean="0"/>
              <a:t> 10</a:t>
            </a:r>
            <a:r>
              <a:rPr lang="ru-RU" dirty="0" smtClean="0"/>
              <a:t>.Сравнение.</a:t>
            </a:r>
          </a:p>
          <a:p>
            <a:pPr eaLnBrk="1" hangingPunct="1">
              <a:defRPr/>
            </a:pPr>
            <a:r>
              <a:rPr lang="ru-RU" b="1" i="1" dirty="0" smtClean="0"/>
              <a:t>Тест 2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Задание: </a:t>
            </a:r>
            <a:r>
              <a:rPr lang="ru-RU" dirty="0" smtClean="0"/>
              <a:t>Назовите средство выразительности, которое использовал автор.</a:t>
            </a:r>
          </a:p>
          <a:p>
            <a:pPr eaLnBrk="1" hangingPunct="1">
              <a:defRPr/>
            </a:pPr>
            <a:r>
              <a:rPr lang="ru-RU" b="1" dirty="0" smtClean="0"/>
              <a:t>1.</a:t>
            </a:r>
            <a:r>
              <a:rPr lang="ru-RU" dirty="0" smtClean="0"/>
              <a:t>Жизни мышья беготня…</a:t>
            </a:r>
          </a:p>
          <a:p>
            <a:pPr eaLnBrk="1" hangingPunct="1">
              <a:defRPr/>
            </a:pPr>
            <a:r>
              <a:rPr lang="ru-RU" dirty="0" smtClean="0"/>
              <a:t>Что тревожишь ты меня? (А.Пушкин)</a:t>
            </a:r>
          </a:p>
          <a:p>
            <a:pPr eaLnBrk="1" hangingPunct="1">
              <a:defRPr/>
            </a:pPr>
            <a:r>
              <a:rPr lang="ru-RU" b="1" dirty="0" smtClean="0"/>
              <a:t>2.</a:t>
            </a:r>
            <a:r>
              <a:rPr lang="ru-RU" dirty="0" smtClean="0"/>
              <a:t>Мальчик с пальчик.</a:t>
            </a:r>
          </a:p>
          <a:p>
            <a:pPr eaLnBrk="1" hangingPunct="1">
              <a:defRPr/>
            </a:pPr>
            <a:r>
              <a:rPr lang="ru-RU" b="1" dirty="0" smtClean="0"/>
              <a:t>3.</a:t>
            </a:r>
            <a:r>
              <a:rPr lang="ru-RU" dirty="0" smtClean="0"/>
              <a:t> Лес, словно терем расписной. (И.Бунин)</a:t>
            </a:r>
          </a:p>
          <a:p>
            <a:pPr eaLnBrk="1" hangingPunct="1">
              <a:defRPr/>
            </a:pPr>
            <a:r>
              <a:rPr lang="ru-RU" b="1" dirty="0" smtClean="0"/>
              <a:t>4.</a:t>
            </a:r>
            <a:r>
              <a:rPr lang="ru-RU" dirty="0" smtClean="0"/>
              <a:t>Когда народ….</a:t>
            </a:r>
          </a:p>
          <a:p>
            <a:pPr eaLnBrk="1" hangingPunct="1">
              <a:defRPr/>
            </a:pPr>
            <a:r>
              <a:rPr lang="ru-RU" dirty="0" smtClean="0"/>
              <a:t>Белинского и Гоголя</a:t>
            </a:r>
          </a:p>
          <a:p>
            <a:pPr eaLnBrk="1" hangingPunct="1">
              <a:defRPr/>
            </a:pPr>
            <a:r>
              <a:rPr lang="ru-RU" dirty="0" smtClean="0"/>
              <a:t>С базара понесет. (Н.Некрасов)</a:t>
            </a:r>
          </a:p>
          <a:p>
            <a:pPr eaLnBrk="1" hangingPunct="1">
              <a:defRPr/>
            </a:pPr>
            <a:r>
              <a:rPr lang="ru-RU" b="1" dirty="0" smtClean="0"/>
              <a:t>5.</a:t>
            </a:r>
            <a:r>
              <a:rPr lang="ru-RU" dirty="0" smtClean="0"/>
              <a:t>О Волга, колыбель моя! (Н.Некрасов)</a:t>
            </a:r>
          </a:p>
          <a:p>
            <a:pPr eaLnBrk="1" hangingPunct="1">
              <a:defRPr/>
            </a:pPr>
            <a:r>
              <a:rPr lang="ru-RU" b="1" dirty="0" smtClean="0"/>
              <a:t>6.</a:t>
            </a:r>
            <a:r>
              <a:rPr lang="ru-RU" dirty="0" smtClean="0"/>
              <a:t>Мело, мело по всей земле,</a:t>
            </a:r>
          </a:p>
          <a:p>
            <a:pPr eaLnBrk="1" hangingPunct="1">
              <a:defRPr/>
            </a:pPr>
            <a:r>
              <a:rPr lang="ru-RU" dirty="0" smtClean="0"/>
              <a:t>Во все пределы. </a:t>
            </a:r>
          </a:p>
          <a:p>
            <a:pPr eaLnBrk="1" hangingPunct="1">
              <a:defRPr/>
            </a:pPr>
            <a:r>
              <a:rPr lang="ru-RU" dirty="0" smtClean="0"/>
              <a:t>Свеча горела на столе,</a:t>
            </a:r>
          </a:p>
          <a:p>
            <a:pPr eaLnBrk="1" hangingPunct="1">
              <a:defRPr/>
            </a:pPr>
            <a:r>
              <a:rPr lang="ru-RU" dirty="0" smtClean="0"/>
              <a:t>Свеча горела. (Б.Пастернак)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Они сошлись. Волна и камень,</a:t>
            </a:r>
          </a:p>
          <a:p>
            <a:pPr eaLnBrk="1" hangingPunct="1">
              <a:defRPr/>
            </a:pPr>
            <a:r>
              <a:rPr lang="ru-RU" dirty="0" smtClean="0"/>
              <a:t>Стихи и проза, лед и пламень,</a:t>
            </a:r>
          </a:p>
          <a:p>
            <a:pPr eaLnBrk="1" hangingPunct="1">
              <a:defRPr/>
            </a:pPr>
            <a:r>
              <a:rPr lang="ru-RU" dirty="0" smtClean="0"/>
              <a:t>Не столь различны меж собой. (А. Пушкин)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Мы с тобой не виделись сто лет!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Гораздо интереснее казались морские коньки. (В.Катаев)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И пунша пламень голубой. ( А. Пушкин)</a:t>
            </a:r>
          </a:p>
          <a:p>
            <a:pPr eaLnBrk="1" hangingPunct="1">
              <a:defRPr/>
            </a:pPr>
            <a:r>
              <a:rPr lang="ru-RU" b="1" dirty="0" smtClean="0"/>
              <a:t>Ответы: 1.</a:t>
            </a:r>
            <a:r>
              <a:rPr lang="ru-RU" dirty="0" smtClean="0"/>
              <a:t>Риторический вопрос</a:t>
            </a:r>
            <a:r>
              <a:rPr lang="ru-RU" b="1" dirty="0" smtClean="0"/>
              <a:t> 2.</a:t>
            </a:r>
            <a:r>
              <a:rPr lang="ru-RU" dirty="0" smtClean="0"/>
              <a:t>Литота </a:t>
            </a:r>
            <a:r>
              <a:rPr lang="ru-RU" b="1" dirty="0" smtClean="0"/>
              <a:t>3</a:t>
            </a:r>
            <a:r>
              <a:rPr lang="ru-RU" dirty="0" smtClean="0"/>
              <a:t>.Сравнение </a:t>
            </a:r>
            <a:r>
              <a:rPr lang="ru-RU" b="1" dirty="0" smtClean="0"/>
              <a:t>4.</a:t>
            </a:r>
            <a:r>
              <a:rPr lang="ru-RU" dirty="0" smtClean="0"/>
              <a:t>Метонимия </a:t>
            </a:r>
            <a:r>
              <a:rPr lang="ru-RU" b="1" dirty="0" smtClean="0"/>
              <a:t>5</a:t>
            </a:r>
            <a:r>
              <a:rPr lang="ru-RU" dirty="0" smtClean="0"/>
              <a:t>.Обращение </a:t>
            </a:r>
            <a:r>
              <a:rPr lang="ru-RU" b="1" dirty="0" smtClean="0"/>
              <a:t>6</a:t>
            </a:r>
            <a:r>
              <a:rPr lang="ru-RU" dirty="0" smtClean="0"/>
              <a:t>.Лексический повтор </a:t>
            </a:r>
            <a:r>
              <a:rPr lang="ru-RU" b="1" dirty="0" smtClean="0"/>
              <a:t>7</a:t>
            </a:r>
            <a:r>
              <a:rPr lang="ru-RU" dirty="0" smtClean="0"/>
              <a:t>.Антитеза </a:t>
            </a:r>
            <a:r>
              <a:rPr lang="ru-RU" b="1" dirty="0" smtClean="0"/>
              <a:t>8</a:t>
            </a:r>
            <a:r>
              <a:rPr lang="ru-RU" dirty="0" smtClean="0"/>
              <a:t>.Гипербола </a:t>
            </a:r>
            <a:r>
              <a:rPr lang="ru-RU" b="1" dirty="0" smtClean="0"/>
              <a:t>9</a:t>
            </a:r>
            <a:r>
              <a:rPr lang="ru-RU" dirty="0" smtClean="0"/>
              <a:t>.Сравнение </a:t>
            </a:r>
            <a:r>
              <a:rPr lang="ru-RU" b="1" dirty="0" smtClean="0"/>
              <a:t>10</a:t>
            </a:r>
            <a:r>
              <a:rPr lang="ru-RU" dirty="0" smtClean="0"/>
              <a:t>. Метафора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665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A1656D6-423B-4B29-8C5C-0D214696269D}" type="slidenum">
              <a:rPr lang="ru-RU" altLang="ru-RU"/>
              <a:pPr/>
              <a:t>44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dirty="0" smtClean="0"/>
              <a:t>Хоть сотню проживи, хоть десять сотен лет, Придется все-таки покинуть этот свет, Будь падишахом ты иль нищим на базаре, - Цена тебе одна: для смерти санов нет. </a:t>
            </a: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E21ECF-A58B-4FCD-9A6F-81764640148C}" type="slidenum">
              <a:rPr lang="ru-RU" altLang="ru-RU"/>
              <a:pPr/>
              <a:t>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eaLnBrk="1" hangingPunct="1">
              <a:defRPr/>
            </a:pPr>
            <a:r>
              <a:rPr lang="ru-RU" b="1" dirty="0" smtClean="0"/>
              <a:t>6</a:t>
            </a:r>
            <a:r>
              <a:rPr lang="ru-RU" dirty="0" smtClean="0"/>
              <a:t>. Спать одуванчики ложились спать вместе с нами,</a:t>
            </a:r>
          </a:p>
          <a:p>
            <a:pPr eaLnBrk="1" hangingPunct="1">
              <a:defRPr/>
            </a:pPr>
            <a:r>
              <a:rPr lang="ru-RU" dirty="0" smtClean="0"/>
              <a:t>детьми, и вместе с нами вставали.</a:t>
            </a:r>
          </a:p>
          <a:p>
            <a:pPr eaLnBrk="1" hangingPunct="1">
              <a:defRPr/>
            </a:pPr>
            <a:r>
              <a:rPr lang="ru-RU" dirty="0" smtClean="0"/>
              <a:t>(М. Пришвин.)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 Она щебечет и поёт</a:t>
            </a:r>
          </a:p>
          <a:p>
            <a:pPr eaLnBrk="1" hangingPunct="1">
              <a:defRPr/>
            </a:pPr>
            <a:r>
              <a:rPr lang="ru-RU" dirty="0" smtClean="0"/>
              <a:t>В преддверье бора,</a:t>
            </a:r>
          </a:p>
          <a:p>
            <a:pPr eaLnBrk="1" hangingPunct="1">
              <a:defRPr/>
            </a:pPr>
            <a:r>
              <a:rPr lang="ru-RU" dirty="0" smtClean="0"/>
              <a:t>как бы оберегая вход</a:t>
            </a:r>
          </a:p>
          <a:p>
            <a:pPr eaLnBrk="1" hangingPunct="1">
              <a:defRPr/>
            </a:pPr>
            <a:r>
              <a:rPr lang="ru-RU" dirty="0" smtClean="0"/>
              <a:t>В лесные норы.</a:t>
            </a:r>
          </a:p>
          <a:p>
            <a:pPr eaLnBrk="1" hangingPunct="1">
              <a:defRPr/>
            </a:pPr>
            <a:r>
              <a:rPr lang="ru-RU" dirty="0" smtClean="0"/>
              <a:t>(Б. Пастернак.)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 В багрец и золото одетые леса.</a:t>
            </a:r>
          </a:p>
          <a:p>
            <a:pPr eaLnBrk="1" hangingPunct="1">
              <a:defRPr/>
            </a:pPr>
            <a:r>
              <a:rPr lang="ru-RU" dirty="0" smtClean="0"/>
              <a:t>(А. Пушкин.)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 Скоро Осень проснется</a:t>
            </a:r>
          </a:p>
          <a:p>
            <a:pPr eaLnBrk="1" hangingPunct="1">
              <a:defRPr/>
            </a:pPr>
            <a:r>
              <a:rPr lang="ru-RU" dirty="0" smtClean="0"/>
              <a:t>и заплачет спросонья.</a:t>
            </a:r>
          </a:p>
          <a:p>
            <a:pPr eaLnBrk="1" hangingPunct="1">
              <a:defRPr/>
            </a:pPr>
            <a:r>
              <a:rPr lang="ru-RU" dirty="0" smtClean="0"/>
              <a:t>(К. Бальмонт.)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Но предстоит еще заледенеть,</a:t>
            </a:r>
          </a:p>
          <a:p>
            <a:pPr eaLnBrk="1" hangingPunct="1">
              <a:defRPr/>
            </a:pPr>
            <a:r>
              <a:rPr lang="ru-RU" dirty="0" smtClean="0"/>
              <a:t>И уж не петь, а, как броня, звенеть.</a:t>
            </a:r>
          </a:p>
          <a:p>
            <a:pPr eaLnBrk="1" hangingPunct="1">
              <a:defRPr/>
            </a:pPr>
            <a:r>
              <a:rPr lang="ru-RU" dirty="0" smtClean="0"/>
              <a:t>(Д. Самойлов.)</a:t>
            </a:r>
          </a:p>
          <a:p>
            <a:pPr eaLnBrk="1" hangingPunct="1">
              <a:defRPr/>
            </a:pPr>
            <a:r>
              <a:rPr lang="ru-RU" b="1" dirty="0" smtClean="0"/>
              <a:t>Ответы: 1</a:t>
            </a:r>
            <a:r>
              <a:rPr lang="ru-RU" dirty="0" smtClean="0"/>
              <a:t>.Сравнение(простое). </a:t>
            </a:r>
            <a:r>
              <a:rPr lang="ru-RU" b="1" dirty="0" smtClean="0"/>
              <a:t>2.</a:t>
            </a:r>
            <a:r>
              <a:rPr lang="ru-RU" dirty="0" smtClean="0"/>
              <a:t>Гипербола. </a:t>
            </a:r>
            <a:r>
              <a:rPr lang="ru-RU" b="1" dirty="0" smtClean="0"/>
              <a:t>3</a:t>
            </a:r>
            <a:r>
              <a:rPr lang="ru-RU" dirty="0" smtClean="0"/>
              <a:t>.Олицетворение. </a:t>
            </a:r>
            <a:r>
              <a:rPr lang="ru-RU" b="1" dirty="0" smtClean="0"/>
              <a:t>4</a:t>
            </a:r>
            <a:r>
              <a:rPr lang="ru-RU" dirty="0" smtClean="0"/>
              <a:t>.Эпитет. </a:t>
            </a:r>
            <a:r>
              <a:rPr lang="ru-RU" b="1" dirty="0" smtClean="0"/>
              <a:t>5</a:t>
            </a:r>
            <a:r>
              <a:rPr lang="ru-RU" dirty="0" smtClean="0"/>
              <a:t>.Однородные члены предложения. </a:t>
            </a:r>
            <a:r>
              <a:rPr lang="ru-RU" b="1" dirty="0" smtClean="0"/>
              <a:t>6</a:t>
            </a:r>
            <a:r>
              <a:rPr lang="ru-RU" dirty="0" smtClean="0"/>
              <a:t>.Олицетворение. </a:t>
            </a:r>
            <a:r>
              <a:rPr lang="ru-RU" b="1" dirty="0" smtClean="0"/>
              <a:t>7</a:t>
            </a:r>
            <a:r>
              <a:rPr lang="ru-RU" dirty="0" smtClean="0"/>
              <a:t>. Сравнение. </a:t>
            </a:r>
            <a:r>
              <a:rPr lang="ru-RU" b="1" dirty="0" smtClean="0"/>
              <a:t>8</a:t>
            </a:r>
            <a:r>
              <a:rPr lang="ru-RU" dirty="0" smtClean="0"/>
              <a:t>.Метафора </a:t>
            </a:r>
            <a:r>
              <a:rPr lang="ru-RU" b="1" dirty="0" smtClean="0"/>
              <a:t>9.</a:t>
            </a:r>
            <a:r>
              <a:rPr lang="ru-RU" dirty="0" smtClean="0"/>
              <a:t>Олицетворени</a:t>
            </a:r>
            <a:r>
              <a:rPr lang="ru-RU" b="1" dirty="0" smtClean="0"/>
              <a:t> 10</a:t>
            </a:r>
            <a:r>
              <a:rPr lang="ru-RU" dirty="0" smtClean="0"/>
              <a:t>.Сравнение.</a:t>
            </a:r>
          </a:p>
          <a:p>
            <a:pPr eaLnBrk="1" hangingPunct="1">
              <a:defRPr/>
            </a:pPr>
            <a:r>
              <a:rPr lang="ru-RU" b="1" i="1" dirty="0" smtClean="0"/>
              <a:t>Тест 2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Задание: </a:t>
            </a:r>
            <a:r>
              <a:rPr lang="ru-RU" dirty="0" smtClean="0"/>
              <a:t>Назовите средство выразительности, которое использовал автор.</a:t>
            </a:r>
          </a:p>
          <a:p>
            <a:pPr eaLnBrk="1" hangingPunct="1">
              <a:defRPr/>
            </a:pPr>
            <a:r>
              <a:rPr lang="ru-RU" b="1" dirty="0" smtClean="0"/>
              <a:t>1.</a:t>
            </a:r>
            <a:r>
              <a:rPr lang="ru-RU" dirty="0" smtClean="0"/>
              <a:t>Жизни мышья беготня…</a:t>
            </a:r>
          </a:p>
          <a:p>
            <a:pPr eaLnBrk="1" hangingPunct="1">
              <a:defRPr/>
            </a:pPr>
            <a:r>
              <a:rPr lang="ru-RU" dirty="0" smtClean="0"/>
              <a:t>Что тревожишь ты меня? (А.Пушкин)</a:t>
            </a:r>
          </a:p>
          <a:p>
            <a:pPr eaLnBrk="1" hangingPunct="1">
              <a:defRPr/>
            </a:pPr>
            <a:r>
              <a:rPr lang="ru-RU" b="1" dirty="0" smtClean="0"/>
              <a:t>2.</a:t>
            </a:r>
            <a:r>
              <a:rPr lang="ru-RU" dirty="0" smtClean="0"/>
              <a:t>Мальчик с пальчик.</a:t>
            </a:r>
          </a:p>
          <a:p>
            <a:pPr eaLnBrk="1" hangingPunct="1">
              <a:defRPr/>
            </a:pPr>
            <a:r>
              <a:rPr lang="ru-RU" b="1" dirty="0" smtClean="0"/>
              <a:t>3.</a:t>
            </a:r>
            <a:r>
              <a:rPr lang="ru-RU" dirty="0" smtClean="0"/>
              <a:t> Лес, словно терем расписной. (И.Бунин)</a:t>
            </a:r>
          </a:p>
          <a:p>
            <a:pPr eaLnBrk="1" hangingPunct="1">
              <a:defRPr/>
            </a:pPr>
            <a:r>
              <a:rPr lang="ru-RU" b="1" dirty="0" smtClean="0"/>
              <a:t>4.</a:t>
            </a:r>
            <a:r>
              <a:rPr lang="ru-RU" dirty="0" smtClean="0"/>
              <a:t>Когда народ….</a:t>
            </a:r>
          </a:p>
          <a:p>
            <a:pPr eaLnBrk="1" hangingPunct="1">
              <a:defRPr/>
            </a:pPr>
            <a:r>
              <a:rPr lang="ru-RU" dirty="0" smtClean="0"/>
              <a:t>Белинского и Гоголя</a:t>
            </a:r>
          </a:p>
          <a:p>
            <a:pPr eaLnBrk="1" hangingPunct="1">
              <a:defRPr/>
            </a:pPr>
            <a:r>
              <a:rPr lang="ru-RU" dirty="0" smtClean="0"/>
              <a:t>С базара понесет. (Н.Некрасов)</a:t>
            </a:r>
          </a:p>
          <a:p>
            <a:pPr eaLnBrk="1" hangingPunct="1">
              <a:defRPr/>
            </a:pPr>
            <a:r>
              <a:rPr lang="ru-RU" b="1" dirty="0" smtClean="0"/>
              <a:t>5.</a:t>
            </a:r>
            <a:r>
              <a:rPr lang="ru-RU" dirty="0" smtClean="0"/>
              <a:t>О Волга, колыбель моя! (Н.Некрасов)</a:t>
            </a:r>
          </a:p>
          <a:p>
            <a:pPr eaLnBrk="1" hangingPunct="1">
              <a:defRPr/>
            </a:pPr>
            <a:r>
              <a:rPr lang="ru-RU" b="1" dirty="0" smtClean="0"/>
              <a:t>6.</a:t>
            </a:r>
            <a:r>
              <a:rPr lang="ru-RU" dirty="0" smtClean="0"/>
              <a:t>Мело, мело по всей земле,</a:t>
            </a:r>
          </a:p>
          <a:p>
            <a:pPr eaLnBrk="1" hangingPunct="1">
              <a:defRPr/>
            </a:pPr>
            <a:r>
              <a:rPr lang="ru-RU" dirty="0" smtClean="0"/>
              <a:t>Во все пределы. </a:t>
            </a:r>
          </a:p>
          <a:p>
            <a:pPr eaLnBrk="1" hangingPunct="1">
              <a:defRPr/>
            </a:pPr>
            <a:r>
              <a:rPr lang="ru-RU" dirty="0" smtClean="0"/>
              <a:t>Свеча горела на столе,</a:t>
            </a:r>
          </a:p>
          <a:p>
            <a:pPr eaLnBrk="1" hangingPunct="1">
              <a:defRPr/>
            </a:pPr>
            <a:r>
              <a:rPr lang="ru-RU" dirty="0" smtClean="0"/>
              <a:t>Свеча горела. (Б.Пастернак)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Они сошлись. Волна и камень,</a:t>
            </a:r>
          </a:p>
          <a:p>
            <a:pPr eaLnBrk="1" hangingPunct="1">
              <a:defRPr/>
            </a:pPr>
            <a:r>
              <a:rPr lang="ru-RU" dirty="0" smtClean="0"/>
              <a:t>Стихи и проза, лед и пламень,</a:t>
            </a:r>
          </a:p>
          <a:p>
            <a:pPr eaLnBrk="1" hangingPunct="1">
              <a:defRPr/>
            </a:pPr>
            <a:r>
              <a:rPr lang="ru-RU" dirty="0" smtClean="0"/>
              <a:t>Не столь различны меж собой. (А. Пушкин)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Мы с тобой не виделись сто лет!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Гораздо интереснее казались морские коньки. (В.Катаев)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И пунша пламень голубой. ( А. Пушкин)</a:t>
            </a:r>
          </a:p>
          <a:p>
            <a:pPr eaLnBrk="1" hangingPunct="1">
              <a:defRPr/>
            </a:pPr>
            <a:r>
              <a:rPr lang="ru-RU" b="1" dirty="0" smtClean="0"/>
              <a:t>Ответы: 1.</a:t>
            </a:r>
            <a:r>
              <a:rPr lang="ru-RU" dirty="0" smtClean="0"/>
              <a:t>Риторический вопрос</a:t>
            </a:r>
            <a:r>
              <a:rPr lang="ru-RU" b="1" dirty="0" smtClean="0"/>
              <a:t> 2.</a:t>
            </a:r>
            <a:r>
              <a:rPr lang="ru-RU" dirty="0" smtClean="0"/>
              <a:t>Литота </a:t>
            </a:r>
            <a:r>
              <a:rPr lang="ru-RU" b="1" dirty="0" smtClean="0"/>
              <a:t>3</a:t>
            </a:r>
            <a:r>
              <a:rPr lang="ru-RU" dirty="0" smtClean="0"/>
              <a:t>.Сравнение </a:t>
            </a:r>
            <a:r>
              <a:rPr lang="ru-RU" b="1" dirty="0" smtClean="0"/>
              <a:t>4.</a:t>
            </a:r>
            <a:r>
              <a:rPr lang="ru-RU" dirty="0" smtClean="0"/>
              <a:t>Метонимия </a:t>
            </a:r>
            <a:r>
              <a:rPr lang="ru-RU" b="1" dirty="0" smtClean="0"/>
              <a:t>5</a:t>
            </a:r>
            <a:r>
              <a:rPr lang="ru-RU" dirty="0" smtClean="0"/>
              <a:t>.Обращение </a:t>
            </a:r>
            <a:r>
              <a:rPr lang="ru-RU" b="1" dirty="0" smtClean="0"/>
              <a:t>6</a:t>
            </a:r>
            <a:r>
              <a:rPr lang="ru-RU" dirty="0" smtClean="0"/>
              <a:t>.Лексический повтор </a:t>
            </a:r>
            <a:r>
              <a:rPr lang="ru-RU" b="1" dirty="0" smtClean="0"/>
              <a:t>7</a:t>
            </a:r>
            <a:r>
              <a:rPr lang="ru-RU" dirty="0" smtClean="0"/>
              <a:t>.Антитеза </a:t>
            </a:r>
            <a:r>
              <a:rPr lang="ru-RU" b="1" dirty="0" smtClean="0"/>
              <a:t>8</a:t>
            </a:r>
            <a:r>
              <a:rPr lang="ru-RU" dirty="0" smtClean="0"/>
              <a:t>.Гипербола </a:t>
            </a:r>
            <a:r>
              <a:rPr lang="ru-RU" b="1" dirty="0" smtClean="0"/>
              <a:t>9</a:t>
            </a:r>
            <a:r>
              <a:rPr lang="ru-RU" dirty="0" smtClean="0"/>
              <a:t>.Сравнение </a:t>
            </a:r>
            <a:r>
              <a:rPr lang="ru-RU" b="1" dirty="0" smtClean="0"/>
              <a:t>10</a:t>
            </a:r>
            <a:r>
              <a:rPr lang="ru-RU" dirty="0" smtClean="0"/>
              <a:t>. Метафора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686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0E34701-3D5B-4B96-8BEB-BE5E5E0D3875}" type="slidenum">
              <a:rPr lang="ru-RU" altLang="ru-RU"/>
              <a:pPr/>
              <a:t>45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b="1" i="1" dirty="0" smtClean="0"/>
              <a:t>Тест 2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hangingPunct="1">
              <a:defRPr/>
            </a:pPr>
            <a:r>
              <a:rPr lang="ru-RU" b="1" dirty="0" smtClean="0"/>
              <a:t>Задание: </a:t>
            </a:r>
            <a:r>
              <a:rPr lang="ru-RU" dirty="0" smtClean="0"/>
              <a:t>Назовите средство выразительности, которое использовал автор.</a:t>
            </a:r>
          </a:p>
          <a:p>
            <a:pPr eaLnBrk="1" hangingPunct="1">
              <a:defRPr/>
            </a:pPr>
            <a:r>
              <a:rPr lang="ru-RU" b="1" dirty="0" smtClean="0"/>
              <a:t>1. </a:t>
            </a:r>
            <a:r>
              <a:rPr lang="ru-RU" dirty="0" smtClean="0"/>
              <a:t>Жизни мышья беготня…</a:t>
            </a:r>
          </a:p>
          <a:p>
            <a:pPr eaLnBrk="1" hangingPunct="1">
              <a:defRPr/>
            </a:pPr>
            <a:r>
              <a:rPr lang="ru-RU" dirty="0" smtClean="0"/>
              <a:t>Что тревожишь ты меня? (А.Пушкин)</a:t>
            </a:r>
          </a:p>
          <a:p>
            <a:pPr eaLnBrk="1" hangingPunct="1">
              <a:defRPr/>
            </a:pPr>
            <a:r>
              <a:rPr lang="ru-RU" b="1" dirty="0" smtClean="0"/>
              <a:t>2. </a:t>
            </a:r>
            <a:r>
              <a:rPr lang="ru-RU" dirty="0" smtClean="0"/>
              <a:t>Мальчик с пальчик.</a:t>
            </a:r>
          </a:p>
          <a:p>
            <a:pPr eaLnBrk="1" hangingPunct="1">
              <a:defRPr/>
            </a:pPr>
            <a:r>
              <a:rPr lang="ru-RU" b="1" dirty="0" smtClean="0"/>
              <a:t>3.</a:t>
            </a:r>
            <a:r>
              <a:rPr lang="ru-RU" dirty="0" smtClean="0"/>
              <a:t> Лес, словно терем расписной. (И.Бунин)</a:t>
            </a:r>
          </a:p>
          <a:p>
            <a:pPr eaLnBrk="1" hangingPunct="1">
              <a:defRPr/>
            </a:pPr>
            <a:r>
              <a:rPr lang="ru-RU" b="1" dirty="0" smtClean="0"/>
              <a:t>4. </a:t>
            </a:r>
            <a:r>
              <a:rPr lang="ru-RU" dirty="0" smtClean="0"/>
              <a:t>Когда народ….</a:t>
            </a:r>
          </a:p>
          <a:p>
            <a:pPr eaLnBrk="1" hangingPunct="1">
              <a:defRPr/>
            </a:pPr>
            <a:r>
              <a:rPr lang="ru-RU" dirty="0" smtClean="0"/>
              <a:t>Белинского и Гоголя</a:t>
            </a:r>
          </a:p>
          <a:p>
            <a:pPr eaLnBrk="1" hangingPunct="1">
              <a:defRPr/>
            </a:pPr>
            <a:r>
              <a:rPr lang="ru-RU" dirty="0" smtClean="0"/>
              <a:t>С базара понесет. (Н.Некрасов)</a:t>
            </a:r>
          </a:p>
          <a:p>
            <a:pPr eaLnBrk="1" hangingPunct="1">
              <a:defRPr/>
            </a:pPr>
            <a:r>
              <a:rPr lang="ru-RU" b="1" dirty="0" smtClean="0"/>
              <a:t>5. </a:t>
            </a:r>
            <a:r>
              <a:rPr lang="ru-RU" dirty="0" smtClean="0"/>
              <a:t>О Волга, колыбель моя! (Н.Некрасов)</a:t>
            </a:r>
          </a:p>
          <a:p>
            <a:pPr eaLnBrk="1" hangingPunct="1">
              <a:defRPr/>
            </a:pPr>
            <a:r>
              <a:rPr lang="ru-RU" b="1" dirty="0" smtClean="0"/>
              <a:t>6.</a:t>
            </a:r>
            <a:r>
              <a:rPr lang="ru-RU" dirty="0" smtClean="0"/>
              <a:t>Мело, мело по всей земле,</a:t>
            </a:r>
          </a:p>
          <a:p>
            <a:pPr eaLnBrk="1" hangingPunct="1">
              <a:defRPr/>
            </a:pPr>
            <a:r>
              <a:rPr lang="ru-RU" dirty="0" smtClean="0"/>
              <a:t>Во все пределы. </a:t>
            </a:r>
          </a:p>
          <a:p>
            <a:pPr eaLnBrk="1" hangingPunct="1">
              <a:defRPr/>
            </a:pPr>
            <a:r>
              <a:rPr lang="ru-RU" dirty="0" smtClean="0"/>
              <a:t>Свеча горела на столе,</a:t>
            </a:r>
          </a:p>
          <a:p>
            <a:pPr eaLnBrk="1" hangingPunct="1">
              <a:defRPr/>
            </a:pPr>
            <a:r>
              <a:rPr lang="ru-RU" dirty="0" smtClean="0"/>
              <a:t>Свеча горела. (Б.Пастернак)</a:t>
            </a:r>
          </a:p>
          <a:p>
            <a:pPr eaLnBrk="1" hangingPunct="1">
              <a:defRPr/>
            </a:pPr>
            <a:r>
              <a:rPr lang="ru-RU" b="1" dirty="0" smtClean="0"/>
              <a:t>7.</a:t>
            </a:r>
            <a:r>
              <a:rPr lang="ru-RU" dirty="0" smtClean="0"/>
              <a:t>Они сошлись. Волна и камень,</a:t>
            </a:r>
          </a:p>
          <a:p>
            <a:pPr eaLnBrk="1" hangingPunct="1">
              <a:defRPr/>
            </a:pPr>
            <a:r>
              <a:rPr lang="ru-RU" dirty="0" smtClean="0"/>
              <a:t>Стихи и проза, лед и пламень,</a:t>
            </a:r>
          </a:p>
          <a:p>
            <a:pPr eaLnBrk="1" hangingPunct="1">
              <a:defRPr/>
            </a:pPr>
            <a:r>
              <a:rPr lang="ru-RU" dirty="0" smtClean="0"/>
              <a:t>Не столь различны меж собой. (А. Пушкин)</a:t>
            </a:r>
          </a:p>
          <a:p>
            <a:pPr eaLnBrk="1" hangingPunct="1">
              <a:defRPr/>
            </a:pPr>
            <a:r>
              <a:rPr lang="ru-RU" b="1" dirty="0" smtClean="0"/>
              <a:t>8.</a:t>
            </a:r>
            <a:r>
              <a:rPr lang="ru-RU" dirty="0" smtClean="0"/>
              <a:t>Мы с тобой не виделись сто лет!</a:t>
            </a:r>
          </a:p>
          <a:p>
            <a:pPr eaLnBrk="1" hangingPunct="1">
              <a:defRPr/>
            </a:pPr>
            <a:r>
              <a:rPr lang="ru-RU" b="1" dirty="0" smtClean="0"/>
              <a:t>9.</a:t>
            </a:r>
            <a:r>
              <a:rPr lang="ru-RU" dirty="0" smtClean="0"/>
              <a:t>Гораздо интереснее казались морские коньки. (В.Катаев)</a:t>
            </a:r>
          </a:p>
          <a:p>
            <a:pPr eaLnBrk="1" hangingPunct="1">
              <a:defRPr/>
            </a:pPr>
            <a:r>
              <a:rPr lang="ru-RU" b="1" dirty="0" smtClean="0"/>
              <a:t>10.</a:t>
            </a:r>
            <a:r>
              <a:rPr lang="ru-RU" dirty="0" smtClean="0"/>
              <a:t> И пунша пламень голубой. ( А. Пушкин)</a:t>
            </a:r>
          </a:p>
          <a:p>
            <a:pPr eaLnBrk="1" hangingPunct="1">
              <a:defRPr/>
            </a:pPr>
            <a:r>
              <a:rPr lang="ru-RU" b="1" dirty="0" smtClean="0"/>
              <a:t>Ответы: 1. </a:t>
            </a:r>
            <a:r>
              <a:rPr lang="ru-RU" dirty="0" smtClean="0"/>
              <a:t>Риторический вопрос</a:t>
            </a:r>
            <a:r>
              <a:rPr lang="ru-RU" b="1" dirty="0" smtClean="0"/>
              <a:t> 2. </a:t>
            </a:r>
            <a:r>
              <a:rPr lang="ru-RU" dirty="0" smtClean="0"/>
              <a:t>Литота </a:t>
            </a:r>
            <a:r>
              <a:rPr lang="ru-RU" b="1" dirty="0" smtClean="0"/>
              <a:t>3</a:t>
            </a:r>
            <a:r>
              <a:rPr lang="ru-RU" dirty="0" smtClean="0"/>
              <a:t>. Сравнение </a:t>
            </a:r>
            <a:r>
              <a:rPr lang="ru-RU" b="1" dirty="0" smtClean="0"/>
              <a:t>4. </a:t>
            </a:r>
            <a:r>
              <a:rPr lang="ru-RU" dirty="0" smtClean="0"/>
              <a:t>Метонимия </a:t>
            </a:r>
            <a:r>
              <a:rPr lang="ru-RU" b="1" dirty="0" smtClean="0"/>
              <a:t>5</a:t>
            </a:r>
            <a:r>
              <a:rPr lang="ru-RU" dirty="0" smtClean="0"/>
              <a:t>. Обращение </a:t>
            </a:r>
            <a:r>
              <a:rPr lang="ru-RU" b="1" dirty="0" smtClean="0"/>
              <a:t>6</a:t>
            </a:r>
            <a:r>
              <a:rPr lang="ru-RU" dirty="0" smtClean="0"/>
              <a:t>. Лексический повтор </a:t>
            </a:r>
            <a:r>
              <a:rPr lang="ru-RU" b="1" dirty="0" smtClean="0"/>
              <a:t>7</a:t>
            </a:r>
            <a:r>
              <a:rPr lang="ru-RU" dirty="0" smtClean="0"/>
              <a:t>.Антитеза </a:t>
            </a:r>
            <a:r>
              <a:rPr lang="ru-RU" b="1" dirty="0" smtClean="0"/>
              <a:t>8</a:t>
            </a:r>
            <a:r>
              <a:rPr lang="ru-RU" dirty="0" smtClean="0"/>
              <a:t>.Гипербола </a:t>
            </a:r>
            <a:r>
              <a:rPr lang="ru-RU" b="1" dirty="0" smtClean="0"/>
              <a:t>9</a:t>
            </a:r>
            <a:r>
              <a:rPr lang="ru-RU" dirty="0" smtClean="0"/>
              <a:t>.Сравнение </a:t>
            </a:r>
            <a:r>
              <a:rPr lang="ru-RU" b="1" dirty="0" smtClean="0"/>
              <a:t>10</a:t>
            </a:r>
            <a:r>
              <a:rPr lang="ru-RU" dirty="0" smtClean="0"/>
              <a:t>. Метафора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706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9E8BA38-6BA6-4F83-B2C9-42EA40A41128}" type="slidenum">
              <a:rPr lang="ru-RU" altLang="ru-RU"/>
              <a:pPr/>
              <a:t>46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b="1" smtClean="0"/>
              <a:t>6. </a:t>
            </a:r>
            <a:r>
              <a:rPr lang="ru-RU" altLang="ru-RU" smtClean="0"/>
              <a:t>Мело, мело по всей земле,</a:t>
            </a:r>
          </a:p>
          <a:p>
            <a:pPr eaLnBrk="1" hangingPunct="1"/>
            <a:r>
              <a:rPr lang="ru-RU" altLang="ru-RU" smtClean="0"/>
              <a:t>Во все пределы. </a:t>
            </a:r>
          </a:p>
          <a:p>
            <a:pPr eaLnBrk="1" hangingPunct="1"/>
            <a:r>
              <a:rPr lang="ru-RU" altLang="ru-RU" smtClean="0"/>
              <a:t>Свеча горела на столе,</a:t>
            </a:r>
          </a:p>
          <a:p>
            <a:pPr eaLnBrk="1" hangingPunct="1"/>
            <a:r>
              <a:rPr lang="ru-RU" altLang="ru-RU" smtClean="0"/>
              <a:t>Свеча горела. (Б.Пастернак)</a:t>
            </a:r>
          </a:p>
          <a:p>
            <a:pPr eaLnBrk="1" hangingPunct="1"/>
            <a:r>
              <a:rPr lang="ru-RU" altLang="ru-RU" b="1" smtClean="0"/>
              <a:t>7. </a:t>
            </a:r>
            <a:r>
              <a:rPr lang="ru-RU" altLang="ru-RU" smtClean="0"/>
              <a:t>Они сошлись. Волна и камень,</a:t>
            </a:r>
          </a:p>
          <a:p>
            <a:pPr eaLnBrk="1" hangingPunct="1"/>
            <a:r>
              <a:rPr lang="ru-RU" altLang="ru-RU" smtClean="0"/>
              <a:t>Стихи и проза, лед и пламень,</a:t>
            </a:r>
          </a:p>
          <a:p>
            <a:pPr eaLnBrk="1" hangingPunct="1"/>
            <a:r>
              <a:rPr lang="ru-RU" altLang="ru-RU" smtClean="0"/>
              <a:t>Не столь различны меж собой. (А. Пушкин)</a:t>
            </a:r>
          </a:p>
          <a:p>
            <a:pPr eaLnBrk="1" hangingPunct="1"/>
            <a:r>
              <a:rPr lang="ru-RU" altLang="ru-RU" b="1" smtClean="0"/>
              <a:t>8. </a:t>
            </a:r>
            <a:r>
              <a:rPr lang="ru-RU" altLang="ru-RU" smtClean="0"/>
              <a:t>Мы с тобой не виделись сто лет!</a:t>
            </a:r>
          </a:p>
          <a:p>
            <a:pPr eaLnBrk="1" hangingPunct="1"/>
            <a:r>
              <a:rPr lang="ru-RU" altLang="ru-RU" b="1" smtClean="0"/>
              <a:t>9. </a:t>
            </a:r>
            <a:r>
              <a:rPr lang="ru-RU" altLang="ru-RU" smtClean="0"/>
              <a:t>Гораздо интереснее казались морские коньки. (В.Катаев)</a:t>
            </a:r>
          </a:p>
          <a:p>
            <a:pPr eaLnBrk="1" hangingPunct="1"/>
            <a:r>
              <a:rPr lang="ru-RU" altLang="ru-RU" b="1" smtClean="0"/>
              <a:t>10.</a:t>
            </a:r>
            <a:r>
              <a:rPr lang="ru-RU" altLang="ru-RU" smtClean="0"/>
              <a:t> И пунша пламень голубой. ( А. Пушкин)</a:t>
            </a:r>
          </a:p>
          <a:p>
            <a:pPr eaLnBrk="1" hangingPunct="1"/>
            <a:r>
              <a:rPr lang="ru-RU" altLang="ru-RU" b="1" smtClean="0"/>
              <a:t>Ответы: 1. </a:t>
            </a:r>
            <a:r>
              <a:rPr lang="ru-RU" altLang="ru-RU" smtClean="0"/>
              <a:t>Риторический вопрос</a:t>
            </a:r>
            <a:r>
              <a:rPr lang="ru-RU" altLang="ru-RU" b="1" smtClean="0"/>
              <a:t> 2. </a:t>
            </a:r>
            <a:r>
              <a:rPr lang="ru-RU" altLang="ru-RU" smtClean="0"/>
              <a:t>Литота </a:t>
            </a:r>
            <a:r>
              <a:rPr lang="ru-RU" altLang="ru-RU" b="1" smtClean="0"/>
              <a:t>3</a:t>
            </a:r>
            <a:r>
              <a:rPr lang="ru-RU" altLang="ru-RU" smtClean="0"/>
              <a:t>. Сравнение </a:t>
            </a:r>
            <a:r>
              <a:rPr lang="ru-RU" altLang="ru-RU" b="1" smtClean="0"/>
              <a:t>4. </a:t>
            </a:r>
            <a:r>
              <a:rPr lang="ru-RU" altLang="ru-RU" smtClean="0"/>
              <a:t>Метонимия </a:t>
            </a:r>
            <a:r>
              <a:rPr lang="ru-RU" altLang="ru-RU" b="1" smtClean="0"/>
              <a:t>5</a:t>
            </a:r>
            <a:r>
              <a:rPr lang="ru-RU" altLang="ru-RU" smtClean="0"/>
              <a:t>. Обращение </a:t>
            </a:r>
            <a:r>
              <a:rPr lang="ru-RU" altLang="ru-RU" b="1" smtClean="0"/>
              <a:t>6</a:t>
            </a:r>
            <a:r>
              <a:rPr lang="ru-RU" altLang="ru-RU" smtClean="0"/>
              <a:t>. Лексический повтор </a:t>
            </a:r>
            <a:r>
              <a:rPr lang="ru-RU" altLang="ru-RU" b="1" smtClean="0"/>
              <a:t>7</a:t>
            </a:r>
            <a:r>
              <a:rPr lang="ru-RU" altLang="ru-RU" smtClean="0"/>
              <a:t>. Антитеза </a:t>
            </a:r>
            <a:r>
              <a:rPr lang="ru-RU" altLang="ru-RU" b="1" smtClean="0"/>
              <a:t>8</a:t>
            </a:r>
            <a:r>
              <a:rPr lang="ru-RU" altLang="ru-RU" smtClean="0"/>
              <a:t>. Гипербола </a:t>
            </a:r>
            <a:r>
              <a:rPr lang="ru-RU" altLang="ru-RU" b="1" smtClean="0"/>
              <a:t>9</a:t>
            </a:r>
            <a:r>
              <a:rPr lang="ru-RU" altLang="ru-RU" smtClean="0"/>
              <a:t>. Сравнение </a:t>
            </a:r>
            <a:r>
              <a:rPr lang="ru-RU" altLang="ru-RU" b="1" smtClean="0"/>
              <a:t>10</a:t>
            </a:r>
            <a:r>
              <a:rPr lang="ru-RU" altLang="ru-RU" smtClean="0"/>
              <a:t>. Метафора</a:t>
            </a:r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sp>
        <p:nvSpPr>
          <p:cNvPr id="727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7FAFCDE-B1A3-47F1-8447-5BDBEB15D67A}" type="slidenum">
              <a:rPr lang="ru-RU" altLang="ru-RU"/>
              <a:pPr/>
              <a:t>47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809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85BE97-0074-49D8-8321-25634DBE358C}" type="slidenum">
              <a:rPr lang="ru-RU" altLang="ru-RU"/>
              <a:pPr/>
              <a:t>54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mtClean="0"/>
              <a:t>Пахнет рыхлыми драченами; У порога в дежке квас, Над печурками точеными Тараканы лезут в паз. Вьется сажа над заслонкою, В печке нитки попелиц, А на лавке за солонкою - Шелуха сырых яиц. Мать с ухватами не сладится, Нагибается низк</a:t>
            </a:r>
            <a:r>
              <a:rPr lang="ru-RU" altLang="ru-RU" b="1" smtClean="0"/>
              <a:t>о</a:t>
            </a:r>
            <a:r>
              <a:rPr lang="ru-RU" altLang="ru-RU" smtClean="0"/>
              <a:t>, Старый кот к махотке крадется На парное молоко. Квохчут куры беспокойные Над оглоблями сохи, На дворе обедню стройную Запевают петухи. А в окне на сени скатые, От пугливой шумоты, Из углов щенки кудлатые Заползают в хомуты.</a:t>
            </a:r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56F27F-ABF0-4D49-9AED-214E9D4B9C6B}" type="slidenum">
              <a:rPr lang="ru-RU" altLang="ru-RU"/>
              <a:pPr/>
              <a:t>11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FFDE4EE-27C3-4DC0-B48E-7CB8DA198F4D}" type="slidenum">
              <a:rPr lang="ru-RU" altLang="ru-RU"/>
              <a:pPr/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Метонимия </a:t>
            </a:r>
            <a:r>
              <a:rPr lang="ru-RU" dirty="0" smtClean="0"/>
              <a:t>- перенос по смежности: выиграть золото, зал аплодировал, ставить Чехова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Назывные предложения</a:t>
            </a:r>
            <a:r>
              <a:rPr lang="ru-RU" dirty="0" smtClean="0"/>
              <a:t> - </a:t>
            </a:r>
            <a:r>
              <a:rPr lang="ru-RU" dirty="0" err="1" smtClean="0"/>
              <a:t>предложения</a:t>
            </a:r>
            <a:r>
              <a:rPr lang="ru-RU" dirty="0" smtClean="0"/>
              <a:t> с одним главным членом – подлежащим: Полдень. Жарища страшная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Неполные предложения </a:t>
            </a:r>
            <a:r>
              <a:rPr lang="ru-RU" dirty="0" smtClean="0"/>
              <a:t>- частотные в разговорной и художественной речи предложения, в которых опущен один из главных членов, ясный из контекста.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пришла ко мне вчера</a:t>
            </a:r>
            <a:r>
              <a:rPr lang="ru-RU" baseline="30000" dirty="0" smtClean="0"/>
              <a:t>(1)</a:t>
            </a:r>
            <a:r>
              <a:rPr lang="ru-RU" dirty="0" smtClean="0"/>
              <a:t>. Пришла и говорит...</a:t>
            </a:r>
            <a:r>
              <a:rPr lang="ru-RU" baseline="30000" dirty="0" smtClean="0"/>
              <a:t>(2)</a:t>
            </a:r>
            <a:r>
              <a:rPr lang="ru-RU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Во втором предложении опущено подлежащее </a:t>
            </a:r>
            <a:r>
              <a:rPr lang="ru-RU" i="1" dirty="0" smtClean="0"/>
              <a:t>она</a:t>
            </a:r>
            <a:r>
              <a:rPr lang="ru-RU" dirty="0" smtClean="0"/>
              <a:t>, чтобы избежать повтора и сделать рассказ более динамичным. Но подлежащее легко восстановить из контекста.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Олицетворение </a:t>
            </a:r>
            <a:r>
              <a:rPr lang="ru-RU" dirty="0" smtClean="0"/>
              <a:t>- наделение неодушевлённых предметов человеческими чертами и качествами: Небо над ним содрогнулось. Небо хмурилось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Параллелизм</a:t>
            </a:r>
            <a:r>
              <a:rPr lang="ru-RU" dirty="0" smtClean="0"/>
              <a:t> (= использование параллельных конструкций) - сходное синтаксическое оформление соседних предложений: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То не ветер ветку клонит, </a:t>
            </a:r>
            <a:br>
              <a:rPr lang="ru-RU" dirty="0" smtClean="0"/>
            </a:br>
            <a:r>
              <a:rPr lang="ru-RU" dirty="0" smtClean="0"/>
              <a:t>не дубравушка шумит.</a:t>
            </a:r>
            <a:br>
              <a:rPr lang="ru-RU" dirty="0" smtClean="0"/>
            </a:br>
            <a:r>
              <a:rPr lang="ru-RU" dirty="0" smtClean="0"/>
              <a:t>То моё сердечко стонет, </a:t>
            </a:r>
            <a:br>
              <a:rPr lang="ru-RU" dirty="0" smtClean="0"/>
            </a:br>
            <a:r>
              <a:rPr lang="ru-RU" dirty="0" smtClean="0"/>
              <a:t>Как осенний лист дрожит.</a:t>
            </a:r>
            <a:br>
              <a:rPr lang="ru-RU" dirty="0" smtClean="0"/>
            </a:br>
            <a:r>
              <a:rPr lang="ru-RU" dirty="0" smtClean="0"/>
              <a:t>(Русская народная песня)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Мне нравится, что вы больны не мной,</a:t>
            </a:r>
            <a:br>
              <a:rPr lang="ru-RU" dirty="0" smtClean="0"/>
            </a:br>
            <a:r>
              <a:rPr lang="ru-RU" dirty="0" smtClean="0"/>
              <a:t>Мне нравится, что я больна не вами.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Парцелляция </a:t>
            </a:r>
            <a:r>
              <a:rPr lang="ru-RU" dirty="0" smtClean="0"/>
              <a:t>- деление фразы на части, возможно и на слова, оформленные как самостоятельные неполные предложения. Часто используется для создания эффекта динамичного разворачивания событий или их драматизма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резко отвернулась. Отошла к окну. Заплакала.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Эпитет</a:t>
            </a:r>
            <a:r>
              <a:rPr lang="ru-RU" dirty="0" smtClean="0"/>
              <a:t> – определение: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 он, мятежный, ищет бури, </a:t>
            </a:r>
            <a:br>
              <a:rPr lang="ru-RU" dirty="0" smtClean="0"/>
            </a:br>
            <a:r>
              <a:rPr lang="ru-RU" dirty="0" smtClean="0"/>
              <a:t>Как будто в буре есть покой. </a:t>
            </a:r>
            <a:br>
              <a:rPr lang="ru-RU" dirty="0" smtClean="0"/>
            </a:br>
            <a:r>
              <a:rPr lang="ru-RU" dirty="0" smtClean="0"/>
              <a:t>(М.Ю. Лермонтов)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Эпифора</a:t>
            </a:r>
            <a:r>
              <a:rPr lang="ru-RU" dirty="0" smtClean="0"/>
              <a:t> – (общая концовка), повторение слова или словосочетания в конце соседних предложений с целью привлечь к ним особое внимание: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Ведь звёзды были крупнее,</a:t>
            </a:r>
            <a:br>
              <a:rPr lang="ru-RU" dirty="0" smtClean="0"/>
            </a:br>
            <a:r>
              <a:rPr lang="ru-RU" dirty="0" smtClean="0"/>
              <a:t>Ведь пахли иначе травы,</a:t>
            </a:r>
            <a:br>
              <a:rPr lang="ru-RU" dirty="0" smtClean="0"/>
            </a:br>
            <a:r>
              <a:rPr lang="ru-RU" dirty="0" smtClean="0"/>
              <a:t>Осенние травы.</a:t>
            </a:r>
            <a:br>
              <a:rPr lang="ru-RU" dirty="0" smtClean="0"/>
            </a:br>
            <a:r>
              <a:rPr lang="ru-RU" dirty="0" smtClean="0"/>
              <a:t>(А. Ахматова. "Любовь покоряет обманно")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3CBD86-A9EF-4138-8B65-33594FF5FE96}" type="slidenum">
              <a:rPr lang="ru-RU" altLang="ru-RU"/>
              <a:pPr/>
              <a:t>16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Назывные предложения</a:t>
            </a:r>
            <a:r>
              <a:rPr lang="ru-RU" dirty="0" smtClean="0"/>
              <a:t> - </a:t>
            </a:r>
            <a:r>
              <a:rPr lang="ru-RU" dirty="0" err="1" smtClean="0"/>
              <a:t>предложения</a:t>
            </a:r>
            <a:r>
              <a:rPr lang="ru-RU" dirty="0" smtClean="0"/>
              <a:t> с одним главным членом – подлежащим: Полдень. Жарища страшная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Неполные предложения </a:t>
            </a:r>
            <a:r>
              <a:rPr lang="ru-RU" dirty="0" smtClean="0"/>
              <a:t>- частотные в разговорной и художественной речи предложения, в которых опущен один из главных членов, ясный из контекста.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пришла ко мне вчера</a:t>
            </a:r>
            <a:r>
              <a:rPr lang="ru-RU" baseline="30000" dirty="0" smtClean="0"/>
              <a:t>(1)</a:t>
            </a:r>
            <a:r>
              <a:rPr lang="ru-RU" dirty="0" smtClean="0"/>
              <a:t>. Пришла и говорит...</a:t>
            </a:r>
            <a:r>
              <a:rPr lang="ru-RU" baseline="30000" dirty="0" smtClean="0"/>
              <a:t>(2)</a:t>
            </a:r>
            <a:r>
              <a:rPr lang="ru-RU" dirty="0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Во втором предложении опущено подлежащее </a:t>
            </a:r>
            <a:r>
              <a:rPr lang="ru-RU" i="1" dirty="0" smtClean="0"/>
              <a:t>она</a:t>
            </a:r>
            <a:r>
              <a:rPr lang="ru-RU" dirty="0" smtClean="0"/>
              <a:t>, чтобы избежать повтора и сделать рассказ более динамичным. Но подлежащее легко восстановить из контекста.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Олицетворение </a:t>
            </a:r>
            <a:r>
              <a:rPr lang="ru-RU" dirty="0" smtClean="0"/>
              <a:t>- наделение неодушевлённых предметов человеческими чертами и качествами: Небо над ним содрогнулось. Небо хмурилось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Параллелизм</a:t>
            </a:r>
            <a:r>
              <a:rPr lang="ru-RU" dirty="0" smtClean="0"/>
              <a:t> (= использование параллельных конструкций) - сходное синтаксическое оформление соседних предложений: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То не ветер ветку клонит, </a:t>
            </a:r>
            <a:br>
              <a:rPr lang="ru-RU" dirty="0" smtClean="0"/>
            </a:br>
            <a:r>
              <a:rPr lang="ru-RU" dirty="0" smtClean="0"/>
              <a:t>не дубравушка шумит.</a:t>
            </a:r>
            <a:br>
              <a:rPr lang="ru-RU" dirty="0" smtClean="0"/>
            </a:br>
            <a:r>
              <a:rPr lang="ru-RU" dirty="0" smtClean="0"/>
              <a:t>То моё сердечко стонет, </a:t>
            </a:r>
            <a:br>
              <a:rPr lang="ru-RU" dirty="0" smtClean="0"/>
            </a:br>
            <a:r>
              <a:rPr lang="ru-RU" dirty="0" smtClean="0"/>
              <a:t>Как осенний лист дрожит.</a:t>
            </a:r>
            <a:br>
              <a:rPr lang="ru-RU" dirty="0" smtClean="0"/>
            </a:br>
            <a:r>
              <a:rPr lang="ru-RU" dirty="0" smtClean="0"/>
              <a:t>(Русская народная песня)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Мне нравится, что вы больны не мной,</a:t>
            </a:r>
            <a:br>
              <a:rPr lang="ru-RU" dirty="0" smtClean="0"/>
            </a:br>
            <a:r>
              <a:rPr lang="ru-RU" dirty="0" smtClean="0"/>
              <a:t>Мне нравится, что я больна не вами.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Парцелляция </a:t>
            </a:r>
            <a:r>
              <a:rPr lang="ru-RU" dirty="0" smtClean="0"/>
              <a:t>- деление фразы на части, возможно и на слова, оформленные как самостоятельные неполные предложения. Часто используется для создания эффекта динамичного разворачивания событий или их драматизма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резко отвернулась. Отошла к окну. Заплакала.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Эпитет</a:t>
            </a:r>
            <a:r>
              <a:rPr lang="ru-RU" dirty="0" smtClean="0"/>
              <a:t> – определение: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 он, мятежный, ищет бури, </a:t>
            </a:r>
            <a:br>
              <a:rPr lang="ru-RU" dirty="0" smtClean="0"/>
            </a:br>
            <a:r>
              <a:rPr lang="ru-RU" dirty="0" smtClean="0"/>
              <a:t>Как будто в буре есть покой. </a:t>
            </a:r>
            <a:br>
              <a:rPr lang="ru-RU" dirty="0" smtClean="0"/>
            </a:br>
            <a:r>
              <a:rPr lang="ru-RU" dirty="0" smtClean="0"/>
              <a:t>(М.Ю. Лермонтов)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Эпифора</a:t>
            </a:r>
            <a:r>
              <a:rPr lang="ru-RU" dirty="0" smtClean="0"/>
              <a:t> – (общая концовка), повторение слова или словосочетания в конце соседних предложений с целью привлечь к ним особое внимание: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Ведь звёзды были крупнее,</a:t>
            </a:r>
            <a:br>
              <a:rPr lang="ru-RU" dirty="0" smtClean="0"/>
            </a:br>
            <a:r>
              <a:rPr lang="ru-RU" dirty="0" smtClean="0"/>
              <a:t>Ведь пахли иначе травы,</a:t>
            </a:r>
            <a:br>
              <a:rPr lang="ru-RU" dirty="0" smtClean="0"/>
            </a:br>
            <a:r>
              <a:rPr lang="ru-RU" dirty="0" smtClean="0"/>
              <a:t>Осенние травы.</a:t>
            </a:r>
            <a:br>
              <a:rPr lang="ru-RU" dirty="0" smtClean="0"/>
            </a:br>
            <a:r>
              <a:rPr lang="ru-RU" dirty="0" smtClean="0"/>
              <a:t>(А. Ахматова. "Любовь покоряет обманно")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D2E5E64-6CF1-4010-A35F-34DC1C71DB0D}" type="slidenum">
              <a:rPr lang="ru-RU" altLang="ru-RU"/>
              <a:pPr/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Неполные предложения </a:t>
            </a:r>
            <a:r>
              <a:rPr lang="ru-RU" dirty="0" smtClean="0"/>
              <a:t>- частотные в разговорной и художественной речи предложения, в которых опущен один из главных членов, ясный из контекста.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пришла ко мне вчера. Пришла и говорит...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Во втором предложении опущено подлежащее </a:t>
            </a:r>
            <a:r>
              <a:rPr lang="ru-RU" i="1" dirty="0" smtClean="0"/>
              <a:t>она</a:t>
            </a:r>
            <a:r>
              <a:rPr lang="ru-RU" dirty="0" smtClean="0"/>
              <a:t>, чтобы избежать повтора и сделать рассказ более динамичным. Но подлежащее легко восстановить из контекста.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Олицетворение </a:t>
            </a:r>
            <a:r>
              <a:rPr lang="ru-RU" dirty="0" smtClean="0"/>
              <a:t>- наделение неодушевлённых предметов человеческими чертами и качествами: Небо над ним содрогнулось. Небо хмурилось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Параллелизм</a:t>
            </a:r>
            <a:r>
              <a:rPr lang="ru-RU" dirty="0" smtClean="0"/>
              <a:t> (= использование параллельных конструкций) - сходное синтаксическое оформление соседних предложений: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То не ветер ветку клонит, </a:t>
            </a:r>
            <a:br>
              <a:rPr lang="ru-RU" dirty="0" smtClean="0"/>
            </a:br>
            <a:r>
              <a:rPr lang="ru-RU" dirty="0" smtClean="0"/>
              <a:t>не дубравушка шумит.</a:t>
            </a:r>
            <a:br>
              <a:rPr lang="ru-RU" dirty="0" smtClean="0"/>
            </a:br>
            <a:r>
              <a:rPr lang="ru-RU" dirty="0" smtClean="0"/>
              <a:t>То моё сердечко стонет, </a:t>
            </a:r>
            <a:br>
              <a:rPr lang="ru-RU" dirty="0" smtClean="0"/>
            </a:br>
            <a:r>
              <a:rPr lang="ru-RU" dirty="0" smtClean="0"/>
              <a:t>Как осенний лист дрожит.</a:t>
            </a:r>
            <a:br>
              <a:rPr lang="ru-RU" dirty="0" smtClean="0"/>
            </a:br>
            <a:r>
              <a:rPr lang="ru-RU" dirty="0" smtClean="0"/>
              <a:t>(Русская народная песня)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Мне нравится, что вы больны не мной,</a:t>
            </a:r>
            <a:br>
              <a:rPr lang="ru-RU" dirty="0" smtClean="0"/>
            </a:br>
            <a:r>
              <a:rPr lang="ru-RU" dirty="0" smtClean="0"/>
              <a:t>Мне нравится, что я больна не вами.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Парцелляция </a:t>
            </a:r>
            <a:r>
              <a:rPr lang="ru-RU" dirty="0" smtClean="0"/>
              <a:t>- деление фразы на части, возможно и на слова, оформленные как самостоятельные неполные предложения. Часто используется для создания эффекта динамичного разворачивания событий или их драматизма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резко отвернулась. Отошла к окну. Заплакала.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Эпитет</a:t>
            </a:r>
            <a:r>
              <a:rPr lang="ru-RU" dirty="0" smtClean="0"/>
              <a:t> – определение: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 он, мятежный, ищет бури, </a:t>
            </a:r>
            <a:br>
              <a:rPr lang="ru-RU" dirty="0" smtClean="0"/>
            </a:br>
            <a:r>
              <a:rPr lang="ru-RU" dirty="0" smtClean="0"/>
              <a:t>Как будто в буре есть покой. </a:t>
            </a:r>
            <a:br>
              <a:rPr lang="ru-RU" dirty="0" smtClean="0"/>
            </a:br>
            <a:r>
              <a:rPr lang="ru-RU" dirty="0" smtClean="0"/>
              <a:t>(М.Ю. Лермонтов)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Эпифора</a:t>
            </a:r>
            <a:r>
              <a:rPr lang="ru-RU" dirty="0" smtClean="0"/>
              <a:t> – (общая концовка), повторение слова или словосочетания в конце соседних предложений с целью привлечь к ним особое внимание: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Ведь звёзды были крупнее,</a:t>
            </a:r>
            <a:br>
              <a:rPr lang="ru-RU" dirty="0" smtClean="0"/>
            </a:br>
            <a:r>
              <a:rPr lang="ru-RU" dirty="0" smtClean="0"/>
              <a:t>Ведь пахли иначе травы,</a:t>
            </a:r>
            <a:br>
              <a:rPr lang="ru-RU" dirty="0" smtClean="0"/>
            </a:br>
            <a:r>
              <a:rPr lang="ru-RU" dirty="0" smtClean="0"/>
              <a:t>Осенние травы.</a:t>
            </a:r>
            <a:br>
              <a:rPr lang="ru-RU" dirty="0" smtClean="0"/>
            </a:br>
            <a:r>
              <a:rPr lang="ru-RU" dirty="0" smtClean="0"/>
              <a:t>(А. Ахматова. "Любовь покоряет обманно")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C530B4F-BA90-4BDF-9784-4BF3650150B3}" type="slidenum">
              <a:rPr lang="ru-RU" altLang="ru-RU"/>
              <a:pPr/>
              <a:t>18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Олицетворение </a:t>
            </a:r>
            <a:r>
              <a:rPr lang="ru-RU" dirty="0" smtClean="0"/>
              <a:t>- наделение неодушевлённых предметов человеческими чертами и качествами: Небо над ним содрогнулось. Небо хмурилось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Параллелизм</a:t>
            </a:r>
            <a:r>
              <a:rPr lang="ru-RU" dirty="0" smtClean="0"/>
              <a:t> (= использование параллельных конструкций) - сходное синтаксическое оформление соседних предложений: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То не ветер ветку клонит, </a:t>
            </a:r>
            <a:br>
              <a:rPr lang="ru-RU" dirty="0" smtClean="0"/>
            </a:br>
            <a:r>
              <a:rPr lang="ru-RU" dirty="0" smtClean="0"/>
              <a:t>не дубравушка шумит.</a:t>
            </a:r>
            <a:br>
              <a:rPr lang="ru-RU" dirty="0" smtClean="0"/>
            </a:br>
            <a:r>
              <a:rPr lang="ru-RU" dirty="0" smtClean="0"/>
              <a:t>То моё сердечко стонет, </a:t>
            </a:r>
            <a:br>
              <a:rPr lang="ru-RU" dirty="0" smtClean="0"/>
            </a:br>
            <a:r>
              <a:rPr lang="ru-RU" dirty="0" smtClean="0"/>
              <a:t>Как осенний лист дрожит.</a:t>
            </a:r>
            <a:br>
              <a:rPr lang="ru-RU" dirty="0" smtClean="0"/>
            </a:br>
            <a:r>
              <a:rPr lang="ru-RU" dirty="0" smtClean="0"/>
              <a:t>(Русская народная песня)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Мне нравится, что вы больны не мной,</a:t>
            </a:r>
            <a:br>
              <a:rPr lang="ru-RU" dirty="0" smtClean="0"/>
            </a:br>
            <a:r>
              <a:rPr lang="ru-RU" dirty="0" smtClean="0"/>
              <a:t>Мне нравится, что я больна не вами.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Парцелляция </a:t>
            </a:r>
            <a:r>
              <a:rPr lang="ru-RU" dirty="0" smtClean="0"/>
              <a:t>- деление фразы на части, возможно и на слова, оформленные как самостоятельные неполные предложения. Часто используется для создания эффекта динамичного разворачивания событий или их драматизма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резко отвернулась. Отошла к окну. Заплакала.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Эпитет</a:t>
            </a:r>
            <a:r>
              <a:rPr lang="ru-RU" dirty="0" smtClean="0"/>
              <a:t> – определение: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 он, мятежный, ищет бури, </a:t>
            </a:r>
            <a:br>
              <a:rPr lang="ru-RU" dirty="0" smtClean="0"/>
            </a:br>
            <a:r>
              <a:rPr lang="ru-RU" dirty="0" smtClean="0"/>
              <a:t>Как будто в буре есть покой. </a:t>
            </a:r>
            <a:br>
              <a:rPr lang="ru-RU" dirty="0" smtClean="0"/>
            </a:br>
            <a:r>
              <a:rPr lang="ru-RU" dirty="0" smtClean="0"/>
              <a:t>(М.Ю. Лермонтов)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Эпифора</a:t>
            </a:r>
            <a:r>
              <a:rPr lang="ru-RU" dirty="0" smtClean="0"/>
              <a:t> – (общая концовка), повторение слова или словосочетания в конце соседних предложений с целью привлечь к ним особое внимание: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Ведь звёзды были крупнее,</a:t>
            </a:r>
            <a:br>
              <a:rPr lang="ru-RU" dirty="0" smtClean="0"/>
            </a:br>
            <a:r>
              <a:rPr lang="ru-RU" dirty="0" smtClean="0"/>
              <a:t>Ведь пахли иначе травы,</a:t>
            </a:r>
            <a:br>
              <a:rPr lang="ru-RU" dirty="0" smtClean="0"/>
            </a:br>
            <a:r>
              <a:rPr lang="ru-RU" dirty="0" smtClean="0"/>
              <a:t>Осенние травы.</a:t>
            </a:r>
            <a:br>
              <a:rPr lang="ru-RU" dirty="0" smtClean="0"/>
            </a:br>
            <a:r>
              <a:rPr lang="ru-RU" dirty="0" smtClean="0"/>
              <a:t>(А. Ахматова. "Любовь покоряет обманно")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37FD6AD-0C48-4590-821C-9A8E959D5468}" type="slidenum">
              <a:rPr lang="ru-RU" altLang="ru-RU"/>
              <a:pPr/>
              <a:t>19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0000" lnSpcReduction="20000"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Параллелизм</a:t>
            </a:r>
            <a:r>
              <a:rPr lang="ru-RU" dirty="0" smtClean="0"/>
              <a:t> (= использование параллельных конструкций) - сходное синтаксическое оформление соседних предложений: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То не ветер ветку клонит, </a:t>
            </a:r>
            <a:br>
              <a:rPr lang="ru-RU" dirty="0" smtClean="0"/>
            </a:br>
            <a:r>
              <a:rPr lang="ru-RU" dirty="0" smtClean="0"/>
              <a:t>не дубравушка шумит.</a:t>
            </a:r>
            <a:br>
              <a:rPr lang="ru-RU" dirty="0" smtClean="0"/>
            </a:br>
            <a:r>
              <a:rPr lang="ru-RU" dirty="0" smtClean="0"/>
              <a:t>То моё сердечко стонет, </a:t>
            </a:r>
            <a:br>
              <a:rPr lang="ru-RU" dirty="0" smtClean="0"/>
            </a:br>
            <a:r>
              <a:rPr lang="ru-RU" dirty="0" smtClean="0"/>
              <a:t>Как осенний лист дрожит.</a:t>
            </a:r>
            <a:br>
              <a:rPr lang="ru-RU" dirty="0" smtClean="0"/>
            </a:br>
            <a:r>
              <a:rPr lang="ru-RU" dirty="0" smtClean="0"/>
              <a:t>(Русская народная песня)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Мне нравится, что вы больны не мной,</a:t>
            </a:r>
            <a:br>
              <a:rPr lang="ru-RU" dirty="0" smtClean="0"/>
            </a:br>
            <a:r>
              <a:rPr lang="ru-RU" dirty="0" smtClean="0"/>
              <a:t>Мне нравится, что я больна не вами.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Парцелляция </a:t>
            </a:r>
            <a:r>
              <a:rPr lang="ru-RU" dirty="0" smtClean="0"/>
              <a:t>- деление фразы на части, возможно и на слова, оформленные как самостоятельные неполные предложения. Часто используется для создания эффекта динамичного разворачивания событий или их драматизма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Она резко отвернулась. Отошла к окну. Заплакала.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Перифраза</a:t>
            </a:r>
            <a:r>
              <a:rPr lang="ru-RU" dirty="0" smtClean="0"/>
              <a:t> – замена слова на описательное выражение: столица нашей Родины, город на Неве.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Противопоставление </a:t>
            </a:r>
            <a:r>
              <a:rPr lang="ru-RU" dirty="0" smtClean="0"/>
              <a:t>- сравнение, сопоставление чего-либо с целью привлечь внимание к несходству, противоположности признаков, состояний, действий и т.п. Противопоставление лежит в основе антитезы. Примеры те же.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Разговорные слова </a:t>
            </a:r>
            <a:r>
              <a:rPr lang="ru-RU" dirty="0" smtClean="0"/>
              <a:t>- стилистически окрашенные слова, </a:t>
            </a:r>
            <a:r>
              <a:rPr lang="ru-RU" dirty="0" err="1" smtClean="0"/>
              <a:t>употребимые</a:t>
            </a:r>
            <a:r>
              <a:rPr lang="ru-RU" dirty="0" smtClean="0"/>
              <a:t> в разговорной речи: электричка, растрёпа, </a:t>
            </a:r>
            <a:r>
              <a:rPr lang="ru-RU" dirty="0" err="1" smtClean="0"/>
              <a:t>нуднятина</a:t>
            </a:r>
            <a:r>
              <a:rPr lang="ru-RU" i="1" dirty="0" smtClean="0"/>
              <a:t>. </a:t>
            </a:r>
            <a:r>
              <a:rPr lang="ru-RU" dirty="0" smtClean="0"/>
              <a:t>Многие подобные слова экспрессивно окрашены.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Риторический вопрос </a:t>
            </a:r>
            <a:r>
              <a:rPr lang="ru-RU" dirty="0" smtClean="0"/>
              <a:t>- высказывание, имеющее целью не получение ответа, выяснение информации, а выражение эмоций, чувств, оценки, экспрессии: Когда же это всё кончится? Где брать терпение?</a:t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Риторическое обращение</a:t>
            </a:r>
            <a:r>
              <a:rPr lang="ru-RU" dirty="0" smtClean="0"/>
              <a:t> часто предшествует риторическому вопросу или восклицанию: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Скучно жить на этом свете, господа! (Н.В. Гоголь)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Милые спутники, делившие с нами ночлег! 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Ряды однородных членов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Кто знает, что такое слава!</a:t>
            </a:r>
            <a:br>
              <a:rPr lang="ru-RU" dirty="0" smtClean="0"/>
            </a:br>
            <a:r>
              <a:rPr lang="ru-RU" dirty="0" smtClean="0"/>
              <a:t>Какой ценой купил он право,</a:t>
            </a:r>
            <a:br>
              <a:rPr lang="ru-RU" dirty="0" smtClean="0"/>
            </a:br>
            <a:r>
              <a:rPr lang="ru-RU" dirty="0" smtClean="0"/>
              <a:t>Возможность или благодать </a:t>
            </a:r>
            <a:br>
              <a:rPr lang="ru-RU" dirty="0" smtClean="0"/>
            </a:br>
            <a:r>
              <a:rPr lang="ru-RU" dirty="0" smtClean="0"/>
              <a:t>Над всем так мудро и лукаво</a:t>
            </a:r>
            <a:br>
              <a:rPr lang="ru-RU" dirty="0" smtClean="0"/>
            </a:br>
            <a:r>
              <a:rPr lang="ru-RU" dirty="0" smtClean="0"/>
              <a:t>Шутить, таинственно молчать</a:t>
            </a:r>
            <a:br>
              <a:rPr lang="ru-RU" dirty="0" smtClean="0"/>
            </a:br>
            <a:r>
              <a:rPr lang="ru-RU" dirty="0" smtClean="0"/>
              <a:t>И ножкой ножку называть?..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(А. Ахматова)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Сравнение</a:t>
            </a:r>
            <a:r>
              <a:rPr lang="ru-RU" dirty="0" smtClean="0"/>
              <a:t> – сопоставление предмета, признака, состояния и т.п. с другим, имеющим общую черту или черту сходства: витрины, как зеркала, влюблённость промелькнула, как молния (= молниеносно, бы</a:t>
            </a:r>
            <a:r>
              <a:rPr lang="ru-RU" i="1" dirty="0" smtClean="0"/>
              <a:t>стро).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Сравнительный оборот</a:t>
            </a:r>
            <a:r>
              <a:rPr lang="ru-RU" dirty="0" smtClean="0"/>
              <a:t> – развёрнутое сравнение, вводится сравнительными союзами как, как будто, будто, словно, </a:t>
            </a:r>
            <a:r>
              <a:rPr lang="ru-RU" dirty="0" err="1" smtClean="0"/>
              <a:t>навроде</a:t>
            </a:r>
            <a:r>
              <a:rPr lang="ru-RU" dirty="0" smtClean="0"/>
              <a:t> (прост.), вроде.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Стихи растут, как звёзды и как розы,</a:t>
            </a:r>
            <a:br>
              <a:rPr lang="ru-RU" dirty="0" smtClean="0"/>
            </a:br>
            <a:r>
              <a:rPr lang="ru-RU" dirty="0" smtClean="0"/>
              <a:t>Как красота... 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Как правая и левая рука,</a:t>
            </a:r>
            <a:br>
              <a:rPr lang="ru-RU" dirty="0" smtClean="0"/>
            </a:br>
            <a:r>
              <a:rPr lang="ru-RU" dirty="0" smtClean="0"/>
              <a:t>Твоя душа моей душе близка.</a:t>
            </a:r>
            <a:br>
              <a:rPr lang="ru-RU" dirty="0" smtClean="0"/>
            </a:br>
            <a:r>
              <a:rPr lang="ru-RU" dirty="0" smtClean="0"/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Термин</a:t>
            </a:r>
            <a:r>
              <a:rPr lang="ru-RU" dirty="0" smtClean="0"/>
              <a:t> - слово, обозначающее понятие какой-либо профессиональной сферы деятельности либо науки и имеющее в силу этого ограниченное употребление: эпитет, перифраза, анафора, эпифора</a:t>
            </a:r>
            <a:r>
              <a:rPr lang="ru-RU" i="1" dirty="0" smtClean="0"/>
              <a:t>.</a:t>
            </a: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Цитирование </a:t>
            </a:r>
            <a:r>
              <a:rPr lang="ru-RU" dirty="0" smtClean="0"/>
              <a:t>- использование чужого текста в качестве цитаты.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Эмоционально-оценочные слова</a:t>
            </a:r>
            <a:r>
              <a:rPr lang="ru-RU" dirty="0" smtClean="0"/>
              <a:t>: доченька, маленький мой, солнышко моё.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Эпитет</a:t>
            </a:r>
            <a:r>
              <a:rPr lang="ru-RU" dirty="0" smtClean="0"/>
              <a:t> – определение: 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А он, мятежный, ищет бури, </a:t>
            </a:r>
            <a:br>
              <a:rPr lang="ru-RU" dirty="0" smtClean="0"/>
            </a:br>
            <a:r>
              <a:rPr lang="ru-RU" dirty="0" smtClean="0"/>
              <a:t>Как будто в буре есть покой. </a:t>
            </a:r>
            <a:br>
              <a:rPr lang="ru-RU" dirty="0" smtClean="0"/>
            </a:br>
            <a:r>
              <a:rPr lang="ru-RU" dirty="0" smtClean="0"/>
              <a:t>(М.Ю. Лермонтов)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/>
              <a:t>Эпифора</a:t>
            </a:r>
            <a:r>
              <a:rPr lang="ru-RU" dirty="0" smtClean="0"/>
              <a:t> – (общая концовка), повторение слова или словосочетания в конце соседних предложений с целью привлечь к ним особое внимание:</a:t>
            </a:r>
            <a:br>
              <a:rPr lang="ru-RU" dirty="0" smtClean="0"/>
            </a:br>
            <a:endParaRPr lang="ru-RU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Ведь звёзды были крупнее,</a:t>
            </a:r>
            <a:br>
              <a:rPr lang="ru-RU" dirty="0" smtClean="0"/>
            </a:br>
            <a:r>
              <a:rPr lang="ru-RU" dirty="0" smtClean="0"/>
              <a:t>Ведь пахли иначе травы,</a:t>
            </a:r>
            <a:br>
              <a:rPr lang="ru-RU" dirty="0" smtClean="0"/>
            </a:br>
            <a:r>
              <a:rPr lang="ru-RU" dirty="0" smtClean="0"/>
              <a:t>Осенние травы.</a:t>
            </a:r>
            <a:br>
              <a:rPr lang="ru-RU" dirty="0" smtClean="0"/>
            </a:br>
            <a:r>
              <a:rPr lang="ru-RU" dirty="0" smtClean="0"/>
              <a:t>(А. Ахматова. "Любовь покоряет обманно")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A6FF1A0-E3E7-4492-BDA4-4CEBEA117267}" type="slidenum">
              <a:rPr lang="ru-RU" altLang="ru-RU"/>
              <a:pPr/>
              <a:t>20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A0334DA-CE91-4D6A-BFCE-E6AE445D97FF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63E16D-26EB-4E46-B429-239A7E0743E6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01DF15-0A6B-42E7-BD28-F3596BAEFE63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E492E9-616B-41D6-965C-5B7DFE20FE1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3E2295-B224-4683-B446-83126151A4A6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2F00D3-2DD0-4628-8EB6-7AE0E2DFEF3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5AC421-008E-4A5F-9969-F57CCCD7BE25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0E3610-A914-4949-83D9-782D6570936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FBE46E7-609B-4497-A24C-0C757916543E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CEC78C-D79C-411C-822D-CCC19F4D9A4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9E0BB2-6B48-4245-AE07-F7EFE25332DB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FF3934-B93D-4A69-A6D7-E997EA91C72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9C393B-8CA0-4918-994E-6BCFED483D93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D8AF879-74D6-4C97-B450-7F85E6F82D8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91416D-BE53-4225-8A34-98F80B0E8904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292D7E-5DAD-474B-9FAD-1D162281441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8ADDBCA-4702-4A7A-8409-2044651DD8BF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8514DE-C273-4C58-9A59-2AA6A13FFAD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6157CEC-3321-476F-BD09-2544AE19AA20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899F6-3217-4EB9-B9BB-3B9AD441A60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408E7A-C33E-4152-9AF2-708D978BC403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C561D4-04D0-4770-8507-0D350D950731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B9F8807F-05D3-41C4-9891-43878D73E285}" type="datetimeFigureOut">
              <a:rPr lang="ru-RU" smtClean="0"/>
              <a:pPr>
                <a:defRPr/>
              </a:pPr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257EE9-1047-415B-8B6B-4935C5907DF7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dic.ru/linguistics/Trop-755.html" TargetMode="External"/><Relationship Id="rId2" Type="http://schemas.openxmlformats.org/officeDocument/2006/relationships/hyperlink" Target="http://free-office.net/shablony-powerpoint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s-oge.sdamgia.ru/test?a=catlistwsta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340768"/>
            <a:ext cx="6732240" cy="3416320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художественной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(речевой)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выразительности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2475" y="4921250"/>
            <a:ext cx="583247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ru-RU" sz="2400" dirty="0" smtClean="0">
                <a:latin typeface="+mn-lt"/>
                <a:cs typeface="Arial" panose="020B0604020202020204" pitchFamily="34" charset="0"/>
              </a:rPr>
              <a:t>.</a:t>
            </a:r>
            <a:endParaRPr lang="ru-RU" sz="2400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3239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Градация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 </a:t>
            </a:r>
            <a:r>
              <a:rPr lang="ru-RU" sz="3600" b="1" dirty="0"/>
              <a:t>расположение однородных членов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в порядке возрастания интенсивности признака, действия, состояния, количества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и усиливающего эффект от перечисления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861048"/>
            <a:ext cx="9144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В углу стояла корзина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с ароматными, крупными, спелыми, налитыми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ln w="28575">
                <a:solidFill>
                  <a:sysClr val="windowText" lastClr="000000"/>
                </a:solidFill>
              </a:ln>
              <a:solidFill>
                <a:srgbClr val="FF0066"/>
              </a:solidFill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 </a:t>
            </a:r>
            <a:r>
              <a:rPr lang="ru-RU" sz="3200" b="1" dirty="0">
                <a:latin typeface="+mn-lt"/>
                <a:cs typeface="+mn-cs"/>
              </a:rPr>
              <a:t>сладким соком яблоками.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39750" y="5013325"/>
            <a:ext cx="806450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258532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Диалектизм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слово, употребление которого ограничено территориально, и поэтому не входит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в пласт общего литературного языка.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3212976"/>
            <a:ext cx="7056784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+mn-lt"/>
                <a:cs typeface="+mn-cs"/>
              </a:rPr>
              <a:t>Пахнет рыхлыми </a:t>
            </a:r>
            <a:r>
              <a:rPr lang="ru-RU" sz="4000" b="1" dirty="0" err="1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драченами</a:t>
            </a:r>
            <a:r>
              <a:rPr lang="ru-RU" sz="4000" b="1" dirty="0">
                <a:latin typeface="+mn-lt"/>
                <a:cs typeface="+mn-cs"/>
              </a:rPr>
              <a:t>;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+mn-lt"/>
                <a:cs typeface="+mn-cs"/>
              </a:rPr>
              <a:t>У порога в </a:t>
            </a:r>
            <a:r>
              <a:rPr lang="ru-RU" sz="40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дежке</a:t>
            </a:r>
            <a:r>
              <a:rPr lang="ru-RU" sz="4000" b="1" dirty="0">
                <a:latin typeface="+mn-lt"/>
                <a:cs typeface="+mn-cs"/>
              </a:rPr>
              <a:t> квас,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+mn-lt"/>
                <a:cs typeface="+mn-cs"/>
              </a:rPr>
              <a:t>Над печурками точеными Тараканы лезут в паз.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					</a:t>
            </a:r>
            <a:r>
              <a:rPr lang="ru-RU" sz="3200" b="1" dirty="0" err="1">
                <a:latin typeface="+mn-lt"/>
                <a:cs typeface="+mn-cs"/>
              </a:rPr>
              <a:t>С.Есенин</a:t>
            </a:r>
            <a:endParaRPr lang="ru-RU" sz="32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23391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Инверсия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 </a:t>
            </a:r>
            <a:r>
              <a:rPr lang="ru-RU" sz="4000" b="1" dirty="0"/>
              <a:t>изменение порядка слов с целью привлечь внимание к фразе или слову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3724" y="2708920"/>
            <a:ext cx="889248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Тревога вечная мне не дает вздохнуть,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От стонов горестных моя устала грудь.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Зачем пришел я в мир, раз - без меня ль,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со мной ли –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Все так же он вершит свой непонятный путь?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						Омар Хайям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6232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Ирония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 </a:t>
            </a:r>
            <a:r>
              <a:rPr lang="ru-RU" sz="4000" b="1" dirty="0"/>
              <a:t>использование слов, высказываний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с вложением в них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противоположного смысла</a:t>
            </a:r>
          </a:p>
        </p:txBody>
      </p:sp>
      <p:pic>
        <p:nvPicPr>
          <p:cNvPr id="18435" name="Picture 2" descr="http://900igr.net/data/skazki-i-igry/Otkuda-ja-vzjalsja-2.files/0041-236-Konets-Avtor-Novolodskaja-Natalja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0" y="2762250"/>
            <a:ext cx="409575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3356992"/>
            <a:ext cx="4392488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«Это кто уже такой взрослый?»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Лексический повтор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 </a:t>
            </a:r>
            <a:r>
              <a:rPr lang="ru-RU" sz="5400" b="1" dirty="0"/>
              <a:t>повтор слова</a:t>
            </a:r>
            <a:endParaRPr lang="ru-RU" sz="4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492896"/>
            <a:ext cx="7524328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Ветер, ветер </a:t>
            </a:r>
            <a:r>
              <a:rPr lang="ru-RU" sz="4800" b="1" dirty="0">
                <a:latin typeface="+mn-lt"/>
                <a:cs typeface="+mn-cs"/>
              </a:rPr>
              <a:t>-</a:t>
            </a:r>
            <a:br>
              <a:rPr lang="ru-RU" sz="4800" b="1" dirty="0">
                <a:latin typeface="+mn-lt"/>
                <a:cs typeface="+mn-cs"/>
              </a:rPr>
            </a:br>
            <a:r>
              <a:rPr lang="ru-RU" sz="4800" b="1" dirty="0">
                <a:latin typeface="+mn-lt"/>
                <a:cs typeface="+mn-cs"/>
              </a:rPr>
              <a:t>На всём божьем свете!</a:t>
            </a:r>
            <a:br>
              <a:rPr lang="ru-RU" sz="4800" b="1" dirty="0">
                <a:latin typeface="+mn-lt"/>
                <a:cs typeface="+mn-cs"/>
              </a:rPr>
            </a:br>
            <a:r>
              <a:rPr lang="ru-RU" sz="4800" b="1" dirty="0">
                <a:latin typeface="+mn-lt"/>
                <a:cs typeface="+mn-cs"/>
              </a:rPr>
              <a:t>(А. Блок)</a:t>
            </a:r>
            <a:endParaRPr lang="ru-RU" sz="3600" b="1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15696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Метафора </a:t>
            </a:r>
            <a:endParaRPr lang="ru-RU" sz="3600" b="1" dirty="0">
              <a:ln w="38100">
                <a:solidFill>
                  <a:sysClr val="windowText" lastClr="000000"/>
                </a:solidFill>
              </a:ln>
              <a:solidFill>
                <a:srgbClr val="FF0066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перенос значения по сходству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3772" y="2276872"/>
            <a:ext cx="8676456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О сердце, твой удел, - вовек не зная сна,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Из чаши скорби </a:t>
            </a:r>
            <a:r>
              <a:rPr lang="ru-RU" sz="3600" b="1" dirty="0">
                <a:latin typeface="+mn-lt"/>
                <a:cs typeface="+mn-cs"/>
              </a:rPr>
              <a:t>пить, испить ее до дна. Зачем, душа, в моем ты поселилась теле, Раз из него уйти ты все равно должна?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						Омар Хайям</a:t>
            </a:r>
            <a:r>
              <a:rPr lang="ru-RU" sz="3200" b="1" dirty="0"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785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Метонимия</a:t>
            </a:r>
            <a:r>
              <a:rPr lang="ru-RU" sz="6600" b="1" dirty="0"/>
              <a:t> </a:t>
            </a:r>
          </a:p>
          <a:p>
            <a:pPr algn="ctr" eaLnBrk="1" hangingPunct="1">
              <a:defRPr/>
            </a:pPr>
            <a:r>
              <a:rPr lang="ru-RU" sz="4400" b="1" dirty="0"/>
              <a:t>перенос по смежности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348880"/>
            <a:ext cx="9144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выиграть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золото</a:t>
            </a:r>
            <a:r>
              <a:rPr lang="ru-RU" sz="3200" b="1" dirty="0"/>
              <a:t> – выиграть золотую медаль</a:t>
            </a:r>
          </a:p>
          <a:p>
            <a:pPr algn="ctr" eaLnBrk="1" hangingPunct="1">
              <a:defRPr/>
            </a:pPr>
            <a:endParaRPr lang="ru-RU" sz="3200" b="1" dirty="0"/>
          </a:p>
          <a:p>
            <a:pPr algn="ctr" eaLnBrk="1" hangingPunct="1">
              <a:defRPr/>
            </a:pPr>
            <a:r>
              <a:rPr lang="ru-RU" sz="3200" b="1" dirty="0"/>
              <a:t>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зал</a:t>
            </a:r>
            <a:r>
              <a:rPr lang="ru-RU" sz="3200" b="1" dirty="0"/>
              <a:t> аплодировал – зрители в зале аплодировали</a:t>
            </a:r>
          </a:p>
          <a:p>
            <a:pPr algn="ctr" eaLnBrk="1" hangingPunct="1">
              <a:defRPr/>
            </a:pPr>
            <a:endParaRPr lang="ru-RU" sz="3200" b="1" dirty="0"/>
          </a:p>
          <a:p>
            <a:pPr algn="ctr" eaLnBrk="1" hangingPunct="1">
              <a:defRPr/>
            </a:pPr>
            <a:r>
              <a:rPr lang="ru-RU" sz="3200" b="1" dirty="0"/>
              <a:t> ставить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Чехова</a:t>
            </a:r>
            <a:r>
              <a:rPr lang="ru-RU" sz="3200" b="1" dirty="0"/>
              <a:t> – ставить пьесы Чехов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1544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Назывные предложения </a:t>
            </a:r>
          </a:p>
          <a:p>
            <a:pPr algn="ctr" eaLnBrk="1" hangingPunct="1">
              <a:defRPr/>
            </a:pPr>
            <a:r>
              <a:rPr lang="ru-RU" sz="4000" b="1" dirty="0"/>
              <a:t>предложения с одним главным членом – подлежащим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154436"/>
            <a:ext cx="6408712" cy="461664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  <a:t>Ночь, улица, фонарь, аптека,</a:t>
            </a:r>
            <a:b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</a:br>
            <a: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  <a:t>Бессмысленный и тусклый свет.</a:t>
            </a: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Живи еще хоть четверть века -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Все будет так. Исхода нет.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Умрешь - начнешь опять сначала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И повторится все, как встарь:</a:t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  <a:t>Ночь, ледяная рябь канала,</a:t>
            </a:r>
            <a:b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</a:br>
            <a: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  <a:t>Аптека, улица, фонарь.</a:t>
            </a:r>
            <a:r>
              <a:rPr lang="ru-RU" sz="2800" b="1" i="1" dirty="0">
                <a:latin typeface="+mn-lt"/>
              </a:rPr>
              <a:t/>
            </a:r>
            <a:br>
              <a:rPr lang="ru-RU" sz="2800" b="1" i="1" dirty="0">
                <a:latin typeface="+mn-lt"/>
              </a:rPr>
            </a:br>
            <a:r>
              <a:rPr lang="ru-RU" b="1" i="1" dirty="0">
                <a:latin typeface="+mn-lt"/>
              </a:rPr>
              <a:t/>
            </a:r>
            <a:br>
              <a:rPr lang="ru-RU" b="1" i="1" dirty="0">
                <a:latin typeface="+mn-lt"/>
              </a:rPr>
            </a:br>
            <a:r>
              <a:rPr lang="ru-RU" b="1" i="1" dirty="0">
                <a:latin typeface="+mn-lt"/>
              </a:rPr>
              <a:t>				</a:t>
            </a:r>
            <a:r>
              <a:rPr lang="ru-RU" sz="2400" b="1" dirty="0">
                <a:latin typeface="+mn-lt"/>
              </a:rPr>
              <a:t>Александр Блок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Неполные предложения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предложения, в которых опущен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один из главных членов, ясный из контекста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276872"/>
            <a:ext cx="7128792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Тяжкий, плотный занавес у входа, </a:t>
            </a: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</a:rPr>
              <a:t>За ночным окном - туман</a:t>
            </a:r>
            <a:r>
              <a:rPr lang="ru-RU" sz="3200" b="1" dirty="0">
                <a:latin typeface="+mn-lt"/>
              </a:rPr>
              <a:t>. 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Что теперь твоя постылая свобода, Страх познавший </a:t>
            </a:r>
            <a:r>
              <a:rPr lang="ru-RU" sz="3200" b="1" dirty="0" err="1">
                <a:latin typeface="+mn-lt"/>
              </a:rPr>
              <a:t>Дон-Жуан</a:t>
            </a:r>
            <a:r>
              <a:rPr lang="ru-RU" sz="3200" b="1" dirty="0">
                <a:latin typeface="+mn-lt"/>
              </a:rPr>
              <a:t>?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А.Блок </a:t>
            </a:r>
            <a:endParaRPr lang="ru-RU" sz="2800" b="1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229200"/>
            <a:ext cx="9144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Она пришла ко мне вчера. </a:t>
            </a:r>
            <a: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Пришла и говорит...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391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Олицетворение </a:t>
            </a:r>
          </a:p>
          <a:p>
            <a:pPr algn="ctr" eaLnBrk="1" hangingPunct="1">
              <a:defRPr/>
            </a:pPr>
            <a:r>
              <a:rPr lang="ru-RU" sz="4000" b="1" dirty="0"/>
              <a:t>наделение неодушевлённых предметов человеческими чертами и качествами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924944"/>
            <a:ext cx="853244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Клен</a:t>
            </a:r>
            <a:r>
              <a:rPr lang="ru-RU" sz="3200" b="1" dirty="0">
                <a:latin typeface="+mn-lt"/>
              </a:rPr>
              <a:t> ты мой опавший, клен заледенелый, 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Что стоишь нагнувшись под метелью белой?</a:t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Или что увидел? Или что услышал?</a:t>
            </a:r>
            <a:r>
              <a:rPr lang="ru-RU" sz="3200" b="1" dirty="0">
                <a:latin typeface="+mn-lt"/>
              </a:rPr>
              <a:t/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Словно за деревню погулять ты вышел.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						</a:t>
            </a:r>
            <a:r>
              <a:rPr lang="ru-RU" sz="3200" b="1" dirty="0" err="1">
                <a:latin typeface="+mn-lt"/>
              </a:rPr>
              <a:t>С.Есенин</a:t>
            </a:r>
            <a:endParaRPr lang="ru-RU" sz="32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35702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Анафора</a:t>
            </a:r>
            <a:r>
              <a:rPr lang="ru-RU" sz="6600" b="1" dirty="0"/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(единоначатие)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повторение слов или оборотов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в начале одного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или нескольких предложений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758848"/>
            <a:ext cx="5796136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Август</a:t>
            </a:r>
            <a:r>
              <a:rPr lang="ru-RU" sz="3600" b="1" dirty="0">
                <a:latin typeface="+mn-lt"/>
                <a:cs typeface="+mn-cs"/>
              </a:rPr>
              <a:t> - астры,</a:t>
            </a:r>
            <a:br>
              <a:rPr lang="ru-RU" sz="3600" b="1" dirty="0">
                <a:latin typeface="+mn-lt"/>
                <a:cs typeface="+mn-cs"/>
              </a:rPr>
            </a:b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Август</a:t>
            </a:r>
            <a:r>
              <a:rPr lang="ru-RU" sz="3600" b="1" dirty="0">
                <a:latin typeface="+mn-lt"/>
                <a:cs typeface="+mn-cs"/>
              </a:rPr>
              <a:t> - звёзды,</a:t>
            </a:r>
            <a:br>
              <a:rPr lang="ru-RU" sz="3600" b="1" dirty="0">
                <a:latin typeface="+mn-lt"/>
                <a:cs typeface="+mn-cs"/>
              </a:rPr>
            </a:b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Август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latin typeface="+mn-lt"/>
                <a:cs typeface="+mn-cs"/>
              </a:rPr>
              <a:t> </a:t>
            </a:r>
            <a:r>
              <a:rPr lang="ru-RU" sz="3600" b="1" dirty="0">
                <a:latin typeface="+mn-lt"/>
                <a:cs typeface="+mn-cs"/>
              </a:rPr>
              <a:t>- грозди</a:t>
            </a:r>
            <a:br>
              <a:rPr lang="ru-RU" sz="3600" b="1" dirty="0">
                <a:latin typeface="+mn-lt"/>
                <a:cs typeface="+mn-cs"/>
              </a:rPr>
            </a:br>
            <a:r>
              <a:rPr lang="ru-RU" sz="3600" b="1" dirty="0">
                <a:latin typeface="+mn-lt"/>
                <a:cs typeface="+mn-cs"/>
              </a:rPr>
              <a:t>Винограда и рябины... </a:t>
            </a:r>
            <a:br>
              <a:rPr lang="ru-RU" sz="3600" b="1" dirty="0">
                <a:latin typeface="+mn-lt"/>
                <a:cs typeface="+mn-cs"/>
              </a:rPr>
            </a:br>
            <a:r>
              <a:rPr lang="ru-RU" sz="3600" b="1" dirty="0">
                <a:latin typeface="+mn-lt"/>
                <a:cs typeface="+mn-cs"/>
              </a:rPr>
              <a:t>(М. Цветаева)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3910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Оксюморон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tx1"/>
                </a:solidFill>
              </a:rPr>
              <a:t>соединение в образе или явлении несовместимых понятий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456795"/>
            <a:ext cx="9144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</a:rPr>
              <a:t>Сладостные мучения </a:t>
            </a:r>
            <a:r>
              <a:rPr lang="ru-RU" sz="4000" b="1" dirty="0">
                <a:latin typeface="+mn-lt"/>
              </a:rPr>
              <a:t>испытал он, изгнанник, вернувшись в Россию. </a:t>
            </a:r>
          </a:p>
          <a:p>
            <a:pPr algn="ctr" eaLnBrk="1" hangingPunct="1">
              <a:defRPr/>
            </a:pP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</a:rPr>
              <a:t>Тревожно-радостное</a:t>
            </a: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4000" b="1" dirty="0">
                <a:latin typeface="+mn-lt"/>
              </a:rPr>
              <a:t>ожидание сменилось в нем спокойной уверенностью в завтрашнем дне. </a:t>
            </a:r>
          </a:p>
          <a:p>
            <a:pPr algn="ctr" eaLnBrk="1" hangingPunct="1">
              <a:defRPr/>
            </a:pPr>
            <a:r>
              <a:rPr lang="ru-RU" sz="4000" b="1" dirty="0">
                <a:latin typeface="+mn-lt"/>
              </a:rPr>
              <a:t>						</a:t>
            </a:r>
            <a:r>
              <a:rPr lang="ru-RU" sz="3200" b="1" dirty="0">
                <a:latin typeface="+mn-lt"/>
              </a:rPr>
              <a:t>Н. Кривцов</a:t>
            </a:r>
            <a:endParaRPr lang="ru-RU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5702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Парцелляция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деление фразы на части, на слова,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оформленные как самостоятельные неполные предложения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(для создания эффекта динамичного разворачивания событий или их драматизма)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861048"/>
            <a:ext cx="8244408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Ни дымных кухонь. Ни бездомных улиц.</a:t>
            </a: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Двенадцать бьет. Четыре бьет. И шесть.</a:t>
            </a: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И снова. Гулливер. Стоит. Сутулясь.</a:t>
            </a: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Плечом. На тучу. Тяжко! Опершись.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(П. </a:t>
            </a:r>
            <a:r>
              <a:rPr lang="ru-RU" sz="3200" b="1" dirty="0" err="1">
                <a:latin typeface="+mn-lt"/>
              </a:rPr>
              <a:t>Антокольский</a:t>
            </a:r>
            <a:r>
              <a:rPr lang="ru-RU" sz="3200" b="1" dirty="0">
                <a:latin typeface="+mn-lt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66199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Перифраза</a:t>
            </a:r>
            <a:r>
              <a:rPr lang="ru-RU" sz="3200" b="1" dirty="0"/>
              <a:t> </a:t>
            </a:r>
          </a:p>
          <a:p>
            <a:pPr algn="ctr" eaLnBrk="1" hangingPunct="1">
              <a:defRPr/>
            </a:pPr>
            <a:r>
              <a:rPr lang="ru-RU" sz="3600" b="1" dirty="0"/>
              <a:t>замена слова на описательное выражение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204864"/>
            <a:ext cx="9144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Царь зверей </a:t>
            </a:r>
            <a:r>
              <a:rPr lang="ru-RU" sz="3600" b="1" dirty="0">
                <a:latin typeface="+mn-lt"/>
              </a:rPr>
              <a:t>(вместо </a:t>
            </a:r>
            <a:r>
              <a:rPr lang="ru-RU" sz="3600" b="1" i="1" dirty="0">
                <a:latin typeface="+mn-lt"/>
              </a:rPr>
              <a:t>лев</a:t>
            </a:r>
            <a:r>
              <a:rPr lang="ru-RU" sz="3600" b="1" dirty="0">
                <a:latin typeface="+mn-lt"/>
              </a:rPr>
              <a:t>)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Мать русских рек </a:t>
            </a:r>
            <a:r>
              <a:rPr lang="ru-RU" sz="3600" b="1" dirty="0">
                <a:latin typeface="+mn-lt"/>
              </a:rPr>
              <a:t>(вместо </a:t>
            </a:r>
            <a:r>
              <a:rPr lang="ru-RU" sz="3600" b="1" i="1" dirty="0">
                <a:latin typeface="+mn-lt"/>
              </a:rPr>
              <a:t>Волга</a:t>
            </a:r>
            <a:r>
              <a:rPr lang="ru-RU" sz="3600" b="1" dirty="0">
                <a:latin typeface="+mn-lt"/>
              </a:rPr>
              <a:t>) </a:t>
            </a:r>
          </a:p>
          <a:p>
            <a:pPr algn="ctr"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Столица нашей Родины </a:t>
            </a:r>
            <a:r>
              <a:rPr lang="ru-RU" sz="3600" b="1" dirty="0">
                <a:latin typeface="+mn-lt"/>
              </a:rPr>
              <a:t>(вместо Москва)</a:t>
            </a:r>
          </a:p>
          <a:p>
            <a:pPr algn="ctr"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Город на Неве, северная Венеция </a:t>
            </a:r>
          </a:p>
          <a:p>
            <a:pPr algn="ctr" eaLnBrk="1" hangingPunct="1">
              <a:defRPr/>
            </a:pPr>
            <a:r>
              <a:rPr lang="ru-RU" sz="3600" b="1" dirty="0">
                <a:latin typeface="+mn-lt"/>
              </a:rPr>
              <a:t>(вместо Петербург)</a:t>
            </a:r>
            <a:endParaRPr lang="ru-RU" sz="40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76998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Синекдоха </a:t>
            </a:r>
          </a:p>
          <a:p>
            <a:pPr algn="ctr" eaLnBrk="1" hangingPunct="1">
              <a:defRPr/>
            </a:pPr>
            <a:r>
              <a:rPr lang="ru-RU" sz="3600" b="1" dirty="0">
                <a:cs typeface="Calibri" pitchFamily="34" charset="0"/>
              </a:rPr>
              <a:t>разновидность метонимии. </a:t>
            </a:r>
          </a:p>
          <a:p>
            <a:pPr algn="ctr" eaLnBrk="1" hangingPunct="1">
              <a:defRPr/>
            </a:pPr>
            <a:r>
              <a:rPr lang="ru-RU" sz="3600" b="1" dirty="0">
                <a:cs typeface="Calibri" pitchFamily="34" charset="0"/>
              </a:rPr>
              <a:t>Основана на переносе значения </a:t>
            </a:r>
          </a:p>
          <a:p>
            <a:pPr algn="ctr" eaLnBrk="1" hangingPunct="1">
              <a:defRPr/>
            </a:pPr>
            <a:r>
              <a:rPr lang="ru-RU" sz="3600" b="1" dirty="0">
                <a:cs typeface="Calibri" pitchFamily="34" charset="0"/>
              </a:rPr>
              <a:t>по </a:t>
            </a:r>
            <a:r>
              <a:rPr lang="ru-RU" sz="3600" b="1" i="1" dirty="0">
                <a:cs typeface="Calibri" pitchFamily="34" charset="0"/>
              </a:rPr>
              <a:t>количественному </a:t>
            </a:r>
            <a:r>
              <a:rPr lang="ru-RU" sz="3600" b="1" dirty="0">
                <a:cs typeface="Calibri" pitchFamily="34" charset="0"/>
              </a:rPr>
              <a:t>признаку.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6548" y="2778249"/>
            <a:ext cx="9144000" cy="38472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atin typeface="+mn-lt"/>
              </a:rPr>
              <a:t>К нему и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</a:rPr>
              <a:t>птица</a:t>
            </a:r>
            <a:r>
              <a:rPr lang="ru-RU" sz="3600" b="1" dirty="0">
                <a:latin typeface="+mn-lt"/>
              </a:rPr>
              <a:t> не летит.</a:t>
            </a:r>
          </a:p>
          <a:p>
            <a:pPr algn="ctr" eaLnBrk="1" hangingPunct="1">
              <a:defRPr/>
            </a:pPr>
            <a:r>
              <a:rPr lang="ru-RU" sz="3600" b="1" dirty="0">
                <a:latin typeface="+mn-lt"/>
              </a:rPr>
              <a:t>И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</a:rPr>
              <a:t>зверь </a:t>
            </a:r>
            <a:r>
              <a:rPr lang="ru-RU" sz="3600" b="1" dirty="0">
                <a:latin typeface="+mn-lt"/>
              </a:rPr>
              <a:t>нейдёт…</a:t>
            </a:r>
          </a:p>
          <a:p>
            <a:pPr algn="ctr" eaLnBrk="1" hangingPunct="1">
              <a:defRPr/>
            </a:pPr>
            <a:r>
              <a:rPr lang="ru-RU" sz="2800" b="1" dirty="0">
                <a:latin typeface="+mn-lt"/>
              </a:rPr>
              <a:t>                                               </a:t>
            </a:r>
            <a:r>
              <a:rPr lang="ru-RU" sz="3200" b="1" dirty="0">
                <a:latin typeface="+mn-lt"/>
              </a:rPr>
              <a:t>А. Пушкин</a:t>
            </a:r>
          </a:p>
          <a:p>
            <a:pPr algn="ctr" eaLnBrk="1" hangingPunct="1">
              <a:defRPr/>
            </a:pPr>
            <a:endParaRPr lang="ru-RU" sz="3600" b="1" dirty="0">
              <a:latin typeface="+mn-lt"/>
            </a:endParaRPr>
          </a:p>
          <a:p>
            <a:pPr algn="ctr" eaLnBrk="1" hangingPunct="1">
              <a:defRPr/>
            </a:pPr>
            <a:r>
              <a:rPr lang="ru-RU" sz="3600" b="1" dirty="0">
                <a:latin typeface="+mn-lt"/>
              </a:rPr>
              <a:t>И слышно было до рассвета,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Как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</a:rPr>
              <a:t>ликовал француз.</a:t>
            </a:r>
            <a:r>
              <a:rPr lang="ru-RU" sz="3600" b="1" dirty="0">
                <a:solidFill>
                  <a:srgbClr val="800000"/>
                </a:solidFill>
                <a:latin typeface="+mn-lt"/>
              </a:rPr>
              <a:t> </a:t>
            </a:r>
          </a:p>
          <a:p>
            <a:pPr algn="ctr" eaLnBrk="1" hangingPunct="1">
              <a:defRPr/>
            </a:pPr>
            <a:r>
              <a:rPr lang="ru-RU" sz="3200" b="1" dirty="0">
                <a:latin typeface="+mn-lt"/>
              </a:rPr>
              <a:t>                                                М. Лермонтов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2161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Разговорные слова </a:t>
            </a:r>
          </a:p>
          <a:p>
            <a:pPr algn="ctr" eaLnBrk="1" hangingPunct="1">
              <a:defRPr/>
            </a:pPr>
            <a:r>
              <a:rPr lang="ru-RU" sz="3600" b="1" dirty="0"/>
              <a:t>стилистически окрашенные слова, употребляемые в разговорной речи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420888"/>
            <a:ext cx="7956376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Старика старуха забранила:</a:t>
            </a:r>
            <a:b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</a:b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"Дурачина ты, простофиля</a:t>
            </a:r>
            <a:r>
              <a:rPr lang="ru-RU" sz="3600" b="1" dirty="0">
                <a:latin typeface="+mn-lt"/>
              </a:rPr>
              <a:t>!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Не умел ты взять выкупа с рыбки!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Хоть бы взял ты с нее корыто,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Наше-то совсем раскололось".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						</a:t>
            </a:r>
            <a:r>
              <a:rPr lang="ru-RU" sz="2800" b="1" dirty="0" err="1">
                <a:latin typeface="+mn-lt"/>
              </a:rPr>
              <a:t>А.Пушкин</a:t>
            </a:r>
            <a:endParaRPr lang="ru-RU" sz="2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5417"/>
            <a:ext cx="9144000" cy="686341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Риторический вопрос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 высказывание, имеющее целью не получение ответа, выяснение информации, а выражение эмоций, чувств, оценки, экспрессии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Когда же это всё кончится? Где брать терпение?</a:t>
            </a:r>
            <a:b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60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Риторическое обращение</a:t>
            </a:r>
            <a:endParaRPr lang="ru-RU" sz="3200" b="1" dirty="0">
              <a:ln w="28575">
                <a:solidFill>
                  <a:schemeClr val="tx1"/>
                </a:solidFill>
              </a:ln>
              <a:solidFill>
                <a:srgbClr val="FF0066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 часто предшествует риторическому вопросу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 или восклицанию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Скучно жить на этом свете, господа!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Русь! Куда несешься ты? (Н.В. Гоголь)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Милые спутники, делившие с нами ночлег!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29069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Ряды однородных членов</a:t>
            </a:r>
            <a:endParaRPr lang="ru-RU" sz="6000" dirty="0">
              <a:ln w="28575">
                <a:solidFill>
                  <a:schemeClr val="tx1"/>
                </a:solidFill>
              </a:ln>
              <a:solidFill>
                <a:srgbClr val="FF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412776"/>
            <a:ext cx="6858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+mn-lt"/>
              </a:rPr>
              <a:t>Кто знает, что такое слава!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Какой ценой купил он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право,</a:t>
            </a:r>
            <a:b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</a:b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Возможность или благодать </a:t>
            </a:r>
            <a:r>
              <a:rPr lang="ru-RU" sz="3600" b="1" dirty="0">
                <a:latin typeface="+mn-lt"/>
              </a:rPr>
              <a:t/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Над всем так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мудро и лукаво</a:t>
            </a:r>
            <a:r>
              <a:rPr lang="ru-RU" sz="3600" b="1" dirty="0">
                <a:latin typeface="+mn-lt"/>
              </a:rPr>
              <a:t/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Шутить</a:t>
            </a:r>
            <a:r>
              <a:rPr lang="ru-RU" sz="3600" b="1" dirty="0">
                <a:latin typeface="+mn-lt"/>
              </a:rPr>
              <a:t>, таинственно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молчать</a:t>
            </a:r>
            <a:r>
              <a:rPr lang="ru-RU" sz="3600" b="1" dirty="0">
                <a:latin typeface="+mn-lt"/>
              </a:rPr>
              <a:t/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И ножкой ножку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называть</a:t>
            </a:r>
            <a:r>
              <a:rPr lang="ru-RU" sz="3600" b="1" dirty="0">
                <a:latin typeface="+mn-lt"/>
              </a:rPr>
              <a:t>?..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(А. Ахматова)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276998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Сравнение</a:t>
            </a:r>
            <a:r>
              <a:rPr lang="ru-RU" sz="36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 </a:t>
            </a:r>
          </a:p>
          <a:p>
            <a:pPr algn="ctr" eaLnBrk="1" hangingPunct="1">
              <a:defRPr/>
            </a:pPr>
            <a:r>
              <a:rPr lang="ru-RU" sz="3600" b="1" dirty="0"/>
              <a:t>сопоставление предмета, признака, состояния и т.п. с другим, имеющим общую черту или черту сходства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924944"/>
            <a:ext cx="8604448" cy="329320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</a:rPr>
              <a:t>Стихи растут,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как звёзды и как розы,</a:t>
            </a:r>
            <a:b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</a:b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Как красота.</a:t>
            </a:r>
            <a:r>
              <a:rPr lang="ru-RU" sz="3600" b="1" dirty="0">
                <a:latin typeface="+mn-lt"/>
              </a:rPr>
              <a:t>.. </a:t>
            </a: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(М. Цветаева)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Как правая и левая рука</a:t>
            </a:r>
            <a:r>
              <a:rPr lang="ru-RU" sz="3600" b="1" dirty="0">
                <a:latin typeface="+mn-lt"/>
              </a:rPr>
              <a:t>,</a:t>
            </a:r>
            <a:br>
              <a:rPr lang="ru-RU" sz="3600" b="1" dirty="0">
                <a:latin typeface="+mn-lt"/>
              </a:rPr>
            </a:br>
            <a:r>
              <a:rPr lang="ru-RU" sz="3600" b="1" dirty="0">
                <a:latin typeface="+mn-lt"/>
              </a:rPr>
              <a:t>Твоя душа моей душе близка.</a:t>
            </a:r>
            <a:r>
              <a:rPr lang="ru-RU" sz="2800" b="1" dirty="0">
                <a:latin typeface="+mn-lt"/>
              </a:rPr>
              <a:t/>
            </a:r>
            <a:br>
              <a:rPr lang="ru-RU" sz="2800" b="1" dirty="0">
                <a:latin typeface="+mn-lt"/>
              </a:rPr>
            </a:br>
            <a:r>
              <a:rPr lang="ru-RU" sz="2800" b="1" dirty="0">
                <a:latin typeface="+mn-lt"/>
              </a:rPr>
              <a:t>(М. Цветаева)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24676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Цитирование </a:t>
            </a:r>
          </a:p>
          <a:p>
            <a:pPr algn="ctr" eaLnBrk="1" hangingPunct="1">
              <a:defRPr/>
            </a:pPr>
            <a:r>
              <a:rPr lang="ru-RU" sz="4000" b="1" dirty="0"/>
              <a:t>использование чужого текста в качестве цитаты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708920"/>
            <a:ext cx="9144000" cy="32316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Термин </a:t>
            </a:r>
          </a:p>
          <a:p>
            <a:pPr algn="ctr" eaLnBrk="1" hangingPunct="1">
              <a:defRPr/>
            </a:pPr>
            <a:r>
              <a:rPr lang="ru-RU" sz="3600" b="1" dirty="0"/>
              <a:t>слово, обозначающее понятие какой-либо профессиональной сферы деятельности либо науки и имеющее в силу этого ограниченное употребление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9964" y="1916832"/>
            <a:ext cx="9144000" cy="92333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Тренировочные задания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57020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Эпифора</a:t>
            </a:r>
            <a:r>
              <a:rPr lang="ru-RU" sz="6600" b="1" dirty="0">
                <a:ln>
                  <a:solidFill>
                    <a:sysClr val="windowText" lastClr="000000"/>
                  </a:solidFill>
                </a:ln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(общая концовка)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повторение слова или словосочетания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в конце соседних предложений с целью привлечь к ним особое внимание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4312" y="3861048"/>
            <a:ext cx="889248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Бокала полного веселый вид </a:t>
            </a: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мне люб</a:t>
            </a:r>
            <a:r>
              <a:rPr lang="ru-RU" sz="3200" b="1" dirty="0">
                <a:latin typeface="+mn-lt"/>
                <a:cs typeface="+mn-cs"/>
              </a:rPr>
              <a:t>,                          Звук арф, что жалобно при том звенит, </a:t>
            </a: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мне люб</a:t>
            </a:r>
            <a:r>
              <a:rPr lang="ru-RU" sz="3200" b="1" dirty="0">
                <a:latin typeface="+mn-lt"/>
                <a:cs typeface="+mn-cs"/>
              </a:rPr>
              <a:t>, Ханжа, которому чужда отрада хмеля, -                         Когда он за сто верст, горами скрыт, - </a:t>
            </a: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мне люб</a:t>
            </a: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latin typeface="+mn-lt"/>
                <a:cs typeface="+mn-cs"/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0488" y="5911850"/>
            <a:ext cx="27368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latin typeface="+mn-lt"/>
                <a:cs typeface="Arial" panose="020B0604020202020204" pitchFamily="34" charset="0"/>
              </a:rPr>
              <a:t>Омар Хайям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44627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Руки отпускаются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, когда человек читает в газетах одно, а в жизни видит другое.</a:t>
            </a: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Руки отпускаются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от постоянной неразберихи, бесхозяйственности, махрового бюрократизма .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Руки отпускаются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, когда ты понимаешь, </a:t>
            </a:r>
          </a:p>
          <a:p>
            <a:pPr eaLnBrk="1" hangingPunct="1"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что вокруг тебя никто ни за что не отвечает и что всем всё «до лампочки».</a:t>
            </a:r>
          </a:p>
          <a:p>
            <a:pPr eaLnBrk="1" hangingPunct="1"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Вот от чего опускаются руки!</a:t>
            </a:r>
          </a:p>
          <a:p>
            <a:pPr eaLnBrk="1" hangingPunct="1">
              <a:defRPr/>
            </a:pPr>
            <a:r>
              <a:rPr lang="ru-RU" sz="2800" dirty="0">
                <a:latin typeface="+mn-lt"/>
              </a:rPr>
              <a:t>( Р.Рождественский)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5408" y="6211669"/>
            <a:ext cx="5328592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Анафора (единоначалие)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Всю мировую литературу я разделяю на 2 типа –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литература дома и литература </a:t>
            </a:r>
            <a:r>
              <a:rPr lang="ru-RU" sz="3200" b="1" dirty="0" err="1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бездомья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.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FF0066"/>
              </a:solidFill>
              <a:latin typeface="+mn-lt"/>
            </a:endParaRP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Литература достигнутой гармонии и литература тоски  по гармонии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latin typeface="+mn-lt"/>
              </a:rPr>
              <a:t>.</a:t>
            </a:r>
            <a:endParaRPr lang="ru-RU" sz="3200" dirty="0">
              <a:ln>
                <a:solidFill>
                  <a:schemeClr val="tx1"/>
                </a:solidFill>
              </a:ln>
              <a:latin typeface="+mn-lt"/>
            </a:endParaRP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Безумный  </a:t>
            </a:r>
            <a:r>
              <a:rPr lang="ru-RU" sz="3200" b="1" dirty="0" err="1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безудерж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Достоевского -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latin typeface="+mn-lt"/>
              </a:rPr>
              <a:t>и мощный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замедленный ритм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Толстого. Как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динамична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Цветаева и как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статична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 Ахматова! </a:t>
            </a:r>
          </a:p>
          <a:p>
            <a:pPr eaLnBrk="1" hangingPunct="1">
              <a:defRPr/>
            </a:pPr>
            <a:r>
              <a:rPr lang="ru-RU" sz="2800" dirty="0">
                <a:latin typeface="+mn-lt"/>
              </a:rPr>
              <a:t>( Ф. Искандер)</a:t>
            </a:r>
            <a:endParaRPr lang="ru-RU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5288340"/>
            <a:ext cx="6876256" cy="15696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Антитеза (противопоставление)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7764" y="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4688" y="923032"/>
            <a:ext cx="9144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Многие считают, что бороться                                         с проявлениями фашизма - дело правоохранительных органов.</a:t>
            </a:r>
          </a:p>
          <a:p>
            <a:pPr algn="ctr"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Ну а мы-то сами? Пешки, что ли ? Щепки истории? Рабы времени и обстоятельств?              Да ни один институт общества в одиночку              с </a:t>
            </a:r>
            <a:r>
              <a:rPr lang="ru-RU" sz="3600" b="1" dirty="0" err="1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человекофобией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, бесчеловечностью                   не справится - это задача нас всех.</a:t>
            </a:r>
            <a:endParaRPr lang="ru-RU" sz="3600" dirty="0">
              <a:ln>
                <a:solidFill>
                  <a:schemeClr val="tx1"/>
                </a:solidFill>
              </a:ln>
              <a:solidFill>
                <a:srgbClr val="FF0066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4844" y="6262137"/>
            <a:ext cx="8424936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Вопросно-ответная форма изложения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12776"/>
            <a:ext cx="9144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Россия поражена тяжелейшей идеологической болезнью, которая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более тяжела, чем водородная бомба 20 века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latin typeface="+mn-lt"/>
              </a:rPr>
              <a:t>.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Имя это болезни – ксенофобия. 							</a:t>
            </a:r>
            <a:r>
              <a:rPr lang="ru-RU" sz="3200" b="1" dirty="0">
                <a:latin typeface="+mn-lt"/>
              </a:rPr>
              <a:t>(И.Руденко)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80567" y="6211669"/>
            <a:ext cx="5782865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6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Гипербола (преувеличение)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9144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Ведь и правда: что толку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смелости,                                 в бесстрашии, в беззаветной храбрости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, если за ними не стоит совесть?!                     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Нехорошо, недостойно, глупо и гадко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смеяться над человеком.</a:t>
            </a:r>
          </a:p>
          <a:p>
            <a:pPr algn="ctr" eaLnBrk="1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(Л.Пантелеев)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83878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Градация (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</a:rPr>
              <a:t>однородные выразительные средства располагаются в порядке усиления или ослабления признака)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9144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t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Вышел месяц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ночью темной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, одиноко глядит из черного облака на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поля пустынные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, </a:t>
            </a:r>
          </a:p>
          <a:p>
            <a:pPr eaLnBrk="1" fontAlgn="t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на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деревни дальние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, на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деревни ближние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.</a:t>
            </a:r>
          </a:p>
          <a:p>
            <a:pPr eaLnBrk="1" fontAlgn="t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( М.Неверов)</a:t>
            </a:r>
          </a:p>
          <a:p>
            <a:pPr eaLnBrk="1" fontAlgn="t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Ослепительно-яркое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вырвалось из печи пламя.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(Н.Гладков)</a:t>
            </a:r>
          </a:p>
          <a:p>
            <a:pPr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Не верю я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в добрые помыслы нынешних новых русских. (</a:t>
            </a:r>
            <a:r>
              <a:rPr lang="ru-RU" sz="3600" dirty="0" err="1">
                <a:ln>
                  <a:solidFill>
                    <a:schemeClr val="tx1"/>
                  </a:solidFill>
                </a:ln>
                <a:latin typeface="+mn-lt"/>
              </a:rPr>
              <a:t>Д.Гранин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756622"/>
            <a:ext cx="9144000" cy="107721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Инверсия </a:t>
            </a:r>
          </a:p>
          <a:p>
            <a:pPr algn="ctr" eaLnBrk="1" hangingPunct="1">
              <a:defRPr/>
            </a:pPr>
            <a:r>
              <a:rPr lang="ru-RU" sz="32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(обратный порядок слов в предложении)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4400" dirty="0">
                <a:ln>
                  <a:solidFill>
                    <a:schemeClr val="tx1"/>
                  </a:solidFill>
                </a:ln>
                <a:latin typeface="+mn-lt"/>
              </a:rPr>
              <a:t>Мы со своими амбициями – </a:t>
            </a:r>
          </a:p>
          <a:p>
            <a:pPr eaLnBrk="1" hangingPunct="1">
              <a:defRPr/>
            </a:pP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меньше</a:t>
            </a:r>
            <a:r>
              <a:rPr lang="ru-RU" sz="44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</a:t>
            </a:r>
            <a:r>
              <a:rPr lang="ru-RU" sz="44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муравьев лесных</a:t>
            </a:r>
            <a:r>
              <a:rPr lang="ru-RU" sz="44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4400" dirty="0">
                <a:ln>
                  <a:solidFill>
                    <a:schemeClr val="tx1"/>
                  </a:solidFill>
                </a:ln>
                <a:latin typeface="+mn-lt"/>
              </a:rPr>
              <a:t>(</a:t>
            </a:r>
            <a:r>
              <a:rPr lang="ru-RU" sz="4000" dirty="0">
                <a:ln>
                  <a:solidFill>
                    <a:schemeClr val="tx1"/>
                  </a:solidFill>
                </a:ln>
                <a:latin typeface="+mn-lt"/>
              </a:rPr>
              <a:t>В. Астафьев</a:t>
            </a:r>
            <a:r>
              <a:rPr lang="ru-RU" sz="4400" dirty="0">
                <a:ln>
                  <a:solidFill>
                    <a:schemeClr val="tx1"/>
                  </a:solidFill>
                </a:ln>
                <a:latin typeface="+mn-lt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464" y="6273225"/>
            <a:ext cx="9144000" cy="58477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Литота (художественное приуменьшение)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Она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очищается, душа – то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, и чудится мне,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весь мир затаил дыхание, задумался этот клокочущий, грозный наш мир, готовый вместе со мною пасть на колени, покаяться, припасть иссохшим ртом к святому роднику добра …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							     (Н. Гоголь)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Развернутая метафора  (</a:t>
            </a:r>
            <a:r>
              <a:rPr lang="ru-RU" sz="3600" b="1" dirty="0" err="1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метафора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последовательно осуществляемая на протяжении большого фрагмента текста)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052736"/>
            <a:ext cx="9144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Зима. Мороз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latin typeface="+mn-lt"/>
              </a:rPr>
              <a:t>.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Село коптит</a:t>
            </a:r>
            <a:r>
              <a:rPr lang="ru-RU" sz="36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в стылое ясное небо серым дымом. (В.Шукшин ) </a:t>
            </a:r>
          </a:p>
          <a:p>
            <a:pPr eaLnBrk="1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Траурный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Моцарт зазвучал</a:t>
            </a:r>
            <a:r>
              <a:rPr lang="ru-RU" sz="36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под сводами собора (В.Астафьев). </a:t>
            </a:r>
          </a:p>
          <a:p>
            <a:pPr eaLnBrk="1" hangingPunct="1">
              <a:defRPr/>
            </a:pP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Черные фраки</a:t>
            </a:r>
            <a:r>
              <a:rPr lang="ru-RU" sz="36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носились</a:t>
            </a:r>
            <a:r>
              <a:rPr lang="ru-RU" sz="36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врозь и кучами там и там. (Н.Гоголь).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416" y="5288340"/>
            <a:ext cx="9144000" cy="15696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Метонимия </a:t>
            </a:r>
          </a:p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перенос значение (переименование) на основе смежности явлений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9144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Хмель, ползя по земле, хватается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за встречные травы но они оказываются слабоватыми для него, и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latin typeface="+mn-lt"/>
              </a:rPr>
              <a:t>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он ползет, пресмыкаясь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latin typeface="+mn-lt"/>
              </a:rPr>
              <a:t>, </a:t>
            </a:r>
            <a:r>
              <a:rPr lang="ru-RU" sz="3200" b="1" dirty="0">
                <a:latin typeface="+mn-lt"/>
              </a:rPr>
              <a:t>все дальше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latin typeface="+mn-lt"/>
              </a:rPr>
              <a:t>.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Он должен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постоянно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озираться и шарить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вокруг себя,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ища за что бы ему ухватиться, на какую бы опереться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  </a:t>
            </a: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надежную земную опору.</a:t>
            </a:r>
          </a:p>
          <a:p>
            <a:pPr eaLnBrk="1" hangingPunct="1">
              <a:defRPr/>
            </a:pPr>
            <a:r>
              <a:rPr lang="ru-RU" sz="3200" dirty="0">
                <a:ln>
                  <a:solidFill>
                    <a:schemeClr val="tx1"/>
                  </a:solidFill>
                </a:ln>
                <a:latin typeface="+mn-lt"/>
              </a:rPr>
              <a:t>(В.Солоухин)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5272316"/>
            <a:ext cx="9144000" cy="156966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fontAlgn="t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Олицетворение</a:t>
            </a:r>
          </a:p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присвоение предметам неживой природы </a:t>
            </a:r>
          </a:p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свойств живых существ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Антитеза (противопоставление)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/>
              <a:t>сопоставление противоположного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852936"/>
            <a:ext cx="7704856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Я глупая, а ты умён,</a:t>
            </a:r>
            <a:br>
              <a:rPr lang="ru-RU" sz="3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</a:br>
            <a:r>
              <a:rPr lang="ru-RU" sz="3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Живой, а я остолбенелая.</a:t>
            </a:r>
            <a:br>
              <a:rPr lang="ru-RU" sz="36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</a:br>
            <a:r>
              <a:rPr lang="ru-RU" sz="3200" b="1" dirty="0">
                <a:latin typeface="+mn-lt"/>
                <a:cs typeface="+mn-cs"/>
              </a:rPr>
              <a:t>(М. Цветаева)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869160"/>
            <a:ext cx="6912768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/>
              <a:t>Они сошлись. 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Волна и камень,</a:t>
            </a:r>
          </a:p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Стихи и проза, лед и пламень</a:t>
            </a:r>
          </a:p>
          <a:p>
            <a:pPr eaLnBrk="1" hangingPunct="1">
              <a:defRPr/>
            </a:pPr>
            <a:r>
              <a:rPr lang="ru-RU" sz="3200" b="1" dirty="0"/>
              <a:t>Не столь различны меж собой.</a:t>
            </a:r>
          </a:p>
          <a:p>
            <a:pPr eaLnBrk="1" hangingPunct="1">
              <a:defRPr/>
            </a:pPr>
            <a:r>
              <a:rPr lang="ru-RU" sz="3200" b="1" dirty="0"/>
              <a:t>А.Пушкин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24744"/>
            <a:ext cx="9144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Жил в Германии хрупкий болезнетворный юноша.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Заикался от неуверенности. Избегал развлечений. И только за роялем он преображался. Его звали Моцарт</a:t>
            </a:r>
            <a:r>
              <a:rPr lang="ru-RU" sz="36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. </a:t>
            </a:r>
            <a:r>
              <a:rPr lang="ru-RU" sz="3600" dirty="0">
                <a:ln>
                  <a:solidFill>
                    <a:schemeClr val="tx1"/>
                  </a:solidFill>
                </a:ln>
                <a:latin typeface="+mn-lt"/>
              </a:rPr>
              <a:t>(С.Довлатов)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224" y="5411450"/>
            <a:ext cx="9144000" cy="144655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Парцелляция </a:t>
            </a:r>
          </a:p>
          <a:p>
            <a:pPr algn="ctr" eaLnBrk="1" hangingPunct="1">
              <a:defRPr/>
            </a:pPr>
            <a:r>
              <a:rPr lang="ru-RU" sz="28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намеренное дробление предложения на значимые смысловые части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4134"/>
            <a:ext cx="9144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</a:rPr>
              <a:t>Есть только моя </a:t>
            </a:r>
            <a:r>
              <a:rPr lang="ru-RU" sz="2800" b="1" dirty="0" err="1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присмерительная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, бесплотная </a:t>
            </a:r>
            <a:r>
              <a:rPr lang="ru-RU" sz="2800" dirty="0">
                <a:ln>
                  <a:solidFill>
                    <a:schemeClr val="tx1"/>
                  </a:solidFill>
                </a:ln>
              </a:rPr>
              <a:t>душа, она сочится непонятной болью и слезами 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тихого</a:t>
            </a:r>
            <a:r>
              <a:rPr lang="ru-RU" sz="2800" dirty="0">
                <a:ln>
                  <a:solidFill>
                    <a:schemeClr val="tx1"/>
                  </a:solidFill>
                </a:ln>
              </a:rPr>
              <a:t> восторга. Пусть рухнут своды собора, и вместо палача о 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кровавом, преступно сложенном</a:t>
            </a:r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 </a:t>
            </a:r>
            <a:r>
              <a:rPr lang="ru-RU" sz="2800" dirty="0">
                <a:ln>
                  <a:solidFill>
                    <a:schemeClr val="tx1"/>
                  </a:solidFill>
                </a:ln>
              </a:rPr>
              <a:t>пути унесут люд в сердце музыку 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гения</a:t>
            </a:r>
            <a:r>
              <a:rPr lang="ru-RU" sz="2800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,</a:t>
            </a:r>
            <a:r>
              <a:rPr lang="ru-RU" sz="2800" dirty="0">
                <a:ln>
                  <a:solidFill>
                    <a:schemeClr val="tx1"/>
                  </a:solidFill>
                </a:ln>
              </a:rPr>
              <a:t> </a:t>
            </a:r>
          </a:p>
          <a:p>
            <a:pPr eaLnBrk="1" hangingPunct="1">
              <a:defRPr/>
            </a:pPr>
            <a:r>
              <a:rPr lang="ru-RU" sz="2800" dirty="0">
                <a:ln>
                  <a:solidFill>
                    <a:schemeClr val="tx1"/>
                  </a:solidFill>
                </a:ln>
              </a:rPr>
              <a:t>а не 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звериный</a:t>
            </a:r>
            <a:r>
              <a:rPr lang="ru-RU" sz="2800" dirty="0">
                <a:ln>
                  <a:solidFill>
                    <a:schemeClr val="tx1"/>
                  </a:solidFill>
                </a:ln>
              </a:rPr>
              <a:t> рев убийцы. (В.Астафьев)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художественной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795897"/>
            <a:ext cx="9144000" cy="206210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Эпитет </a:t>
            </a:r>
          </a:p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</a:rPr>
              <a:t>художественное определение, красочное, образное, подчеркивающее в слове какое-нибудь его отличительное свойство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Найдите примеры олицетворения, сравнения и эпитета.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196975"/>
            <a:ext cx="9144000" cy="40322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Визжит ветер, мечется как бешеный, мчатся рыжие, низкие, словно в клочья разорванные, облака, все раскутилось, смешалось, захлестал, закачался отвесными столбами рьяный ливень, молнии слепят огнистой зеленью, 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стреляет как из пушки  отрывистый гром,  запахло серой…</a:t>
            </a: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И.С.Тургенев «Голуби»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196752"/>
            <a:ext cx="2596737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Визжит ветер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rgbClr val="FF00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373216"/>
            <a:ext cx="294965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олицетворение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196752"/>
            <a:ext cx="2571153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как бешеный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700808"/>
            <a:ext cx="5565947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словно в клочья разорванные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645024"/>
            <a:ext cx="413995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стреляет как из пушки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5373216"/>
            <a:ext cx="2073003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сравнение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68144" y="2708920"/>
            <a:ext cx="2935419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рьяный ливень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8304" y="5373216"/>
            <a:ext cx="1336776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эпитет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708920"/>
            <a:ext cx="586814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закачался отвесными столбами 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11960" y="3645024"/>
            <a:ext cx="333437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>
                <a:ln w="28575"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отрывистый гром</a:t>
            </a:r>
            <a:endParaRPr lang="ru-RU" sz="3200" dirty="0">
              <a:ln w="28575">
                <a:solidFill>
                  <a:schemeClr val="tx1"/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Прямоугольник 4"/>
          <p:cNvSpPr>
            <a:spLocks noChangeArrowheads="1"/>
          </p:cNvSpPr>
          <p:nvPr/>
        </p:nvSpPr>
        <p:spPr bwMode="auto">
          <a:xfrm>
            <a:off x="0" y="188913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3200" b="1">
                <a:latin typeface="Calibri" pitchFamily="34" charset="0"/>
              </a:rPr>
              <a:t>(1)Можно с уверенностью сказать, что в мире мало поэтов, являющихся, подобно Есенину, душой нации  и пользующихся безграничной любовью народа. (2)Есенина любят разные слои общества: молодёжь и старики, рабочие и профессора. (3)Чем же объяснить такую любовь русского народа к творчеству Есенина?                           (4)Ведь это очень сложный поэт, и нет человека, который бы его до конца понял, нет пока и критика, который смог бы объяснить и прокомментировать всё богатство содержания есенинской поэзии.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9463" y="759478"/>
            <a:ext cx="1944216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метафора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196752"/>
            <a:ext cx="25831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душой нации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80112" y="1124744"/>
            <a:ext cx="288032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безграничной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2160" y="692696"/>
            <a:ext cx="1656184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эпитет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2132856"/>
            <a:ext cx="5976664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молодёжь и старики, рабочие и  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31840" y="1700808"/>
            <a:ext cx="2027927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антонимы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636912"/>
            <a:ext cx="233975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профессора 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11760" y="2636912"/>
            <a:ext cx="673224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3)Чем же объяснить такую любовь 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3140968"/>
            <a:ext cx="723629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русского народа к творчеству Есенина? 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11552" y="2204864"/>
            <a:ext cx="403244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Риторический вопрос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55368" y="5589240"/>
            <a:ext cx="568863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Синтаксический параллелизм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4077072"/>
            <a:ext cx="9144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который бы его до конца понял, нет пока и критика, который смог бы объяснить и прокомментировать всё богатство содержания есенинской поэзии. 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128048" y="3573016"/>
            <a:ext cx="301595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+mn-lt"/>
                <a:cs typeface="+mn-cs"/>
              </a:rPr>
              <a:t> нет человека,                                                          </a:t>
            </a:r>
            <a:endParaRPr lang="ru-RU" sz="320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633478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Найдите и назовите все средства выразительности.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выразительности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836613"/>
            <a:ext cx="6227763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1. Под ним струя светлей лазури.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(М. Лермонтов.)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2. Богатырский конь через лес перепрыгивает.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(Былина)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3. Задремали звёзды золотые.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(С. Есенин.)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4.Впереди – пустынный  день.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(К. Паустовский.)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5. Вода устала петь, устала течь,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Сиять, струиться и переливаться.</a:t>
            </a:r>
          </a:p>
          <a:p>
            <a:pPr eaLnBrk="1" hangingPunct="1">
              <a:defRPr/>
            </a:pPr>
            <a:r>
              <a:rPr lang="ru-RU" sz="2800" b="1" dirty="0">
                <a:latin typeface="+mn-lt"/>
              </a:rPr>
              <a:t>(Д. Самойлов.)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86563" y="4076700"/>
            <a:ext cx="2357437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600" b="1" dirty="0"/>
              <a:t>Сравнение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45300" y="836613"/>
            <a:ext cx="22987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600" b="1" dirty="0"/>
              <a:t>Гипербола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92788" y="1844675"/>
            <a:ext cx="3351212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/>
              <a:t>Олицетворение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20000" y="5084763"/>
            <a:ext cx="1524000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/>
              <a:t>Эпитет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95963" y="2852738"/>
            <a:ext cx="3348037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Однородные члены </a:t>
            </a:r>
          </a:p>
          <a:p>
            <a:pPr algn="ctr" eaLnBrk="1" hangingPunct="1">
              <a:defRPr/>
            </a:pPr>
            <a:r>
              <a:rPr lang="ru-RU" sz="2800" b="1" dirty="0"/>
              <a:t>предложения</a:t>
            </a:r>
          </a:p>
        </p:txBody>
      </p:sp>
      <p:cxnSp>
        <p:nvCxnSpPr>
          <p:cNvPr id="10" name="Прямая со стрелкой 9"/>
          <p:cNvCxnSpPr>
            <a:endCxn id="4" idx="1"/>
          </p:cNvCxnSpPr>
          <p:nvPr/>
        </p:nvCxnSpPr>
        <p:spPr>
          <a:xfrm>
            <a:off x="3203575" y="1196975"/>
            <a:ext cx="3582988" cy="3203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1"/>
          </p:cNvCxnSpPr>
          <p:nvPr/>
        </p:nvCxnSpPr>
        <p:spPr>
          <a:xfrm flipV="1">
            <a:off x="4859338" y="1160463"/>
            <a:ext cx="1985962" cy="900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" idx="1"/>
          </p:cNvCxnSpPr>
          <p:nvPr/>
        </p:nvCxnSpPr>
        <p:spPr>
          <a:xfrm flipV="1">
            <a:off x="4787900" y="2168525"/>
            <a:ext cx="1004888" cy="11890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1"/>
          </p:cNvCxnSpPr>
          <p:nvPr/>
        </p:nvCxnSpPr>
        <p:spPr>
          <a:xfrm>
            <a:off x="4787900" y="4221163"/>
            <a:ext cx="2832100" cy="1187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8" idx="1"/>
          </p:cNvCxnSpPr>
          <p:nvPr/>
        </p:nvCxnSpPr>
        <p:spPr>
          <a:xfrm flipV="1">
            <a:off x="5076825" y="3330575"/>
            <a:ext cx="719138" cy="2114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88125" y="5949950"/>
            <a:ext cx="2555875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b="1" dirty="0"/>
              <a:t>Метафора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выразительности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836613"/>
            <a:ext cx="6875463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>
                <a:cs typeface="Arial" pitchFamily="34" charset="0"/>
              </a:rPr>
              <a:t>Спать одуванчики ложились вместе               с нами, детьми, и вместе с нами вставали.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2133600"/>
            <a:ext cx="6516688" cy="954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Она щебечет и поёт в преддверье бора,</a:t>
            </a:r>
          </a:p>
          <a:p>
            <a:pPr algn="ctr" eaLnBrk="1" hangingPunct="1">
              <a:defRPr/>
            </a:pPr>
            <a:r>
              <a:rPr lang="ru-RU" sz="2800" b="1" dirty="0"/>
              <a:t>Как бы оберегая вход в лесные норы.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0438"/>
            <a:ext cx="5435600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В багрец и золото одетые леса.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508500"/>
            <a:ext cx="7451725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Скоро Осень проснется и заплачет спросонья.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516563"/>
            <a:ext cx="6300788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Но предстоит еще заледенеть,</a:t>
            </a:r>
          </a:p>
          <a:p>
            <a:pPr algn="ctr" eaLnBrk="1" hangingPunct="1">
              <a:defRPr/>
            </a:pPr>
            <a:r>
              <a:rPr lang="ru-RU" sz="2800" b="1" dirty="0"/>
              <a:t>И уж не петь, а, как броня, звенеть.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92788" y="3500438"/>
            <a:ext cx="3351212" cy="64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600" b="1" dirty="0"/>
              <a:t>Олицетворение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24688" y="836613"/>
            <a:ext cx="2119312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Сравнение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12000" y="2276475"/>
            <a:ext cx="2032000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Метафора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845300" y="5229225"/>
            <a:ext cx="229870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ru-RU" sz="3600" b="1" dirty="0"/>
              <a:t>Гипербола</a:t>
            </a:r>
          </a:p>
        </p:txBody>
      </p:sp>
      <p:cxnSp>
        <p:nvCxnSpPr>
          <p:cNvPr id="15" name="Прямая со стрелкой 14"/>
          <p:cNvCxnSpPr>
            <a:stCxn id="4" idx="3"/>
            <a:endCxn id="9" idx="0"/>
          </p:cNvCxnSpPr>
          <p:nvPr/>
        </p:nvCxnSpPr>
        <p:spPr>
          <a:xfrm>
            <a:off x="6875463" y="1314450"/>
            <a:ext cx="593725" cy="2185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3"/>
            <a:endCxn id="10" idx="2"/>
          </p:cNvCxnSpPr>
          <p:nvPr/>
        </p:nvCxnSpPr>
        <p:spPr>
          <a:xfrm flipV="1">
            <a:off x="6516688" y="1420813"/>
            <a:ext cx="1566862" cy="11890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6" idx="3"/>
            <a:endCxn id="12" idx="2"/>
          </p:cNvCxnSpPr>
          <p:nvPr/>
        </p:nvCxnSpPr>
        <p:spPr>
          <a:xfrm flipV="1">
            <a:off x="5435600" y="2862263"/>
            <a:ext cx="2692400" cy="900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0"/>
            <a:endCxn id="9" idx="2"/>
          </p:cNvCxnSpPr>
          <p:nvPr/>
        </p:nvCxnSpPr>
        <p:spPr>
          <a:xfrm flipV="1">
            <a:off x="3725863" y="4146550"/>
            <a:ext cx="3743325" cy="361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8" idx="3"/>
            <a:endCxn id="10" idx="2"/>
          </p:cNvCxnSpPr>
          <p:nvPr/>
        </p:nvCxnSpPr>
        <p:spPr>
          <a:xfrm flipV="1">
            <a:off x="6300788" y="1420813"/>
            <a:ext cx="1782762" cy="4573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выразительности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908050"/>
            <a:ext cx="4572000" cy="9540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Жизни мышья беготня…</a:t>
            </a:r>
          </a:p>
          <a:p>
            <a:pPr algn="ctr" eaLnBrk="1" hangingPunct="1">
              <a:defRPr/>
            </a:pPr>
            <a:r>
              <a:rPr lang="ru-RU" sz="2800" b="1" dirty="0"/>
              <a:t>Что тревожишь ты меня?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205038"/>
            <a:ext cx="3297238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Мальчик с пальчик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3068638"/>
            <a:ext cx="4954588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Лес, словно терем расписной.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5263"/>
            <a:ext cx="4932363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Когда народ….Белинского и Гоголя с базара понесет.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5373688"/>
            <a:ext cx="4006850" cy="5222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О Волга, колыбель моя!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99100" y="4941888"/>
            <a:ext cx="3644900" cy="5222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Риторический вопрос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640638" y="908050"/>
            <a:ext cx="1503362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Литота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24688" y="1916113"/>
            <a:ext cx="2119312" cy="5857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Сравнение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04063" y="2997200"/>
            <a:ext cx="2039937" cy="5222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Метонимия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16763" y="4005263"/>
            <a:ext cx="2027237" cy="5222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Обращение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95950" y="6021388"/>
            <a:ext cx="3448050" cy="523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Лексический повтор </a:t>
            </a:r>
          </a:p>
        </p:txBody>
      </p:sp>
      <p:cxnSp>
        <p:nvCxnSpPr>
          <p:cNvPr id="15" name="Прямая со стрелкой 14"/>
          <p:cNvCxnSpPr>
            <a:stCxn id="3" idx="3"/>
            <a:endCxn id="8" idx="0"/>
          </p:cNvCxnSpPr>
          <p:nvPr/>
        </p:nvCxnSpPr>
        <p:spPr>
          <a:xfrm>
            <a:off x="4572000" y="1385888"/>
            <a:ext cx="2749550" cy="3556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3"/>
            <a:endCxn id="9" idx="1"/>
          </p:cNvCxnSpPr>
          <p:nvPr/>
        </p:nvCxnSpPr>
        <p:spPr>
          <a:xfrm flipV="1">
            <a:off x="3297238" y="1201738"/>
            <a:ext cx="4343400" cy="1265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3"/>
            <a:endCxn id="10" idx="1"/>
          </p:cNvCxnSpPr>
          <p:nvPr/>
        </p:nvCxnSpPr>
        <p:spPr>
          <a:xfrm flipV="1">
            <a:off x="4954588" y="2209800"/>
            <a:ext cx="2070100" cy="1120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6" idx="3"/>
            <a:endCxn id="11" idx="1"/>
          </p:cNvCxnSpPr>
          <p:nvPr/>
        </p:nvCxnSpPr>
        <p:spPr>
          <a:xfrm flipV="1">
            <a:off x="4932363" y="3259138"/>
            <a:ext cx="2171700" cy="1222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" idx="3"/>
            <a:endCxn id="12" idx="1"/>
          </p:cNvCxnSpPr>
          <p:nvPr/>
        </p:nvCxnSpPr>
        <p:spPr>
          <a:xfrm flipV="1">
            <a:off x="4006850" y="4267200"/>
            <a:ext cx="3109913" cy="1366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средство выразительности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20713"/>
            <a:ext cx="4572000" cy="18161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Мело, мело по всей земле,</a:t>
            </a:r>
          </a:p>
          <a:p>
            <a:pPr algn="ctr" eaLnBrk="1" hangingPunct="1">
              <a:defRPr/>
            </a:pPr>
            <a:r>
              <a:rPr lang="ru-RU" sz="2800" b="1" dirty="0"/>
              <a:t>Во все пределы. </a:t>
            </a:r>
          </a:p>
          <a:p>
            <a:pPr algn="ctr" eaLnBrk="1" hangingPunct="1">
              <a:defRPr/>
            </a:pPr>
            <a:r>
              <a:rPr lang="ru-RU" sz="2800" b="1" dirty="0"/>
              <a:t>Свеча горела на столе,</a:t>
            </a:r>
          </a:p>
          <a:p>
            <a:pPr algn="ctr" eaLnBrk="1" hangingPunct="1">
              <a:defRPr/>
            </a:pPr>
            <a:r>
              <a:rPr lang="ru-RU" sz="2800" b="1" dirty="0"/>
              <a:t>Свеча горела.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636838"/>
            <a:ext cx="5580063" cy="13843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Они сошлись. Волна и камень,</a:t>
            </a:r>
          </a:p>
          <a:p>
            <a:pPr algn="ctr" eaLnBrk="1" hangingPunct="1">
              <a:defRPr/>
            </a:pPr>
            <a:r>
              <a:rPr lang="ru-RU" sz="2800" b="1" dirty="0"/>
              <a:t>Стихи и проза, лед и пламень,</a:t>
            </a:r>
          </a:p>
          <a:p>
            <a:pPr algn="ctr" eaLnBrk="1" hangingPunct="1">
              <a:defRPr/>
            </a:pPr>
            <a:r>
              <a:rPr lang="ru-RU" sz="2800" b="1" dirty="0"/>
              <a:t>Не столь различны меж собой.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221163"/>
            <a:ext cx="5267325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Мы с тобой не виделись сто лет!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941888"/>
            <a:ext cx="5580063" cy="9540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Гораздо интереснее казались морские коньки.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6021388"/>
            <a:ext cx="4475163" cy="5238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800" b="1" dirty="0"/>
              <a:t>И пунша пламень голубой.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227638" y="5949950"/>
            <a:ext cx="3916362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Лексический повтор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356475" y="908050"/>
            <a:ext cx="1787525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Антитеза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077075" y="3933825"/>
            <a:ext cx="2066925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Гипербола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024688" y="1844675"/>
            <a:ext cx="2119312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Сравнение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12000" y="5013325"/>
            <a:ext cx="2032000" cy="584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Метафора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742113" y="2924175"/>
            <a:ext cx="2401887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3200" b="1" dirty="0"/>
              <a:t>Метонимия </a:t>
            </a:r>
          </a:p>
        </p:txBody>
      </p:sp>
      <p:cxnSp>
        <p:nvCxnSpPr>
          <p:cNvPr id="15" name="Прямая со стрелкой 14"/>
          <p:cNvCxnSpPr>
            <a:stCxn id="3" idx="3"/>
            <a:endCxn id="8" idx="0"/>
          </p:cNvCxnSpPr>
          <p:nvPr/>
        </p:nvCxnSpPr>
        <p:spPr>
          <a:xfrm>
            <a:off x="4572000" y="1528763"/>
            <a:ext cx="2613025" cy="4421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3"/>
            <a:endCxn id="9" idx="1"/>
          </p:cNvCxnSpPr>
          <p:nvPr/>
        </p:nvCxnSpPr>
        <p:spPr>
          <a:xfrm flipV="1">
            <a:off x="5580063" y="1201738"/>
            <a:ext cx="1776412" cy="212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" idx="3"/>
            <a:endCxn id="10" idx="1"/>
          </p:cNvCxnSpPr>
          <p:nvPr/>
        </p:nvCxnSpPr>
        <p:spPr>
          <a:xfrm flipV="1">
            <a:off x="5267325" y="4225925"/>
            <a:ext cx="1809750" cy="257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6" idx="3"/>
            <a:endCxn id="11" idx="1"/>
          </p:cNvCxnSpPr>
          <p:nvPr/>
        </p:nvCxnSpPr>
        <p:spPr>
          <a:xfrm flipV="1">
            <a:off x="5580063" y="2136775"/>
            <a:ext cx="1444625" cy="3281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" idx="3"/>
            <a:endCxn id="12" idx="1"/>
          </p:cNvCxnSpPr>
          <p:nvPr/>
        </p:nvCxnSpPr>
        <p:spPr>
          <a:xfrm flipV="1">
            <a:off x="4475163" y="5305425"/>
            <a:ext cx="2636837" cy="977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76872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Задания для самостоятельной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Укажите, какое средство речевой выразительности используется в  предложении: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«Клим слышал, как Москва, встречая царя, ревела «ура». </a:t>
            </a:r>
            <a:endParaRPr lang="ru-RU" sz="3200" b="1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24209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Сравнение</a:t>
            </a: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39750" y="32131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Метонимия</a:t>
            </a:r>
          </a:p>
        </p:txBody>
      </p:sp>
      <p:sp>
        <p:nvSpPr>
          <p:cNvPr id="5" name="Текст 5"/>
          <p:cNvSpPr txBox="1">
            <a:spLocks/>
          </p:cNvSpPr>
          <p:nvPr/>
        </p:nvSpPr>
        <p:spPr>
          <a:xfrm>
            <a:off x="539750" y="40052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Эпитет</a:t>
            </a: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539750" y="47974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Гипербола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8510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6600" b="1" dirty="0">
                <a:ln w="28575">
                  <a:solidFill>
                    <a:schemeClr val="tx1"/>
                  </a:solidFill>
                </a:ln>
                <a:solidFill>
                  <a:srgbClr val="FF0066"/>
                </a:solidFill>
              </a:rPr>
              <a:t>Эпитет</a:t>
            </a:r>
            <a:r>
              <a:rPr lang="ru-RU" sz="6600" b="1" dirty="0"/>
              <a:t> </a:t>
            </a:r>
          </a:p>
          <a:p>
            <a:pPr algn="ctr" eaLnBrk="1" hangingPunct="1">
              <a:defRPr/>
            </a:pPr>
            <a:r>
              <a:rPr lang="ru-RU" sz="4400" b="1" dirty="0"/>
              <a:t>образное определение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7128792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600" b="1" dirty="0">
                <a:latin typeface="+mn-lt"/>
              </a:rPr>
              <a:t>И мы тебя, поэт, не разгадали,</a:t>
            </a:r>
          </a:p>
          <a:p>
            <a:pPr eaLnBrk="1" hangingPunct="1">
              <a:defRPr/>
            </a:pPr>
            <a:r>
              <a:rPr lang="ru-RU" sz="3600" b="1" dirty="0">
                <a:latin typeface="+mn-lt"/>
              </a:rPr>
              <a:t>Не поняли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младенческой</a:t>
            </a:r>
            <a:r>
              <a:rPr lang="ru-RU" sz="3600" b="1" dirty="0">
                <a:latin typeface="+mn-lt"/>
              </a:rPr>
              <a:t> печали</a:t>
            </a:r>
          </a:p>
          <a:p>
            <a:pPr eaLnBrk="1" hangingPunct="1">
              <a:defRPr/>
            </a:pPr>
            <a:r>
              <a:rPr lang="ru-RU" sz="3600" b="1" dirty="0">
                <a:latin typeface="+mn-lt"/>
              </a:rPr>
              <a:t>В твоих как будто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latin typeface="+mn-lt"/>
              </a:rPr>
              <a:t>кованых</a:t>
            </a:r>
            <a:r>
              <a:rPr lang="ru-RU" sz="3600" b="1" dirty="0">
                <a:latin typeface="+mn-lt"/>
              </a:rPr>
              <a:t> стихах.</a:t>
            </a:r>
            <a:endParaRPr lang="ru-RU" sz="3200" b="1" dirty="0">
              <a:latin typeface="+mn-lt"/>
            </a:endParaRPr>
          </a:p>
          <a:p>
            <a:pPr eaLnBrk="1" hangingPunct="1">
              <a:defRPr/>
            </a:pPr>
            <a:r>
              <a:rPr lang="ru-RU" sz="3200" b="1" dirty="0">
                <a:latin typeface="+mn-lt"/>
              </a:rPr>
              <a:t>В. Брюсов </a:t>
            </a: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0" y="4179888"/>
            <a:ext cx="9144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800" b="1"/>
              <a:t>Эпитетами могут быть разные части речи:</a:t>
            </a:r>
          </a:p>
          <a:p>
            <a:pPr eaLnBrk="1" hangingPunct="1"/>
            <a:r>
              <a:rPr lang="ru-RU" altLang="ru-RU" sz="2800" b="1" i="1"/>
              <a:t>существительное</a:t>
            </a:r>
            <a:r>
              <a:rPr lang="ru-RU" altLang="ru-RU" sz="2800" b="1"/>
              <a:t> - "веселья шум"</a:t>
            </a:r>
          </a:p>
          <a:p>
            <a:pPr eaLnBrk="1" hangingPunct="1"/>
            <a:r>
              <a:rPr lang="ru-RU" altLang="ru-RU" sz="2800" b="1" i="1"/>
              <a:t>глагол</a:t>
            </a:r>
            <a:r>
              <a:rPr lang="ru-RU" altLang="ru-RU" sz="2800" b="1"/>
              <a:t> - "желание забыться"</a:t>
            </a:r>
          </a:p>
          <a:p>
            <a:pPr eaLnBrk="1" hangingPunct="1"/>
            <a:r>
              <a:rPr lang="ru-RU" altLang="ru-RU" sz="2800" b="1" i="1"/>
              <a:t>наречие</a:t>
            </a:r>
            <a:r>
              <a:rPr lang="ru-RU" altLang="ru-RU" sz="2800" b="1"/>
              <a:t> - "горячо любить"</a:t>
            </a:r>
          </a:p>
          <a:p>
            <a:pPr eaLnBrk="1" hangingPunct="1"/>
            <a:r>
              <a:rPr lang="ru-RU" altLang="ru-RU" sz="2800" b="1" i="1"/>
              <a:t>числительное</a:t>
            </a:r>
            <a:r>
              <a:rPr lang="ru-RU" altLang="ru-RU" sz="2800" b="1"/>
              <a:t> - "первый друг".</a:t>
            </a:r>
          </a:p>
          <a:p>
            <a:pPr eaLnBrk="1" hangingPunct="1"/>
            <a:r>
              <a:rPr lang="ru-RU" altLang="ru-RU" sz="2800" b="1"/>
              <a:t>Чаще всего в роли эпитетов -</a:t>
            </a:r>
            <a:r>
              <a:rPr lang="ru-RU" altLang="ru-RU" sz="2800" b="1" i="1"/>
              <a:t> прилагательное</a:t>
            </a:r>
            <a:r>
              <a:rPr lang="ru-RU" altLang="ru-RU" sz="2800" b="1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dirty="0"/>
              <a:t>2. Укажите, какое средство речевой выразительности используется в  предложении: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«Капельками крови горят ягодки брусники на ещё зелёной траве».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24209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Сравнение</a:t>
            </a: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39750" y="32131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Инверсия</a:t>
            </a:r>
          </a:p>
        </p:txBody>
      </p:sp>
      <p:sp>
        <p:nvSpPr>
          <p:cNvPr id="5" name="Текст 5"/>
          <p:cNvSpPr txBox="1">
            <a:spLocks/>
          </p:cNvSpPr>
          <p:nvPr/>
        </p:nvSpPr>
        <p:spPr>
          <a:xfrm>
            <a:off x="539750" y="40052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539750" y="47974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b="1" dirty="0">
                <a:solidFill>
                  <a:schemeClr val="tx1"/>
                </a:solidFill>
              </a:rPr>
              <a:t>Метонимия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3.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dirty="0">
                <a:solidFill>
                  <a:srgbClr val="002060"/>
                </a:solidFill>
              </a:rPr>
              <a:t>      </a:t>
            </a:r>
            <a:r>
              <a:rPr lang="ru-RU" sz="32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«Национализм – это слабость нации, а не ее сила».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6875" y="2382838"/>
            <a:ext cx="8208963" cy="584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/>
              <a:t>Инверсия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875" y="3217863"/>
            <a:ext cx="8208963" cy="5857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/>
              <a:t>Метафора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6875" y="4837113"/>
            <a:ext cx="8208963" cy="584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/>
              <a:t>Гипербола</a:t>
            </a:r>
          </a:p>
        </p:txBody>
      </p:sp>
      <p:sp>
        <p:nvSpPr>
          <p:cNvPr id="11" name="Текст 3"/>
          <p:cNvSpPr txBox="1">
            <a:spLocks/>
          </p:cNvSpPr>
          <p:nvPr/>
        </p:nvSpPr>
        <p:spPr>
          <a:xfrm>
            <a:off x="396875" y="4029075"/>
            <a:ext cx="8208963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200" b="1" dirty="0"/>
              <a:t>Антитеза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4929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4.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dirty="0">
                <a:solidFill>
                  <a:srgbClr val="002060"/>
                </a:solidFill>
              </a:rPr>
              <a:t>   </a:t>
            </a:r>
            <a:r>
              <a:rPr lang="ru-RU" sz="3600" b="1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«Образующийся при нуле градусов лед легче воды и поэтому не тонет. Поистине сказочное свойство!»</a:t>
            </a:r>
            <a:endParaRPr lang="ru-RU" sz="3200" b="1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56610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Восклицание</a:t>
            </a: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39750" y="47974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  <p:sp>
        <p:nvSpPr>
          <p:cNvPr id="5" name="Текст 5"/>
          <p:cNvSpPr txBox="1">
            <a:spLocks/>
          </p:cNvSpPr>
          <p:nvPr/>
        </p:nvSpPr>
        <p:spPr>
          <a:xfrm>
            <a:off x="539750" y="31416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Синекдоха</a:t>
            </a: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539750" y="39338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4929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3.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dirty="0">
                <a:solidFill>
                  <a:srgbClr val="002060"/>
                </a:solidFill>
              </a:rPr>
              <a:t>      </a:t>
            </a:r>
            <a:r>
              <a:rPr lang="ru-RU" sz="3600" b="1" i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Советую вам, прошу вас, уговариваю,  попробуйте. Попробуйте читать дома вместе и вслух».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363378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Градация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28638" y="277177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Синтаксический параллелизм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28638" y="453548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Парцелляция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39750" y="543877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5.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i="1" dirty="0">
                <a:solidFill>
                  <a:srgbClr val="002060"/>
                </a:solidFill>
              </a:rPr>
              <a:t>     </a:t>
            </a: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«Ну, скушай же ещё тарелочку, мой милый!»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270827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Метонимия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36575" y="34925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Аллегория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36575" y="42767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36575" y="50625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6.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        «Страна восходящего солнца».</a:t>
            </a:r>
            <a:endParaRPr lang="ru-RU" sz="9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604838" y="44132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Перифраз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77850" y="191611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Эпитет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92138" y="27384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604838" y="35750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Оксюморон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7.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   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«Заря из сада обдавала стёкла</a:t>
            </a:r>
          </a:p>
          <a:p>
            <a:pPr marL="457200" indent="-457200" eaLnBrk="1" hangingPunct="1"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     Кровавыми слезами сентября».</a:t>
            </a: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81025" y="30353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Метафора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77850" y="219551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Синекдоха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79438" y="39290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77850" y="477361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Эпитет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0469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8.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«Друзья Людмилы и Руслана!</a:t>
            </a:r>
          </a:p>
          <a:p>
            <a:pPr marL="457200" indent="-457200" eaLnBrk="1" hangingPunct="1"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С героем моего романа</a:t>
            </a:r>
          </a:p>
          <a:p>
            <a:pPr marL="457200" indent="-457200" eaLnBrk="1" hangingPunct="1"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Без предисловий, сей же час</a:t>
            </a:r>
          </a:p>
          <a:p>
            <a:pPr marL="457200" indent="-457200" eaLnBrk="1" hangingPunct="1">
              <a:defRPr/>
            </a:pP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Позвольте познакомить вас!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494188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Перифраз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11175" y="327501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Риторическое обращение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39750" y="41211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52450" y="57785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Парцелляция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9.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«Не всё в Маяковском хаос и тьма. Там есть свои Боги, свои молитвы, свои правды».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09588" y="249237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Метонимия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09588" y="33210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28638" y="411321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Синтаксический параллелизм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33400" y="49403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Парцелляция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49299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10.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«Однако его душа вмещала весь мир и отзывалась трагическим звучанием на маленькую боль в этом мире».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15938" y="5149850"/>
            <a:ext cx="7988300" cy="584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Гипербола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09588" y="28146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Литота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25463" y="355758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Перифраз</a:t>
            </a:r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525463" y="43529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Эпитет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31700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Вопросно-ответная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38100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форма изложения 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изложение в виде последовательности: вопрос-ответ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573016"/>
            <a:ext cx="612068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У меня зазвонил телефон. </a:t>
            </a:r>
            <a:br>
              <a:rPr lang="ru-RU" sz="3600" b="1" dirty="0">
                <a:latin typeface="+mn-lt"/>
                <a:cs typeface="+mn-cs"/>
              </a:rPr>
            </a:b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– Кто говорит? </a:t>
            </a:r>
            <a:b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</a:b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– Слон. </a:t>
            </a:r>
            <a:b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</a:b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- Откуда? </a:t>
            </a:r>
            <a:b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</a:b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– От верблюда.</a:t>
            </a:r>
            <a:r>
              <a:rPr lang="ru-RU" sz="3600" b="1" dirty="0">
                <a:latin typeface="+mn-lt"/>
                <a:cs typeface="+mn-cs"/>
              </a:rPr>
              <a:t/>
            </a:r>
            <a:br>
              <a:rPr lang="ru-RU" sz="3600" b="1" dirty="0">
                <a:latin typeface="+mn-lt"/>
                <a:cs typeface="+mn-cs"/>
              </a:rPr>
            </a:br>
            <a:r>
              <a:rPr lang="ru-RU" sz="3600" b="1" dirty="0">
                <a:latin typeface="+mn-lt"/>
                <a:cs typeface="+mn-cs"/>
              </a:rPr>
              <a:t>(К.И. Чуковский)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11.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«У него нет ни капли таланта».</a:t>
            </a:r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485775" y="33607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Литота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496888" y="187007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Градация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496888" y="26209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Сравнение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485775" y="41116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Антитеза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12.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«Вы – в каюты! Вы – в кладовые!»</a:t>
            </a:r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9750" y="186213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Синтаксический параллелизм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39750" y="26479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>
                <a:solidFill>
                  <a:schemeClr val="tx1"/>
                </a:solidFill>
              </a:rPr>
              <a:t>Инверсия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39750" y="34353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39750" y="42211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18521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13.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      </a:t>
            </a:r>
            <a:r>
              <a:rPr lang="ru-RU" sz="4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«И сон, как отзвук колокола, смолк».</a:t>
            </a:r>
            <a:endParaRPr lang="ru-RU" sz="6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436563" y="31940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Сравнение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436563" y="393700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Эпитет</a:t>
            </a:r>
          </a:p>
        </p:txBody>
      </p:sp>
      <p:sp>
        <p:nvSpPr>
          <p:cNvPr id="10" name="Текст 5"/>
          <p:cNvSpPr txBox="1">
            <a:spLocks/>
          </p:cNvSpPr>
          <p:nvPr/>
        </p:nvSpPr>
        <p:spPr>
          <a:xfrm>
            <a:off x="452438" y="46799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12" name="Текст 5"/>
          <p:cNvSpPr txBox="1">
            <a:spLocks/>
          </p:cNvSpPr>
          <p:nvPr/>
        </p:nvSpPr>
        <p:spPr>
          <a:xfrm>
            <a:off x="436563" y="2452688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Олицетворение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457200" indent="-457200" eaLnBrk="1" hangingPunct="1">
              <a:defRPr/>
            </a:pPr>
            <a:r>
              <a:rPr lang="ru-RU" sz="2400" b="1" dirty="0"/>
              <a:t>14. Укажите, какое средство речевой выразительности используется в  предложении: </a:t>
            </a:r>
          </a:p>
          <a:p>
            <a:pPr marL="457200" indent="-457200" eaLnBrk="1" hangingPunct="1">
              <a:defRPr/>
            </a:pPr>
            <a:r>
              <a:rPr lang="ru-RU" sz="2400" b="1" i="1" dirty="0">
                <a:solidFill>
                  <a:srgbClr val="002060"/>
                </a:solidFill>
              </a:rPr>
              <a:t>       </a:t>
            </a: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«С девушкой он поссорился.                       Из-за сущего пустяка».</a:t>
            </a:r>
            <a:endParaRPr lang="ru-RU" sz="8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Текст 3"/>
          <p:cNvSpPr txBox="1">
            <a:spLocks/>
          </p:cNvSpPr>
          <p:nvPr/>
        </p:nvSpPr>
        <p:spPr>
          <a:xfrm>
            <a:off x="534988" y="472122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3600" b="1" dirty="0"/>
              <a:t>Парцелляция</a:t>
            </a: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534988" y="3916363"/>
            <a:ext cx="7988300" cy="5826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Эпитет</a:t>
            </a:r>
          </a:p>
        </p:txBody>
      </p:sp>
      <p:sp>
        <p:nvSpPr>
          <p:cNvPr id="8" name="Текст 5"/>
          <p:cNvSpPr txBox="1">
            <a:spLocks/>
          </p:cNvSpPr>
          <p:nvPr/>
        </p:nvSpPr>
        <p:spPr>
          <a:xfrm>
            <a:off x="534988" y="3114675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Метафора</a:t>
            </a:r>
          </a:p>
        </p:txBody>
      </p:sp>
      <p:sp>
        <p:nvSpPr>
          <p:cNvPr id="9" name="Текст 5"/>
          <p:cNvSpPr txBox="1">
            <a:spLocks/>
          </p:cNvSpPr>
          <p:nvPr/>
        </p:nvSpPr>
        <p:spPr>
          <a:xfrm>
            <a:off x="534988" y="2317750"/>
            <a:ext cx="7988300" cy="58261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600" b="1" dirty="0">
                <a:solidFill>
                  <a:schemeClr val="tx1"/>
                </a:solidFill>
              </a:rPr>
              <a:t>Инверсия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Использованная литература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052513"/>
            <a:ext cx="8713787" cy="26781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Шаблон презентации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2"/>
              </a:rPr>
              <a:t>http://free-office.net/shablony-powerpoint/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Словарь литературоведческих терминов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http://www.endic.ru/linguistics/Trop-755.html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Материал для тестов </a:t>
            </a: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https://rus-oge.sdamgia.ru/test?a=catlistwstat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Словарь литературоведческих терминов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  <a:hlinkClick r:id="rId3"/>
              </a:rPr>
              <a:t>http://www.endic.ru/linguistics/Trop-755.html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45243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Восклицательное предложение</a:t>
            </a:r>
            <a:r>
              <a:rPr lang="ru-RU" sz="5400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предложение, выражающее экспрессивность, эмоциональность, </a:t>
            </a:r>
            <a:r>
              <a:rPr lang="ru-RU" sz="3600" b="1" dirty="0" err="1"/>
              <a:t>оценочность</a:t>
            </a:r>
            <a:r>
              <a:rPr lang="ru-RU" sz="3600" b="1" dirty="0"/>
              <a:t> речи говорящего.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/>
              <a:t>На письме в восклицательных предложений ставится восклицательный знак.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4549676"/>
            <a:ext cx="9396536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Друг, в нищете своей отдай себе отчет!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Ты в мир ни с чем пришел, могила все возьмет.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"Не пью я, ибо смерть близка", - мне говоришь ты; </a:t>
            </a:r>
            <a:r>
              <a:rPr lang="ru-RU" sz="3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Но пей ты иль не пей - она в свой час прядет!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3999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Гипербола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/>
              <a:t>преувеличение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828836"/>
            <a:ext cx="8604448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atin typeface="+mn-lt"/>
                <a:cs typeface="+mn-cs"/>
              </a:rPr>
              <a:t>О сердце, твой удел, - </a:t>
            </a:r>
            <a:r>
              <a:rPr lang="ru-RU" sz="36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вовек не зная сна</a:t>
            </a:r>
            <a:r>
              <a:rPr lang="ru-RU" sz="3600" b="1" dirty="0">
                <a:latin typeface="+mn-lt"/>
                <a:cs typeface="+mn-cs"/>
              </a:rPr>
              <a:t>, Из чаши скорби пить, испить ее до дна. Зачем, душа, в моем ты поселилась теле, Раз из него уйти ты все равно должна?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+mn-lt"/>
                <a:cs typeface="+mn-cs"/>
              </a:rPr>
              <a:t>						Омар Хайям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203132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</a:rPr>
              <a:t>Литота</a:t>
            </a:r>
            <a:r>
              <a:rPr lang="ru-RU" sz="7200" b="1" dirty="0"/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 </a:t>
            </a:r>
            <a:r>
              <a:rPr lang="ru-RU" sz="5400" b="1" dirty="0"/>
              <a:t>преуменьшение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3105835"/>
            <a:ext cx="9144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+mn-lt"/>
                <a:cs typeface="+mn-cs"/>
              </a:rPr>
              <a:t>«Ваш шпиц — прелестный шпиц,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28575">
                  <a:solidFill>
                    <a:sysClr val="windowText" lastClr="000000"/>
                  </a:solidFill>
                </a:ln>
                <a:solidFill>
                  <a:srgbClr val="FF0066"/>
                </a:solidFill>
                <a:latin typeface="+mn-lt"/>
                <a:cs typeface="+mn-cs"/>
              </a:rPr>
              <a:t>не более наперстка!»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67400" y="4652963"/>
            <a:ext cx="3276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3200" b="1" dirty="0" err="1">
                <a:latin typeface="+mn-lt"/>
                <a:cs typeface="Arial" panose="020B0604020202020204" pitchFamily="34" charset="0"/>
              </a:rPr>
              <a:t>А.С.Грибоедов</a:t>
            </a:r>
            <a:endParaRPr lang="ru-RU" sz="3200" b="1" dirty="0"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1043</TotalTime>
  <Words>5533</Words>
  <Application>Microsoft Office PowerPoint</Application>
  <PresentationFormat>Экран (4:3)</PresentationFormat>
  <Paragraphs>875</Paragraphs>
  <Slides>64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64</vt:i4>
      </vt:variant>
    </vt:vector>
  </HeadingPairs>
  <TitlesOfParts>
    <vt:vector size="6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Пользователь</cp:lastModifiedBy>
  <cp:revision>23</cp:revision>
  <dcterms:created xsi:type="dcterms:W3CDTF">2013-02-08T17:33:05Z</dcterms:created>
  <dcterms:modified xsi:type="dcterms:W3CDTF">2018-11-27T14:01:00Z</dcterms:modified>
</cp:coreProperties>
</file>