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3" r:id="rId7"/>
    <p:sldId id="264" r:id="rId8"/>
    <p:sldId id="265" r:id="rId9"/>
    <p:sldId id="266" r:id="rId10"/>
    <p:sldId id="262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56" y="-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22.05.2019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22.05.2019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22.05.2019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22.05.2019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22.05.2019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188640"/>
            <a:ext cx="8235374" cy="487375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Учебно-методический комплекс </a:t>
            </a:r>
          </a:p>
          <a:p>
            <a:pPr marL="0" indent="0" algn="ctr">
              <a:buNone/>
            </a:pP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«Перспективная начальная школа»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782099"/>
            <a:ext cx="8098729" cy="4068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3831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496944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Отличительные особенности УМК «Перспективная начальная школа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1268760"/>
            <a:ext cx="7992888" cy="5445224"/>
          </a:xfrm>
        </p:spPr>
        <p:txBody>
          <a:bodyPr>
            <a:noAutofit/>
          </a:bodyPr>
          <a:lstStyle/>
          <a:p>
            <a:pPr algn="just">
              <a:spcBef>
                <a:spcPct val="20000"/>
              </a:spcBef>
              <a:buClr>
                <a:schemeClr val="bg2">
                  <a:lumMod val="50000"/>
                </a:schemeClr>
              </a:buClr>
              <a:buSzTx/>
            </a:pPr>
            <a:r>
              <a:rPr lang="ru-RU" sz="29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максимальное </a:t>
            </a:r>
            <a:r>
              <a:rPr lang="ru-RU" sz="29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размещение методического аппарата, включая организационные формы работы, в корпусе самого учебника; </a:t>
            </a:r>
          </a:p>
          <a:p>
            <a:pPr algn="just">
              <a:spcBef>
                <a:spcPct val="20000"/>
              </a:spcBef>
              <a:buClr>
                <a:schemeClr val="bg2">
                  <a:lumMod val="50000"/>
                </a:schemeClr>
              </a:buClr>
              <a:buSzTx/>
            </a:pPr>
            <a:r>
              <a:rPr lang="ru-RU" sz="29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использование </a:t>
            </a:r>
            <a:r>
              <a:rPr lang="ru-RU" sz="29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единой системы условных обозначений во всем УМК; </a:t>
            </a:r>
          </a:p>
          <a:p>
            <a:pPr algn="just">
              <a:spcBef>
                <a:spcPct val="20000"/>
              </a:spcBef>
              <a:buClr>
                <a:schemeClr val="bg2">
                  <a:lumMod val="50000"/>
                </a:schemeClr>
              </a:buClr>
              <a:buSzTx/>
            </a:pPr>
            <a:r>
              <a:rPr lang="ru-RU" sz="29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систему </a:t>
            </a:r>
            <a:r>
              <a:rPr lang="ru-RU" sz="29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перекрестных взаимных ссылок между учебниками; </a:t>
            </a:r>
          </a:p>
          <a:p>
            <a:pPr algn="just">
              <a:spcBef>
                <a:spcPct val="20000"/>
              </a:spcBef>
              <a:buClr>
                <a:schemeClr val="bg2">
                  <a:lumMod val="50000"/>
                </a:schemeClr>
              </a:buClr>
              <a:buSzTx/>
            </a:pPr>
            <a:r>
              <a:rPr lang="ru-RU" sz="29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использование </a:t>
            </a:r>
            <a:r>
              <a:rPr lang="ru-RU" sz="29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единых сквозных героев (брата и сестры);</a:t>
            </a:r>
          </a:p>
          <a:p>
            <a:pPr algn="just">
              <a:spcBef>
                <a:spcPct val="20000"/>
              </a:spcBef>
              <a:buClr>
                <a:schemeClr val="bg2">
                  <a:lumMod val="50000"/>
                </a:schemeClr>
              </a:buClr>
              <a:buSzTx/>
            </a:pPr>
            <a:r>
              <a:rPr lang="ru-RU" sz="29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пошаговое </a:t>
            </a:r>
            <a:r>
              <a:rPr lang="ru-RU" sz="29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введение </a:t>
            </a:r>
            <a:r>
              <a:rPr lang="ru-RU" sz="29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терминологии и        мотивированное </a:t>
            </a:r>
            <a:r>
              <a:rPr lang="ru-RU" sz="29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ее использование.</a:t>
            </a:r>
          </a:p>
          <a:p>
            <a:pPr marL="0" indent="0">
              <a:buNone/>
            </a:pPr>
            <a:endParaRPr lang="ru-RU" sz="2900" dirty="0"/>
          </a:p>
        </p:txBody>
      </p:sp>
    </p:spTree>
    <p:extLst>
      <p:ext uri="{BB962C8B-B14F-4D97-AF65-F5344CB8AC3E}">
        <p14:creationId xmlns:p14="http://schemas.microsoft.com/office/powerpoint/2010/main" val="39742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sz="quarter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8" r="11869"/>
          <a:stretch/>
        </p:blipFill>
        <p:spPr bwMode="auto">
          <a:xfrm>
            <a:off x="539552" y="30908"/>
            <a:ext cx="7632848" cy="6517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56806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208912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идея УМК «Перспективная начальная школа»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1340768"/>
            <a:ext cx="8136904" cy="5017768"/>
          </a:xfrm>
        </p:spPr>
        <p:txBody>
          <a:bodyPr/>
          <a:lstStyle/>
          <a:p>
            <a:pPr marL="0" indent="0" algn="just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Оптимальное развитие каждого ребенка на основе педагогической поддержки его индивидуальности (возраста, способностей, интересов, склонностей, развития) в условиях специально организованной учебной деятельности, где ученик выступает то в роли обучаемого, то в роли обучающего, то в роли организатора учебной ситуации.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8104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064896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Основа  концепции УМК «Перспективная начальная школа»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1484784"/>
            <a:ext cx="8424936" cy="487375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Обобщение 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опыта функционирования тех комплектов, которые сегодня популярны и результативны в начальной 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школе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комплекты учебников по развивающим системам обучения Л.В. </a:t>
            </a:r>
            <a:r>
              <a:rPr lang="ru-R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Занкова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Д.Б. </a:t>
            </a:r>
            <a:r>
              <a:rPr lang="ru-RU" sz="3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Эльконина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В.В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Давыдова, комплект учебников «Школа XXI века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«Гармония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». Только с учетом сильных сторон всех направлений стала возможна разработка концепции УМК «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ПНШ» 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создание нового учебно-методического комплекта.</a:t>
            </a:r>
          </a:p>
        </p:txBody>
      </p:sp>
    </p:spTree>
    <p:extLst>
      <p:ext uri="{BB962C8B-B14F-4D97-AF65-F5344CB8AC3E}">
        <p14:creationId xmlns:p14="http://schemas.microsoft.com/office/powerpoint/2010/main" val="228850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7467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cap="none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принципы концепции </a:t>
            </a:r>
            <a:br>
              <a:rPr lang="ru-RU" sz="4000" b="1" cap="none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cap="none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УМК «Перспективная начальная школа</a:t>
            </a:r>
            <a:r>
              <a:rPr lang="ru-RU" sz="4000" b="1" cap="none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1600200"/>
            <a:ext cx="8136904" cy="4873752"/>
          </a:xfrm>
        </p:spPr>
        <p:txBody>
          <a:bodyPr>
            <a:noAutofit/>
          </a:bodyPr>
          <a:lstStyle/>
          <a:p>
            <a:pPr algn="just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непрерывного общего развития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каждого ребенка 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целостности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картины мира предполагает отбор такого содержания образования, которое поможет школьнику удерживать и воссоздать целостность картины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мира.</a:t>
            </a:r>
          </a:p>
          <a:p>
            <a:pPr algn="just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4F81BD"/>
              </a:buClr>
              <a:buSzPct val="80000"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учета индивидуальных возможностей и способностей школьников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ориентирован на постоянную педагогическую поддержку всех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учащихся.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0233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332656"/>
            <a:ext cx="8352928" cy="6264696"/>
          </a:xfrm>
        </p:spPr>
        <p:txBody>
          <a:bodyPr>
            <a:normAutofit/>
          </a:bodyPr>
          <a:lstStyle/>
          <a:p>
            <a:pPr algn="just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4F81BD"/>
              </a:buClr>
              <a:buSzPct val="80000"/>
            </a:pP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 прочности и наглядности.</a:t>
            </a: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Реализуют </a:t>
            </a: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ведущую идею учебно-методического </a:t>
            </a: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комплекта через </a:t>
            </a: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рассмотрение </a:t>
            </a: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частного </a:t>
            </a: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(конкретное наблюдение) к пониманию </a:t>
            </a: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общего </a:t>
            </a: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(постижению закономерности), от </a:t>
            </a: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общего, </a:t>
            </a: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т. е. от постигнутой закономерности, к </a:t>
            </a: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частному, </a:t>
            </a: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т. е. к способу решения конкретной учебной задачи.</a:t>
            </a:r>
          </a:p>
          <a:p>
            <a:pPr algn="just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rgbClr val="4F81BD"/>
              </a:buClr>
              <a:buSzPct val="80000"/>
            </a:pP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охраны и укрепления психического и физического здоровья детей. </a:t>
            </a: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этого принципа связана с формированием привычек к чистоте, порядку, аккуратности, соблюдению режима дня, к созданию условий для активного участия детей в оздоровительных </a:t>
            </a: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мероприятиях</a:t>
            </a:r>
            <a:endParaRPr lang="ru-RU" dirty="0">
              <a:solidFill>
                <a:srgbClr val="404040"/>
              </a:solidFill>
              <a:latin typeface="Georgia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29944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0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ru-RU" sz="3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Содержательные линии индивидуального развития: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1052736"/>
            <a:ext cx="8280920" cy="4873752"/>
          </a:xfrm>
        </p:spPr>
        <p:txBody>
          <a:bodyPr>
            <a:noAutofit/>
          </a:bodyPr>
          <a:lstStyle/>
          <a:p>
            <a:pPr algn="just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bg2">
                  <a:lumMod val="50000"/>
                </a:schemeClr>
              </a:buClr>
              <a:buSzPct val="80000"/>
            </a:pPr>
            <a:r>
              <a:rPr lang="ru-RU" sz="27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познавательных 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интересов и 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готовности к самообразовательной деятельности на основе учета индивидуальных 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склонностей; развития умственных способностей, 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творческого мышления; </a:t>
            </a:r>
          </a:p>
          <a:p>
            <a:pPr algn="just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bg2">
                  <a:lumMod val="50000"/>
                </a:schemeClr>
              </a:buClr>
              <a:buSzPct val="80000"/>
            </a:pP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воспитание 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социально-психологической </a:t>
            </a:r>
            <a:r>
              <a:rPr 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адаптированности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 учебно-воспитательному процессу и к жизни в 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коллективе; </a:t>
            </a:r>
          </a:p>
          <a:p>
            <a:pPr algn="just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bg2">
                  <a:lumMod val="50000"/>
                </a:schemeClr>
              </a:buClr>
              <a:buSzPct val="80000"/>
            </a:pP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воспитание 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физической культуры младшего 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школьника;</a:t>
            </a:r>
          </a:p>
          <a:p>
            <a:pPr lvl="0" algn="just">
              <a:buClr>
                <a:srgbClr val="4E67C8"/>
              </a:buClr>
            </a:pPr>
            <a:r>
              <a:rPr lang="ru-RU" sz="2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эстетического сознания младших школьников и художественного </a:t>
            </a:r>
            <a:r>
              <a:rPr lang="ru-RU" sz="27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вкуса;</a:t>
            </a:r>
            <a:endParaRPr lang="ru-RU" sz="27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buClr>
                <a:srgbClr val="4E67C8"/>
              </a:buClr>
            </a:pPr>
            <a:r>
              <a:rPr lang="ru-RU" sz="27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социально-нравственное воспитание </a:t>
            </a:r>
            <a:r>
              <a:rPr lang="ru-RU" sz="27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школьников.</a:t>
            </a:r>
            <a:endParaRPr lang="ru-RU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750" dirty="0"/>
          </a:p>
        </p:txBody>
      </p:sp>
    </p:spTree>
    <p:extLst>
      <p:ext uri="{BB962C8B-B14F-4D97-AF65-F5344CB8AC3E}">
        <p14:creationId xmlns:p14="http://schemas.microsoft.com/office/powerpoint/2010/main" val="38394992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620688"/>
            <a:ext cx="7848872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Типические свойства УМК «Перспективная начальная школа»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1"/>
          </p:nvPr>
        </p:nvSpPr>
        <p:spPr>
          <a:xfrm>
            <a:off x="395536" y="1772816"/>
            <a:ext cx="7467600" cy="4873752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Комплектность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Инструментальность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Интерактивность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Интеграция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90804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особенности УМК </a:t>
            </a:r>
            <a:b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«Перспективная начальная школа»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1600200"/>
            <a:ext cx="7920880" cy="4873752"/>
          </a:xfrm>
        </p:spPr>
        <p:txBody>
          <a:bodyPr>
            <a:noAutofit/>
          </a:bodyPr>
          <a:lstStyle/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УМК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каждому учебному предмету, как правило, включает в себя учебник, хрестоматию, тетрадь для самостоятельной работы, методическое пособие для учителя (методиста).</a:t>
            </a: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Межпредметные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связи: 2 часть русского языка включает в себя ряд словарей для использования на всех предметах.</a:t>
            </a: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Занятия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форме заседания клуба.</a:t>
            </a: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Задания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направлены на самостоятельную деятельность ученика.</a:t>
            </a:r>
          </a:p>
          <a:p>
            <a:pPr marL="0" indent="0" algn="just">
              <a:buNone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88634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026" y="476672"/>
            <a:ext cx="8532440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методические особенности УМК «Перспективная начальная школа»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1484784"/>
            <a:ext cx="8064896" cy="487375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Каждое методическое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пособие УМК «ПНШ»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состоит из двух частей:</a:t>
            </a:r>
          </a:p>
          <a:p>
            <a:pPr marL="0" indent="0" algn="just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Теоретическая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которая может быть использована учителем как теоретическое основание повышения его квалификации.</a:t>
            </a:r>
          </a:p>
          <a:p>
            <a:pPr marL="0" indent="0" algn="just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Непосредственно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поурочно-тематическое планирование, где расписан ход каждого урока, сформулированы его цели и задачи, а также содержатся идеи ответов на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заданные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учебнике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048892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119</TotalTime>
  <Words>419</Words>
  <Application>Microsoft Office PowerPoint</Application>
  <PresentationFormat>Экран (4:3)</PresentationFormat>
  <Paragraphs>38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Эркер</vt:lpstr>
      <vt:lpstr>Презентация PowerPoint</vt:lpstr>
      <vt:lpstr>Основная идея УМК «Перспективная начальная школа»</vt:lpstr>
      <vt:lpstr>Основа  концепции УМК «Перспективная начальная школа»</vt:lpstr>
      <vt:lpstr>Основные принципы концепции  УМК «Перспективная начальная школа»</vt:lpstr>
      <vt:lpstr>Презентация PowerPoint</vt:lpstr>
      <vt:lpstr>Содержательные линии индивидуального развития:</vt:lpstr>
      <vt:lpstr>Типические свойства УМК «Перспективная начальная школа»</vt:lpstr>
      <vt:lpstr>Основные особенности УМК  «Перспективная начальная школа»</vt:lpstr>
      <vt:lpstr>Основные методические особенности УМК «Перспективная начальная школа»</vt:lpstr>
      <vt:lpstr>Отличительные особенности УМК «Перспективная начальная школа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Дима</dc:creator>
  <cp:lastModifiedBy>Дима</cp:lastModifiedBy>
  <cp:revision>10</cp:revision>
  <dcterms:created xsi:type="dcterms:W3CDTF">2019-05-22T08:05:28Z</dcterms:created>
  <dcterms:modified xsi:type="dcterms:W3CDTF">2019-05-22T10:15:48Z</dcterms:modified>
</cp:coreProperties>
</file>