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4660"/>
  </p:normalViewPr>
  <p:slideViewPr>
    <p:cSldViewPr snapToGrid="0">
      <p:cViewPr varScale="1">
        <p:scale>
          <a:sx n="70" d="100"/>
          <a:sy n="70" d="100"/>
        </p:scale>
        <p:origin x="6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15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81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6240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93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547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772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27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27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0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07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5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01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87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73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9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14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E351F-FC51-4148-A265-490D1E732D75}" type="datetimeFigureOut">
              <a:rPr lang="ru-RU" smtClean="0"/>
              <a:t>23.04.2018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48A32E7-CEDA-4B34-BB97-528C004DB7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65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f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f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f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f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1263" y="194275"/>
            <a:ext cx="8915399" cy="2262781"/>
          </a:xfrm>
        </p:spPr>
        <p:txBody>
          <a:bodyPr>
            <a:normAutofit/>
          </a:bodyPr>
          <a:lstStyle/>
          <a:p>
            <a:r>
              <a:rPr lang="ru-RU" sz="4000" dirty="0"/>
              <a:t>«Брейн –ринг. Знаешь ли ты свои права?»</a:t>
            </a:r>
          </a:p>
        </p:txBody>
      </p:sp>
    </p:spTree>
    <p:extLst>
      <p:ext uri="{BB962C8B-B14F-4D97-AF65-F5344CB8AC3E}">
        <p14:creationId xmlns:p14="http://schemas.microsoft.com/office/powerpoint/2010/main" val="412606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Конкурс «Знаете ли вы понятия?»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7388" y="1690254"/>
            <a:ext cx="10817224" cy="3777622"/>
          </a:xfrm>
        </p:spPr>
        <p:txBody>
          <a:bodyPr/>
          <a:lstStyle/>
          <a:p>
            <a:r>
              <a:rPr lang="ru-RU" sz="3200" dirty="0"/>
              <a:t>1) Какой документ называется декларацией ? </a:t>
            </a:r>
          </a:p>
          <a:p>
            <a:r>
              <a:rPr lang="ru-RU" sz="3200" dirty="0"/>
              <a:t>ОТВЕТ: Документ, не имеющий обязательной силы (носит рекомендательный характер), в котором провозглашаются основные принципы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500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668" y="1540189"/>
            <a:ext cx="10590663" cy="3777622"/>
          </a:xfrm>
        </p:spPr>
        <p:txBody>
          <a:bodyPr>
            <a:normAutofit/>
          </a:bodyPr>
          <a:lstStyle/>
          <a:p>
            <a:r>
              <a:rPr lang="ru-RU" sz="3200" dirty="0"/>
              <a:t>2) Что такое конвенция? </a:t>
            </a:r>
          </a:p>
          <a:p>
            <a:r>
              <a:rPr lang="ru-RU" sz="3200" dirty="0"/>
              <a:t>ОТВЕТ: Международное соглашение по какому-либо специальному вопросу, имеющее обязательную силу для государства, которые к нему присоединились. </a:t>
            </a:r>
          </a:p>
        </p:txBody>
      </p:sp>
    </p:spTree>
    <p:extLst>
      <p:ext uri="{BB962C8B-B14F-4D97-AF65-F5344CB8AC3E}">
        <p14:creationId xmlns:p14="http://schemas.microsoft.com/office/powerpoint/2010/main" val="23446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0878" y="1841208"/>
            <a:ext cx="10617958" cy="3777622"/>
          </a:xfrm>
        </p:spPr>
        <p:txBody>
          <a:bodyPr>
            <a:normAutofit/>
          </a:bodyPr>
          <a:lstStyle/>
          <a:p>
            <a:r>
              <a:rPr lang="ru-RU" sz="3200" dirty="0"/>
              <a:t>3) Что такое эмансипация ? </a:t>
            </a:r>
          </a:p>
          <a:p>
            <a:r>
              <a:rPr lang="ru-RU" sz="3200" dirty="0"/>
              <a:t>ОТВЕТ: Признание несовершеннолетнего полностью дееспособным. Наступает с 16 лет </a:t>
            </a:r>
          </a:p>
        </p:txBody>
      </p:sp>
    </p:spTree>
    <p:extLst>
      <p:ext uri="{BB962C8B-B14F-4D97-AF65-F5344CB8AC3E}">
        <p14:creationId xmlns:p14="http://schemas.microsoft.com/office/powerpoint/2010/main" val="238783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8874" y="1540189"/>
            <a:ext cx="10134252" cy="3777622"/>
          </a:xfrm>
        </p:spPr>
        <p:txBody>
          <a:bodyPr>
            <a:normAutofit/>
          </a:bodyPr>
          <a:lstStyle/>
          <a:p>
            <a:r>
              <a:rPr lang="ru-RU" sz="3200" dirty="0"/>
              <a:t>4) Что такое правоспособность и с какого возраста она наступает?</a:t>
            </a:r>
          </a:p>
          <a:p>
            <a:r>
              <a:rPr lang="ru-RU" sz="3200" dirty="0"/>
              <a:t>ОТВЕТ: Возможность лица иметь гражданские права и нести обязанности. Наступает с рождения </a:t>
            </a:r>
          </a:p>
        </p:txBody>
      </p:sp>
    </p:spTree>
    <p:extLst>
      <p:ext uri="{BB962C8B-B14F-4D97-AF65-F5344CB8AC3E}">
        <p14:creationId xmlns:p14="http://schemas.microsoft.com/office/powerpoint/2010/main" val="76533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9504" y="1540189"/>
            <a:ext cx="10112991" cy="3777622"/>
          </a:xfrm>
        </p:spPr>
        <p:txBody>
          <a:bodyPr>
            <a:normAutofit/>
          </a:bodyPr>
          <a:lstStyle/>
          <a:p>
            <a:r>
              <a:rPr lang="ru-RU" sz="3200" dirty="0"/>
              <a:t>5)Что такое дееспособность и с какого возраста наступает ? </a:t>
            </a:r>
          </a:p>
          <a:p>
            <a:r>
              <a:rPr lang="ru-RU" sz="3200" dirty="0"/>
              <a:t>ОТВЕТ: Способность лица своими действиями приобретать гражданские права и создавать обязанности. Наступает с 18 лет. </a:t>
            </a:r>
          </a:p>
        </p:txBody>
      </p:sp>
    </p:spTree>
    <p:extLst>
      <p:ext uri="{BB962C8B-B14F-4D97-AF65-F5344CB8AC3E}">
        <p14:creationId xmlns:p14="http://schemas.microsoft.com/office/powerpoint/2010/main" val="3324230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Конкурс «Соотнесите право и его вид»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609" y="1905000"/>
            <a:ext cx="7181597" cy="4648200"/>
          </a:xfrm>
        </p:spPr>
        <p:txBody>
          <a:bodyPr/>
          <a:lstStyle/>
          <a:p>
            <a:r>
              <a:rPr lang="ru-RU" dirty="0"/>
              <a:t>1) Право на жизнь</a:t>
            </a:r>
            <a:endParaRPr lang="ru-RU" sz="1600" dirty="0"/>
          </a:p>
          <a:p>
            <a:r>
              <a:rPr lang="ru-RU" dirty="0"/>
              <a:t>2) Право на участие в управлении делами государства</a:t>
            </a:r>
            <a:endParaRPr lang="ru-RU" sz="1600" dirty="0"/>
          </a:p>
          <a:p>
            <a:r>
              <a:rPr lang="ru-RU" dirty="0"/>
              <a:t>3) Право на неприкосновенность жилища </a:t>
            </a:r>
          </a:p>
          <a:p>
            <a:r>
              <a:rPr lang="ru-RU" dirty="0"/>
              <a:t>4) Право на отдых</a:t>
            </a:r>
            <a:endParaRPr lang="ru-RU" sz="1600" dirty="0"/>
          </a:p>
          <a:p>
            <a:r>
              <a:rPr lang="ru-RU" dirty="0"/>
              <a:t>5) Право на образование</a:t>
            </a:r>
            <a:endParaRPr lang="ru-RU" sz="1600" dirty="0"/>
          </a:p>
          <a:p>
            <a:r>
              <a:rPr lang="ru-RU" dirty="0"/>
              <a:t>6) Свобода творчества и преподавания</a:t>
            </a:r>
          </a:p>
          <a:p>
            <a:r>
              <a:rPr lang="ru-RU" dirty="0"/>
              <a:t>7) Право избирать и быть избранным</a:t>
            </a:r>
            <a:endParaRPr lang="ru-RU" sz="1600" dirty="0"/>
          </a:p>
          <a:p>
            <a:r>
              <a:rPr lang="ru-RU" dirty="0"/>
              <a:t>8) Право на труд </a:t>
            </a:r>
          </a:p>
          <a:p>
            <a:r>
              <a:rPr lang="ru-RU" dirty="0"/>
              <a:t>9) Право на свободу передвижения </a:t>
            </a:r>
          </a:p>
          <a:p>
            <a:r>
              <a:rPr lang="ru-RU" dirty="0"/>
              <a:t>10) Право на информацию</a:t>
            </a:r>
            <a:endParaRPr lang="ru-RU" sz="16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8F36D027-628F-4BC7-AB25-B3CEF9F37D51}"/>
              </a:ext>
            </a:extLst>
          </p:cNvPr>
          <p:cNvSpPr txBox="1">
            <a:spLocks/>
          </p:cNvSpPr>
          <p:nvPr/>
        </p:nvSpPr>
        <p:spPr>
          <a:xfrm>
            <a:off x="7562852" y="1905000"/>
            <a:ext cx="4554538" cy="4057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гражданское право</a:t>
            </a:r>
          </a:p>
          <a:p>
            <a:r>
              <a:rPr lang="ru-RU" dirty="0"/>
              <a:t>социально-экономическое право</a:t>
            </a:r>
          </a:p>
          <a:p>
            <a:r>
              <a:rPr lang="ru-RU" dirty="0"/>
              <a:t>политическое право</a:t>
            </a:r>
          </a:p>
          <a:p>
            <a:r>
              <a:rPr lang="ru-RU" dirty="0"/>
              <a:t>гражданское право</a:t>
            </a:r>
          </a:p>
          <a:p>
            <a:r>
              <a:rPr lang="ru-RU" dirty="0"/>
              <a:t>политическое право</a:t>
            </a:r>
          </a:p>
          <a:p>
            <a:r>
              <a:rPr lang="ru-RU" dirty="0"/>
              <a:t>гражданское право</a:t>
            </a:r>
          </a:p>
          <a:p>
            <a:r>
              <a:rPr lang="ru-RU" dirty="0"/>
              <a:t>социально-экономическое право </a:t>
            </a:r>
          </a:p>
          <a:p>
            <a:r>
              <a:rPr lang="ru-RU" dirty="0"/>
              <a:t>культурное право</a:t>
            </a:r>
          </a:p>
          <a:p>
            <a:r>
              <a:rPr lang="ru-RU" dirty="0"/>
              <a:t> политическое право</a:t>
            </a:r>
          </a:p>
          <a:p>
            <a:r>
              <a:rPr lang="ru-RU" dirty="0"/>
              <a:t>социально-экономическое право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91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3" y="97637"/>
            <a:ext cx="9961416" cy="858326"/>
          </a:xfrm>
        </p:spPr>
        <p:txBody>
          <a:bodyPr/>
          <a:lstStyle/>
          <a:p>
            <a:r>
              <a:rPr lang="ru-RU" dirty="0"/>
              <a:t>Конкурс «Юридическая  консультация»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1711" y="706581"/>
            <a:ext cx="8915400" cy="615141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1) 15-летняя Маша устроилась в больницу санитаркой. Старшая медсестра потребовала выйти на работу в воскресенье </a:t>
            </a:r>
          </a:p>
          <a:p>
            <a:pPr marL="0" indent="0">
              <a:buNone/>
            </a:pPr>
            <a:r>
              <a:rPr lang="ru-RU" dirty="0"/>
              <a:t>ОТВЕТ: Нарушение. Запрещается привлекать несовершеннолетних к работе в выходные и праздничные дни. </a:t>
            </a:r>
          </a:p>
          <a:p>
            <a:pPr marL="0" indent="0">
              <a:buNone/>
            </a:pPr>
            <a:r>
              <a:rPr lang="ru-RU" dirty="0"/>
              <a:t>2) Во время каникул 14-летний Антон решил устроится ев работу – расклеивать </a:t>
            </a:r>
          </a:p>
          <a:p>
            <a:pPr marL="0" indent="0">
              <a:buNone/>
            </a:pPr>
            <a:r>
              <a:rPr lang="ru-RU" dirty="0"/>
              <a:t>ОТВЕТ: Не нарушены. Трудовой договор с несовершеннолетним, достигшим 14-ти лет, заключается с согласия одного из родителей </a:t>
            </a:r>
          </a:p>
          <a:p>
            <a:pPr marL="0" indent="0">
              <a:buNone/>
            </a:pPr>
            <a:r>
              <a:rPr lang="ru-RU" dirty="0"/>
              <a:t>3) Николаю 16 лет. Он устроился на работу в магазин ночным сторожем</a:t>
            </a:r>
          </a:p>
          <a:p>
            <a:pPr marL="0" indent="0">
              <a:buNone/>
            </a:pPr>
            <a:r>
              <a:rPr lang="ru-RU" dirty="0"/>
              <a:t>ОТВЕТ: Нарушены. Запрещается привлекать несовершеннолетних к работе в ночное время. </a:t>
            </a:r>
          </a:p>
          <a:p>
            <a:pPr marL="0" indent="0">
              <a:buNone/>
            </a:pPr>
            <a:r>
              <a:rPr lang="ru-RU" dirty="0"/>
              <a:t>4) 17-летний Дима решил найти себе работу на летних каникулах. Он пришёл в офис фирмы для собеседования. Директор фирмы принять Диму на работу отказался, объясняя своё решение тем, что трудоустройство предполагает заключение трудового договора, а договор может быть заключён с лицом, достигшим 18 лет. </a:t>
            </a:r>
          </a:p>
          <a:p>
            <a:pPr marL="0" indent="0">
              <a:buNone/>
            </a:pPr>
            <a:r>
              <a:rPr lang="ru-RU" dirty="0"/>
              <a:t>ОТВЕТ: Нарушены. Несовершеннолетний может самостоятельно заключать трудовой договор с 16 лет </a:t>
            </a:r>
          </a:p>
        </p:txBody>
      </p:sp>
    </p:spTree>
    <p:extLst>
      <p:ext uri="{BB962C8B-B14F-4D97-AF65-F5344CB8AC3E}">
        <p14:creationId xmlns:p14="http://schemas.microsoft.com/office/powerpoint/2010/main" val="239841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1128" y="1540189"/>
            <a:ext cx="9962866" cy="3777622"/>
          </a:xfrm>
        </p:spPr>
        <p:txBody>
          <a:bodyPr>
            <a:normAutofit/>
          </a:bodyPr>
          <a:lstStyle/>
          <a:p>
            <a:r>
              <a:rPr lang="ru-RU" sz="3200" dirty="0"/>
              <a:t>5) Родители 15-летней Натальи развелись. Суд постановил отдать Наталью на воспитание матери. Мать препятствует дочери общаться с отцом, мотивируя это тем, что тот, по её мнению, не любит дочь.</a:t>
            </a:r>
          </a:p>
          <a:p>
            <a:r>
              <a:rPr lang="ru-RU" sz="3200" dirty="0"/>
              <a:t>ОТВЕТ: Нарушены. Родители имеют права и обязанности в </a:t>
            </a:r>
            <a:r>
              <a:rPr lang="ru-RU" sz="3200" dirty="0" err="1"/>
              <a:t>отношернии</a:t>
            </a:r>
            <a:r>
              <a:rPr lang="ru-RU" sz="3200" dirty="0"/>
              <a:t> ребёнка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07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1103" y="471710"/>
            <a:ext cx="5487988" cy="1280890"/>
          </a:xfrm>
        </p:spPr>
        <p:txBody>
          <a:bodyPr/>
          <a:lstStyle/>
          <a:p>
            <a:r>
              <a:rPr lang="ru-RU" dirty="0"/>
              <a:t>Конкурс «Заморочки»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343890"/>
            <a:ext cx="11081982" cy="5384455"/>
          </a:xfrm>
        </p:spPr>
        <p:txBody>
          <a:bodyPr>
            <a:normAutofit/>
          </a:bodyPr>
          <a:lstStyle/>
          <a:p>
            <a:r>
              <a:rPr lang="ru-RU" sz="4400" dirty="0"/>
              <a:t>Составьте слова из букв.</a:t>
            </a:r>
          </a:p>
          <a:p>
            <a:r>
              <a:rPr lang="ru-RU" sz="4400" dirty="0"/>
              <a:t>1.    </a:t>
            </a:r>
            <a:r>
              <a:rPr lang="ru-RU" sz="4400" dirty="0" err="1"/>
              <a:t>сикцяонтути</a:t>
            </a:r>
            <a:r>
              <a:rPr lang="ru-RU" sz="4400" dirty="0"/>
              <a:t>              </a:t>
            </a:r>
          </a:p>
          <a:p>
            <a:r>
              <a:rPr lang="ru-RU" sz="4400" dirty="0"/>
              <a:t>2.    </a:t>
            </a:r>
            <a:r>
              <a:rPr lang="ru-RU" sz="4400" dirty="0" err="1"/>
              <a:t>тизабнноося</a:t>
            </a:r>
            <a:r>
              <a:rPr lang="ru-RU" sz="4400" dirty="0"/>
              <a:t>                 </a:t>
            </a:r>
          </a:p>
          <a:p>
            <a:r>
              <a:rPr lang="ru-RU" sz="4400" dirty="0"/>
              <a:t>3.     </a:t>
            </a:r>
            <a:r>
              <a:rPr lang="ru-RU" sz="4400" dirty="0" err="1"/>
              <a:t>врапа</a:t>
            </a:r>
            <a:r>
              <a:rPr lang="ru-RU" sz="4400" dirty="0"/>
              <a:t>                          </a:t>
            </a:r>
          </a:p>
          <a:p>
            <a:r>
              <a:rPr lang="ru-RU" sz="4400" dirty="0"/>
              <a:t>4.     </a:t>
            </a:r>
            <a:r>
              <a:rPr lang="ru-RU" sz="4400" dirty="0" err="1"/>
              <a:t>рдеякилаца</a:t>
            </a:r>
            <a:r>
              <a:rPr lang="ru-RU" sz="4400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AFF6ED-3B8D-4E97-9E03-E0B4609011B5}"/>
              </a:ext>
            </a:extLst>
          </p:cNvPr>
          <p:cNvSpPr txBox="1"/>
          <p:nvPr/>
        </p:nvSpPr>
        <p:spPr>
          <a:xfrm>
            <a:off x="7951048" y="2169994"/>
            <a:ext cx="33265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Конституция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3F4490-506F-4067-AD3A-7CFCCDBF18D0}"/>
              </a:ext>
            </a:extLst>
          </p:cNvPr>
          <p:cNvSpPr txBox="1"/>
          <p:nvPr/>
        </p:nvSpPr>
        <p:spPr>
          <a:xfrm>
            <a:off x="7951048" y="2877880"/>
            <a:ext cx="35621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Обязанности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4B819D-F81E-4D7B-B918-D8CED388A993}"/>
              </a:ext>
            </a:extLst>
          </p:cNvPr>
          <p:cNvSpPr txBox="1"/>
          <p:nvPr/>
        </p:nvSpPr>
        <p:spPr>
          <a:xfrm>
            <a:off x="7951048" y="3723676"/>
            <a:ext cx="18133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Право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73CDE-B92B-4FC9-9D89-21ABABA8297A}"/>
              </a:ext>
            </a:extLst>
          </p:cNvPr>
          <p:cNvSpPr txBox="1"/>
          <p:nvPr/>
        </p:nvSpPr>
        <p:spPr>
          <a:xfrm>
            <a:off x="7951048" y="4569473"/>
            <a:ext cx="3373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Декларация</a:t>
            </a:r>
          </a:p>
        </p:txBody>
      </p:sp>
    </p:spTree>
    <p:extLst>
      <p:ext uri="{BB962C8B-B14F-4D97-AF65-F5344CB8AC3E}">
        <p14:creationId xmlns:p14="http://schemas.microsoft.com/office/powerpoint/2010/main" val="49082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Знаете ли вы свои обязанности?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1176" y="1905000"/>
            <a:ext cx="8915400" cy="3777622"/>
          </a:xfrm>
        </p:spPr>
        <p:txBody>
          <a:bodyPr>
            <a:normAutofit fontScale="92500"/>
          </a:bodyPr>
          <a:lstStyle/>
          <a:p>
            <a:r>
              <a:rPr lang="ru-RU" sz="2400" dirty="0"/>
              <a:t>Перечислите обязанности гражданина РФ</a:t>
            </a:r>
          </a:p>
          <a:p>
            <a:r>
              <a:rPr lang="ru-RU" sz="2400" dirty="0"/>
              <a:t>ОТВЕТЫ:</a:t>
            </a:r>
          </a:p>
          <a:p>
            <a:r>
              <a:rPr lang="ru-RU" dirty="0"/>
              <a:t>Обязанность соблюдать Конституцию и законы РФ </a:t>
            </a:r>
          </a:p>
          <a:p>
            <a:r>
              <a:rPr lang="ru-RU" dirty="0"/>
              <a:t>Обязанность платить налоги и сборы </a:t>
            </a:r>
          </a:p>
          <a:p>
            <a:r>
              <a:rPr lang="ru-RU" dirty="0"/>
              <a:t>Обязанность сохранять природу и окружающую среду, бережно относится к природным богатствам </a:t>
            </a:r>
          </a:p>
          <a:p>
            <a:r>
              <a:rPr lang="ru-RU" dirty="0"/>
              <a:t>Обязанность трудоспособных детей, достигших 18 лет, заботится о нетрудоспособных родителях </a:t>
            </a:r>
          </a:p>
          <a:p>
            <a:r>
              <a:rPr lang="ru-RU" dirty="0"/>
              <a:t>Обязанность получать детьми основного общего (9 классов) образование</a:t>
            </a:r>
          </a:p>
          <a:p>
            <a:r>
              <a:rPr lang="ru-RU" dirty="0"/>
              <a:t>Обязанность защищать Отечество </a:t>
            </a:r>
          </a:p>
        </p:txBody>
      </p:sp>
    </p:spTree>
    <p:extLst>
      <p:ext uri="{BB962C8B-B14F-4D97-AF65-F5344CB8AC3E}">
        <p14:creationId xmlns:p14="http://schemas.microsoft.com/office/powerpoint/2010/main" val="364708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8557" y="401780"/>
            <a:ext cx="8915400" cy="6456220"/>
          </a:xfrm>
        </p:spPr>
        <p:txBody>
          <a:bodyPr>
            <a:normAutofit/>
          </a:bodyPr>
          <a:lstStyle/>
          <a:p>
            <a:r>
              <a:rPr lang="ru-RU" dirty="0"/>
              <a:t>Один испанский анархист требовал: «Отмените все правила уличного движения. Почему я должен поворачивать направо, если мне нужно налево? Это против свободы!»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Итальянский историк и поэт Карло Ботта утверждал: « Общественная свобода есть ничто иное, как пунктуальное соблюдение общественных законов, справедливых и равных для всех 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364" y="1239115"/>
            <a:ext cx="2558651" cy="17257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2692" y="4047466"/>
            <a:ext cx="2143383" cy="267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980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«Знаете ли вы свои обязанности ?»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361063"/>
            <a:ext cx="12192000" cy="4496936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1) До какого возраста гражданин признаётся ребёнком? </a:t>
            </a:r>
          </a:p>
          <a:p>
            <a:pPr algn="ctr"/>
            <a:r>
              <a:rPr lang="ru-RU" sz="3200" dirty="0"/>
              <a:t>ОТВЕТ: Лицо, не достигшее возраста 18 лет </a:t>
            </a:r>
          </a:p>
        </p:txBody>
      </p:sp>
    </p:spTree>
    <p:extLst>
      <p:ext uri="{BB962C8B-B14F-4D97-AF65-F5344CB8AC3E}">
        <p14:creationId xmlns:p14="http://schemas.microsoft.com/office/powerpoint/2010/main" val="70959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81693"/>
            <a:ext cx="12192000" cy="4423321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2) На ком должен лежать основной груз обязанностей в отношении ребенка?</a:t>
            </a:r>
          </a:p>
          <a:p>
            <a:pPr algn="ctr"/>
            <a:r>
              <a:rPr lang="ru-RU" sz="3200" dirty="0"/>
              <a:t>ОТВЕТ: Родители имеют равные права и обязанности в отношении ребенка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1796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32689"/>
            <a:ext cx="12192000" cy="377762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3) С какого возраста ребенок приобретает право на уважение его человеческого достоинства ? </a:t>
            </a:r>
          </a:p>
          <a:p>
            <a:pPr algn="ctr"/>
            <a:r>
              <a:rPr lang="ru-RU" sz="3200" dirty="0"/>
              <a:t>ОТВЕТ: С рождения 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7574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039" y="1759527"/>
            <a:ext cx="11379921" cy="4955171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4) С какого возраста ребёнок имеет право участвовать в детских общественных организациях ?</a:t>
            </a:r>
          </a:p>
          <a:p>
            <a:pPr algn="ctr"/>
            <a:r>
              <a:rPr lang="ru-RU" sz="3200" dirty="0"/>
              <a:t>ОТВЕТ: С 8 лет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397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40189"/>
            <a:ext cx="12192000" cy="377762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5) С какого возраста ребенок даёт согласие на изменение своей фамилии (или) имени? </a:t>
            </a:r>
          </a:p>
          <a:p>
            <a:pPr algn="ctr"/>
            <a:r>
              <a:rPr lang="ru-RU" sz="3200" dirty="0"/>
              <a:t>ОТВЕТ: С 10 лет </a:t>
            </a:r>
          </a:p>
          <a:p>
            <a:pPr marL="0" indent="0" algn="ctr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068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13083"/>
            <a:ext cx="12192000" cy="377762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6) С какого возраста ребёнок имеет право на вступление в брак с разрешения органов местного самоуправления при наличии уважительных причин </a:t>
            </a:r>
          </a:p>
          <a:p>
            <a:pPr algn="ctr"/>
            <a:r>
              <a:rPr lang="ru-RU" sz="3200" dirty="0"/>
              <a:t>ОТВЕТ: С 16 лет 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36974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40173"/>
            <a:ext cx="12192000" cy="377762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7) С какого возраста ребёнок вправе заключать мелкие сделки ? </a:t>
            </a:r>
          </a:p>
          <a:p>
            <a:pPr algn="ctr"/>
            <a:r>
              <a:rPr lang="ru-RU" sz="3200" dirty="0"/>
              <a:t>ОТВЕТ: С 6 лет </a:t>
            </a:r>
          </a:p>
          <a:p>
            <a:pPr marL="0" indent="0" algn="ctr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6868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731" y="1894971"/>
            <a:ext cx="12078269" cy="377762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8) С какого возраста ребенок имеет право на гражданство ? </a:t>
            </a:r>
          </a:p>
          <a:p>
            <a:pPr algn="ctr"/>
            <a:r>
              <a:rPr lang="ru-RU" sz="3200" dirty="0"/>
              <a:t>Ответ: С рождения </a:t>
            </a: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4179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40189"/>
            <a:ext cx="12192000" cy="3777622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9) С какого возраста ребёнок может самостоятельно заключать трудовой договор? </a:t>
            </a:r>
          </a:p>
          <a:p>
            <a:pPr algn="ctr"/>
            <a:r>
              <a:rPr lang="ru-RU" sz="3600" dirty="0"/>
              <a:t>ОТВЕТ: С 16 лет</a:t>
            </a:r>
          </a:p>
        </p:txBody>
      </p:sp>
    </p:spTree>
    <p:extLst>
      <p:ext uri="{BB962C8B-B14F-4D97-AF65-F5344CB8AC3E}">
        <p14:creationId xmlns:p14="http://schemas.microsoft.com/office/powerpoint/2010/main" val="98907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12671"/>
            <a:ext cx="12351224" cy="377762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10) С какого возраста ребёнок имеет право распоряжаться своим заработком, стипендией, иными доходами? </a:t>
            </a:r>
          </a:p>
          <a:p>
            <a:pPr algn="ctr"/>
            <a:r>
              <a:rPr lang="ru-RU" sz="3200" dirty="0"/>
              <a:t>ОТВЕТ: С 14 лет </a:t>
            </a:r>
          </a:p>
        </p:txBody>
      </p:sp>
    </p:spTree>
    <p:extLst>
      <p:ext uri="{BB962C8B-B14F-4D97-AF65-F5344CB8AC3E}">
        <p14:creationId xmlns:p14="http://schemas.microsoft.com/office/powerpoint/2010/main" val="220765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Конкурс «Разминка»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0667" y="1399309"/>
            <a:ext cx="8915400" cy="3777622"/>
          </a:xfrm>
        </p:spPr>
        <p:txBody>
          <a:bodyPr>
            <a:normAutofit/>
          </a:bodyPr>
          <a:lstStyle/>
          <a:p>
            <a:r>
              <a:rPr lang="ru-RU" sz="2400" dirty="0"/>
              <a:t>1) Международный документ, принятый ООН 10 декабря 1948</a:t>
            </a:r>
          </a:p>
          <a:p>
            <a:endParaRPr lang="ru-RU" sz="2400" dirty="0"/>
          </a:p>
          <a:p>
            <a:r>
              <a:rPr lang="ru-RU" sz="2400" dirty="0"/>
              <a:t>ОТВЕТ: Всеобщая декларация прав человека </a:t>
            </a:r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528" y="3507283"/>
            <a:ext cx="5008944" cy="333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42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37155"/>
            <a:ext cx="12192000" cy="377762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11) С какого возраста ребёнок может вносить деньги на своё имя в кредитные учреждения </a:t>
            </a:r>
          </a:p>
          <a:p>
            <a:pPr algn="ctr"/>
            <a:r>
              <a:rPr lang="ru-RU" sz="3200" dirty="0"/>
              <a:t>ОТВЕТ: С 14 лет </a:t>
            </a:r>
          </a:p>
        </p:txBody>
      </p:sp>
    </p:spTree>
    <p:extLst>
      <p:ext uri="{BB962C8B-B14F-4D97-AF65-F5344CB8AC3E}">
        <p14:creationId xmlns:p14="http://schemas.microsoft.com/office/powerpoint/2010/main" val="51332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2" y="1936328"/>
            <a:ext cx="12091916" cy="377762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С какого возраста ребёнок становится полностью дееспособным и может своими действиями приобретать любые права </a:t>
            </a:r>
          </a:p>
          <a:p>
            <a:pPr algn="ctr"/>
            <a:r>
              <a:rPr lang="ru-RU" sz="3200" dirty="0"/>
              <a:t>ОТВЕТ: С 18 лет </a:t>
            </a:r>
          </a:p>
        </p:txBody>
      </p:sp>
    </p:spTree>
    <p:extLst>
      <p:ext uri="{BB962C8B-B14F-4D97-AF65-F5344CB8AC3E}">
        <p14:creationId xmlns:p14="http://schemas.microsoft.com/office/powerpoint/2010/main" val="176244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Конкурс «Перевертыши»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7102" y="2064327"/>
            <a:ext cx="10378643" cy="3777622"/>
          </a:xfrm>
        </p:spPr>
        <p:txBody>
          <a:bodyPr/>
          <a:lstStyle/>
          <a:p>
            <a:r>
              <a:rPr lang="ru-RU" dirty="0"/>
              <a:t>1) Петух одноцветный       Курочка ряба  Имущественные права </a:t>
            </a:r>
          </a:p>
          <a:p>
            <a:r>
              <a:rPr lang="ru-RU" dirty="0"/>
              <a:t>2) Жёлтая шляпка              Красная шапочка    Право на Жизнь </a:t>
            </a:r>
          </a:p>
          <a:p>
            <a:r>
              <a:rPr lang="ru-RU" dirty="0"/>
              <a:t>3) Серебряный замок      Золотой ключик        Право на отдых </a:t>
            </a:r>
          </a:p>
          <a:p>
            <a:r>
              <a:rPr lang="ru-RU" dirty="0"/>
              <a:t>4) Чистюля                           Золушка        Право на отдых, право на защиту достоинства</a:t>
            </a:r>
          </a:p>
          <a:p>
            <a:r>
              <a:rPr lang="ru-RU" dirty="0"/>
              <a:t>5) Великанша                    </a:t>
            </a:r>
            <a:r>
              <a:rPr lang="ru-RU" dirty="0" err="1"/>
              <a:t>Дюймовочка</a:t>
            </a:r>
            <a:r>
              <a:rPr lang="ru-RU" dirty="0"/>
              <a:t>   Право искать и находить в других странах убежища и защиту от преследований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716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«Права сказочных героев»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93830"/>
            <a:ext cx="12192000" cy="377762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« Золотой ключик» </a:t>
            </a:r>
          </a:p>
          <a:p>
            <a:pPr algn="ctr"/>
            <a:r>
              <a:rPr lang="ru-RU" sz="3200" dirty="0"/>
              <a:t> ОТВЕТ: Буратино не воспользовался своим правом на образование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1AC1DD-4694-4393-82ED-E0C634DC8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159" y="2758587"/>
            <a:ext cx="2992727" cy="4099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29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73942"/>
            <a:ext cx="12192000" cy="377762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Колобок  </a:t>
            </a:r>
          </a:p>
          <a:p>
            <a:pPr algn="ctr"/>
            <a:r>
              <a:rPr lang="ru-RU" sz="3200" dirty="0"/>
              <a:t>ОТВЕТ: Нарушено право колобка на жизнь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78F8DAF-59F6-4C5D-9436-AA462B1271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896" y="2799274"/>
            <a:ext cx="3946207" cy="405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27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535" y="499621"/>
            <a:ext cx="12192000" cy="377762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Золушка </a:t>
            </a:r>
          </a:p>
          <a:p>
            <a:pPr algn="ctr"/>
            <a:r>
              <a:rPr lang="ru-RU" sz="3200" dirty="0"/>
              <a:t>ОТВЕТ: Нарушено право золушки на отдых </a:t>
            </a:r>
          </a:p>
          <a:p>
            <a:pPr marL="0" indent="0" algn="ctr">
              <a:buNone/>
            </a:pPr>
            <a:endParaRPr lang="ru-RU" sz="3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CE04E4F-D5DC-4567-B156-EB56303065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797" y="2353635"/>
            <a:ext cx="6282405" cy="450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6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54895"/>
            <a:ext cx="12192000" cy="377762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НУ погоди </a:t>
            </a:r>
          </a:p>
          <a:p>
            <a:pPr algn="ctr"/>
            <a:r>
              <a:rPr lang="ru-RU" sz="3200" dirty="0"/>
              <a:t>ОТВЕТ: Волк курил в общественном месте. Нарушил право на окружающих и благоприятную среду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53379BE-F327-4B65-A359-203E937493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580" y="2736509"/>
            <a:ext cx="6720840" cy="4121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549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90937"/>
            <a:ext cx="12192000" cy="3777622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Волк и семеро козлят </a:t>
            </a:r>
          </a:p>
          <a:p>
            <a:pPr algn="ctr"/>
            <a:r>
              <a:rPr lang="ru-RU" sz="3200" dirty="0"/>
              <a:t>ОТВЕТ: Нарушено право козлят на неприкосновенность жилища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E5E4994-E87F-47E7-96B0-8F2711C0B7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711823"/>
            <a:ext cx="6096000" cy="414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40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92333"/>
            <a:ext cx="12192000" cy="4483290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Лягушка – путешественница </a:t>
            </a:r>
          </a:p>
          <a:p>
            <a:pPr algn="ctr"/>
            <a:r>
              <a:rPr lang="ru-RU" sz="3200" dirty="0"/>
              <a:t>ОТВЕТ: Лягушка- путешественница осуществила своё право на свободу передвижения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289A3A6-DD62-482F-B7C1-10C75EA927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440" y="2456290"/>
            <a:ext cx="6675119" cy="440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358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26DE73-BF0B-4709-BCD5-3F7C3E6ED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292" y="2271783"/>
            <a:ext cx="11873102" cy="2314433"/>
          </a:xfrm>
        </p:spPr>
        <p:txBody>
          <a:bodyPr>
            <a:normAutofit/>
          </a:bodyPr>
          <a:lstStyle/>
          <a:p>
            <a:pPr algn="ctr"/>
            <a:r>
              <a:rPr lang="ru-RU" sz="9600" dirty="0"/>
              <a:t>Спасибо за игру!</a:t>
            </a:r>
          </a:p>
        </p:txBody>
      </p:sp>
    </p:spTree>
    <p:extLst>
      <p:ext uri="{BB962C8B-B14F-4D97-AF65-F5344CB8AC3E}">
        <p14:creationId xmlns:p14="http://schemas.microsoft.com/office/powerpoint/2010/main" val="55237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0557" y="775855"/>
            <a:ext cx="8915400" cy="3777622"/>
          </a:xfrm>
        </p:spPr>
        <p:txBody>
          <a:bodyPr>
            <a:normAutofit/>
          </a:bodyPr>
          <a:lstStyle/>
          <a:p>
            <a:r>
              <a:rPr lang="ru-RU" sz="2400" dirty="0"/>
              <a:t>2) Международный документ о правах ребёнка, принятый 20 ноября 1989 года</a:t>
            </a:r>
          </a:p>
          <a:p>
            <a:r>
              <a:rPr lang="ru-RU" sz="2400" dirty="0"/>
              <a:t>ОТВЕТ: Конвенция о правах ребенка 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BAD931F-4A44-42D2-B348-8E5705EE8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503" y="2515081"/>
            <a:ext cx="3986994" cy="4076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50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6703" y="817419"/>
            <a:ext cx="8915400" cy="3777622"/>
          </a:xfrm>
        </p:spPr>
        <p:txBody>
          <a:bodyPr/>
          <a:lstStyle/>
          <a:p>
            <a:r>
              <a:rPr lang="ru-RU" dirty="0"/>
              <a:t>3) Возраст, с которого можно выдвигать кандидатуру на пост Президента РФ </a:t>
            </a:r>
          </a:p>
          <a:p>
            <a:r>
              <a:rPr lang="ru-RU" dirty="0"/>
              <a:t>ОТВЕТ: с 35 лет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6112D1B-6541-4B0C-8E9E-08739C974F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062" y="2044089"/>
            <a:ext cx="7260325" cy="481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26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2848" y="789708"/>
            <a:ext cx="8915400" cy="5098473"/>
          </a:xfrm>
        </p:spPr>
        <p:txBody>
          <a:bodyPr/>
          <a:lstStyle/>
          <a:p>
            <a:r>
              <a:rPr lang="ru-RU" dirty="0"/>
              <a:t>4) Название законодательного органа в РФ, парламента</a:t>
            </a:r>
          </a:p>
          <a:p>
            <a:endParaRPr lang="ru-RU" dirty="0"/>
          </a:p>
          <a:p>
            <a:r>
              <a:rPr lang="ru-RU" dirty="0"/>
              <a:t>ОТВЕТ: ФЕДЕРАЛЬНОЕ СОБРАНИЕ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0645" y="2845813"/>
            <a:ext cx="7130709" cy="401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28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5030" y="817418"/>
            <a:ext cx="8915400" cy="3777622"/>
          </a:xfrm>
        </p:spPr>
        <p:txBody>
          <a:bodyPr/>
          <a:lstStyle/>
          <a:p>
            <a:r>
              <a:rPr lang="ru-RU" dirty="0"/>
              <a:t>5) Название основного закона государства </a:t>
            </a:r>
          </a:p>
          <a:p>
            <a:r>
              <a:rPr lang="ru-RU" dirty="0"/>
              <a:t>ОТВЕТ: Конституция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70D41D0-FF04-46B3-A431-A97794DA1E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5030" y="2289990"/>
            <a:ext cx="81280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71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5139" y="858981"/>
            <a:ext cx="8915400" cy="3777622"/>
          </a:xfrm>
        </p:spPr>
        <p:txBody>
          <a:bodyPr/>
          <a:lstStyle/>
          <a:p>
            <a:r>
              <a:rPr lang="ru-RU" dirty="0"/>
              <a:t>6) Правовая связь человека с государством </a:t>
            </a:r>
          </a:p>
          <a:p>
            <a:r>
              <a:rPr lang="ru-RU" dirty="0"/>
              <a:t>ОТВЕТ: Гражданство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4ADE003-7A3F-439E-9ECE-A093332A4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2736" y="2323105"/>
            <a:ext cx="6046527" cy="453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17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9503" y="817419"/>
            <a:ext cx="8915400" cy="3777622"/>
          </a:xfrm>
        </p:spPr>
        <p:txBody>
          <a:bodyPr/>
          <a:lstStyle/>
          <a:p>
            <a:r>
              <a:rPr lang="ru-RU" dirty="0"/>
              <a:t>7) Политический режим, гарантирующий и защищающий права и свободы человека </a:t>
            </a:r>
          </a:p>
          <a:p>
            <a:r>
              <a:rPr lang="ru-RU" dirty="0"/>
              <a:t>Ответ: Демократический режим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1D45540-7EFB-415D-8ADA-4918E0EAA0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833" y="2219833"/>
            <a:ext cx="3800333" cy="4750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211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341</TotalTime>
  <Words>1066</Words>
  <Application>Microsoft Office PowerPoint</Application>
  <PresentationFormat>Широкоэкранный</PresentationFormat>
  <Paragraphs>135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3" baseType="lpstr">
      <vt:lpstr>Arial</vt:lpstr>
      <vt:lpstr>Century Gothic</vt:lpstr>
      <vt:lpstr>Wingdings 3</vt:lpstr>
      <vt:lpstr>Легкий дым</vt:lpstr>
      <vt:lpstr>«Брейн –ринг. Знаешь ли ты свои права?»</vt:lpstr>
      <vt:lpstr>Презентация PowerPoint</vt:lpstr>
      <vt:lpstr>Конкурс «Разминка»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Конкурс «Знаете ли вы понятия?»</vt:lpstr>
      <vt:lpstr>Презентация PowerPoint</vt:lpstr>
      <vt:lpstr>Презентация PowerPoint</vt:lpstr>
      <vt:lpstr>Презентация PowerPoint</vt:lpstr>
      <vt:lpstr>Презентация PowerPoint</vt:lpstr>
      <vt:lpstr>Конкурс «Соотнесите право и его вид» </vt:lpstr>
      <vt:lpstr>Конкурс «Юридическая  консультация» </vt:lpstr>
      <vt:lpstr>Презентация PowerPoint</vt:lpstr>
      <vt:lpstr>Конкурс «Заморочки»</vt:lpstr>
      <vt:lpstr>Знаете ли вы свои обязанности?</vt:lpstr>
      <vt:lpstr>«Знаете ли вы свои обязанности 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Конкурс «Перевертыши» </vt:lpstr>
      <vt:lpstr>«Права сказочных героев»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игру!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«Брейн –ринг. Знаешь ли ты свои права?»</dc:title>
  <dc:creator>Никита</dc:creator>
  <cp:lastModifiedBy>Даниил Кузнецов</cp:lastModifiedBy>
  <cp:revision>38</cp:revision>
  <dcterms:created xsi:type="dcterms:W3CDTF">2018-04-19T15:02:37Z</dcterms:created>
  <dcterms:modified xsi:type="dcterms:W3CDTF">2018-04-23T16:13:07Z</dcterms:modified>
</cp:coreProperties>
</file>