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956" y="-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F9B8CD-342D-4579-98EC-A8FD6B7370E1}" type="datetimeFigureOut">
              <a:rPr lang="en-US" smtClean="0"/>
              <a:pPr/>
              <a:t>11/27/2018</a:t>
            </a:fld>
            <a:endParaRPr lang="en-US" dirty="0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F9B8CD-342D-4579-98EC-A8FD6B7370E1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F9B8CD-342D-4579-98EC-A8FD6B7370E1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11/27/2018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F9B8CD-342D-4579-98EC-A8FD6B7370E1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F9B8CD-342D-4579-98EC-A8FD6B7370E1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F9B8CD-342D-4579-98EC-A8FD6B7370E1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11/27/2018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F9B8CD-342D-4579-98EC-A8FD6B7370E1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11/27/2018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11/27/2018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11/27/2018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algn="l" eaLnBrk="1" latinLnBrk="0" hangingPunct="1"/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‹#›</a:t>
            </a:fld>
            <a:endParaRPr kumimoji="0" lang="en-US" sz="1400" b="1" dirty="0">
              <a:solidFill>
                <a:srgbClr val="FFFFFF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31640" y="1844824"/>
            <a:ext cx="7092280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Знаки препинания в СПП с несколькими придаточными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dirty="0" smtClean="0">
                <a:solidFill>
                  <a:srgbClr val="00B050"/>
                </a:solidFill>
              </a:rPr>
              <a:t> А ещё…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dirty="0" smtClean="0"/>
              <a:t>Если придаточные однородные, но между ними есть повторяющиеся сочинительные союзы:</a:t>
            </a:r>
          </a:p>
          <a:p>
            <a:pPr algn="just"/>
            <a:r>
              <a:rPr lang="ru-RU" dirty="0" smtClean="0">
                <a:solidFill>
                  <a:srgbClr val="00B050"/>
                </a:solidFill>
              </a:rPr>
              <a:t> Простота украшает. А все-таки должно в человеке присутствовать </a:t>
            </a:r>
            <a:r>
              <a:rPr lang="ru-RU" u="sng" dirty="0" smtClean="0">
                <a:solidFill>
                  <a:srgbClr val="C00000"/>
                </a:solidFill>
              </a:rPr>
              <a:t>что-то невидимое с первого взгляда, о чем можно лишь догадываться, и что рано или поздно удивит нас, и что человек заставит нас по-новому взглянуть на этого человека</a:t>
            </a:r>
            <a:r>
              <a:rPr lang="ru-RU" dirty="0" smtClean="0">
                <a:solidFill>
                  <a:srgbClr val="00B050"/>
                </a:solidFill>
              </a:rPr>
              <a:t>. ( С. Залыгин)</a:t>
            </a:r>
            <a:endParaRPr lang="ru-RU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  Если….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 smtClean="0"/>
              <a:t>Однородные придаточные присоединены по способу последовательного или параллельного ( неоднородного) подчинения:</a:t>
            </a:r>
          </a:p>
          <a:p>
            <a:pPr algn="just"/>
            <a:r>
              <a:rPr lang="ru-RU" dirty="0" smtClean="0">
                <a:solidFill>
                  <a:srgbClr val="00B050"/>
                </a:solidFill>
              </a:rPr>
              <a:t>Когда он подъезжал к заднему возу, Егорушка напряг свое зрение, чтобы получше рассмотреть его. ( А.Чехов)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8" name="Выгнутая вниз стрелка 7"/>
          <p:cNvSpPr/>
          <p:nvPr/>
        </p:nvSpPr>
        <p:spPr>
          <a:xfrm rot="11000663">
            <a:off x="5218459" y="3022716"/>
            <a:ext cx="3132491" cy="212083"/>
          </a:xfrm>
          <a:prstGeom prst="curvedUpArrow">
            <a:avLst>
              <a:gd name="adj1" fmla="val 25000"/>
              <a:gd name="adj2" fmla="val 50000"/>
              <a:gd name="adj3" fmla="val 980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Выгнутая вверх стрелка 9"/>
          <p:cNvSpPr/>
          <p:nvPr/>
        </p:nvSpPr>
        <p:spPr>
          <a:xfrm>
            <a:off x="1928794" y="3643314"/>
            <a:ext cx="4500594" cy="142876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4098" name="Picture 2" descr="C:\Users\admin\Desktop\анимашки\304879852.jpg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19644" y="3786190"/>
            <a:ext cx="2752752" cy="23574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Запятую не ставим :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Если однородные придаточные соединены одиночным  неповторяющимся сочинительным соединительными или разделительным союзом: 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 Буду работать </a:t>
            </a:r>
            <a:r>
              <a:rPr lang="ru-RU" u="sng" dirty="0" smtClean="0">
                <a:solidFill>
                  <a:srgbClr val="C00000"/>
                </a:solidFill>
              </a:rPr>
              <a:t>, пока у меня пальцы смогут </a:t>
            </a:r>
          </a:p>
          <a:p>
            <a:r>
              <a:rPr lang="ru-RU" u="sng" dirty="0" smtClean="0">
                <a:solidFill>
                  <a:srgbClr val="C00000"/>
                </a:solidFill>
              </a:rPr>
              <a:t>держать перо  и   пока не  остановиться </a:t>
            </a:r>
            <a:r>
              <a:rPr lang="ru-RU" u="sng" dirty="0" err="1" smtClean="0">
                <a:solidFill>
                  <a:srgbClr val="C00000"/>
                </a:solidFill>
              </a:rPr>
              <a:t>серд</a:t>
            </a:r>
            <a:r>
              <a:rPr lang="ru-RU" u="sng" dirty="0" smtClean="0">
                <a:solidFill>
                  <a:srgbClr val="C00000"/>
                </a:solidFill>
              </a:rPr>
              <a:t>-</a:t>
            </a:r>
          </a:p>
          <a:p>
            <a:r>
              <a:rPr lang="ru-RU" u="sng" dirty="0" err="1" smtClean="0">
                <a:solidFill>
                  <a:srgbClr val="C00000"/>
                </a:solidFill>
              </a:rPr>
              <a:t>це</a:t>
            </a:r>
            <a:r>
              <a:rPr lang="ru-RU" u="sng" dirty="0" smtClean="0">
                <a:solidFill>
                  <a:srgbClr val="C00000"/>
                </a:solidFill>
              </a:rPr>
              <a:t>, переполненное ощущением жизни.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                               ( К. Паустовский.)    </a:t>
            </a:r>
          </a:p>
          <a:p>
            <a:endParaRPr lang="ru-RU" dirty="0"/>
          </a:p>
        </p:txBody>
      </p:sp>
      <p:pic>
        <p:nvPicPr>
          <p:cNvPr id="5122" name="Picture 2" descr="C:\Users\admin\Desktop\анимашки\27778393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6" y="0"/>
            <a:ext cx="2786082" cy="1857364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u"/>
    <p:sndAc>
      <p:stSnd>
        <p:snd r:embed="rId2" name="cashreg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00B050"/>
                </a:solidFill>
              </a:rPr>
              <a:t> Запятую не ставим:</a:t>
            </a:r>
            <a:endParaRPr lang="ru-RU" i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 На стыке сочинительного и подчинительного</a:t>
            </a:r>
          </a:p>
          <a:p>
            <a:r>
              <a:rPr lang="ru-RU" dirty="0" smtClean="0"/>
              <a:t>союзов, а также  на стыке двух </a:t>
            </a:r>
            <a:r>
              <a:rPr lang="ru-RU" dirty="0" err="1" smtClean="0"/>
              <a:t>подчинитель</a:t>
            </a:r>
            <a:r>
              <a:rPr lang="ru-RU" dirty="0" smtClean="0"/>
              <a:t>-</a:t>
            </a:r>
          </a:p>
          <a:p>
            <a:r>
              <a:rPr lang="ru-RU" dirty="0" err="1" smtClean="0"/>
              <a:t>ных</a:t>
            </a:r>
            <a:r>
              <a:rPr lang="ru-RU" dirty="0" smtClean="0"/>
              <a:t> союзов , если есть вторая часть сложного</a:t>
            </a:r>
          </a:p>
          <a:p>
            <a:r>
              <a:rPr lang="ru-RU" dirty="0" smtClean="0"/>
              <a:t>союза  </a:t>
            </a:r>
            <a:r>
              <a:rPr lang="ru-RU" i="1" dirty="0" smtClean="0"/>
              <a:t>то, как и т.д. : …, что если…, то….</a:t>
            </a:r>
            <a:r>
              <a:rPr lang="ru-RU" b="1" i="1" dirty="0" smtClean="0"/>
              <a:t>Но</a:t>
            </a:r>
            <a:r>
              <a:rPr lang="ru-RU" b="1" dirty="0" smtClean="0"/>
              <a:t> если вторая часть союза отсутствует ,запятая</a:t>
            </a:r>
          </a:p>
          <a:p>
            <a:r>
              <a:rPr lang="ru-RU" b="1" dirty="0" smtClean="0"/>
              <a:t>ставится:  …, </a:t>
            </a:r>
            <a:r>
              <a:rPr lang="ru-RU" b="1" i="1" dirty="0" smtClean="0"/>
              <a:t>что, если,…</a:t>
            </a:r>
          </a:p>
          <a:p>
            <a:r>
              <a:rPr lang="ru-RU" b="1" i="1" dirty="0" smtClean="0">
                <a:solidFill>
                  <a:srgbClr val="00B050"/>
                </a:solidFill>
              </a:rPr>
              <a:t>Проверяем себя , применяя метод изъятия.</a:t>
            </a:r>
            <a:r>
              <a:rPr lang="ru-RU" dirty="0" smtClean="0"/>
              <a:t>   </a:t>
            </a:r>
            <a:endParaRPr lang="ru-RU" dirty="0"/>
          </a:p>
        </p:txBody>
      </p:sp>
      <p:pic>
        <p:nvPicPr>
          <p:cNvPr id="9218" name="Picture 2" descr="C:\Users\admin\Desktop\анимашки\27778393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549734" flipV="1">
            <a:off x="5993429" y="76803"/>
            <a:ext cx="2168903" cy="15666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 Посмотрите.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00174"/>
            <a:ext cx="9144000" cy="5357826"/>
          </a:xfrm>
        </p:spPr>
        <p:txBody>
          <a:bodyPr/>
          <a:lstStyle/>
          <a:p>
            <a:endParaRPr lang="ru-RU" dirty="0" smtClean="0"/>
          </a:p>
          <a:p>
            <a:r>
              <a:rPr lang="ru-RU" dirty="0" err="1" smtClean="0"/>
              <a:t>Мечик</a:t>
            </a:r>
            <a:r>
              <a:rPr lang="ru-RU" dirty="0" smtClean="0"/>
              <a:t> почувствовал, </a:t>
            </a:r>
            <a:r>
              <a:rPr lang="ru-RU" u="sng" dirty="0" smtClean="0">
                <a:solidFill>
                  <a:srgbClr val="C00000"/>
                </a:solidFill>
              </a:rPr>
              <a:t>что ,если вновь придется</a:t>
            </a:r>
          </a:p>
          <a:p>
            <a:r>
              <a:rPr lang="ru-RU" u="sng" dirty="0" smtClean="0">
                <a:solidFill>
                  <a:srgbClr val="C00000"/>
                </a:solidFill>
              </a:rPr>
              <a:t>отстреливаться</a:t>
            </a:r>
            <a:r>
              <a:rPr lang="ru-RU" u="sng" dirty="0" smtClean="0">
                <a:solidFill>
                  <a:schemeClr val="accent5">
                    <a:lumMod val="50000"/>
                  </a:schemeClr>
                </a:solidFill>
              </a:rPr>
              <a:t>,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 он уже ничем не будет </a:t>
            </a:r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</a:rPr>
              <a:t>отли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-</a:t>
            </a:r>
          </a:p>
          <a:p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</a:rPr>
              <a:t>чаться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 от Пики. ( А. Фадеев.)</a:t>
            </a:r>
            <a:endParaRPr lang="ru-RU" dirty="0"/>
          </a:p>
        </p:txBody>
      </p:sp>
      <p:pic>
        <p:nvPicPr>
          <p:cNvPr id="6146" name="Picture 2" descr="C:\Users\admin\Desktop\анимашки\children_014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48" y="3571876"/>
            <a:ext cx="3571900" cy="32861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5400" i="1" dirty="0" smtClean="0">
                <a:solidFill>
                  <a:srgbClr val="FF0000"/>
                </a:solidFill>
              </a:rPr>
              <a:t>Если части СПП с </a:t>
            </a:r>
            <a:r>
              <a:rPr lang="ru-RU" sz="5400" i="1" dirty="0" err="1" smtClean="0">
                <a:solidFill>
                  <a:srgbClr val="FF0000"/>
                </a:solidFill>
              </a:rPr>
              <a:t>несколь</a:t>
            </a:r>
            <a:r>
              <a:rPr lang="ru-RU" sz="5400" i="1" dirty="0" smtClean="0">
                <a:solidFill>
                  <a:srgbClr val="FF0000"/>
                </a:solidFill>
              </a:rPr>
              <a:t>-</a:t>
            </a:r>
          </a:p>
          <a:p>
            <a:r>
              <a:rPr lang="ru-RU" sz="5400" i="1" dirty="0" err="1" smtClean="0">
                <a:solidFill>
                  <a:srgbClr val="FF0000"/>
                </a:solidFill>
              </a:rPr>
              <a:t>кими</a:t>
            </a:r>
            <a:r>
              <a:rPr lang="ru-RU" sz="5400" i="1" dirty="0" smtClean="0">
                <a:solidFill>
                  <a:srgbClr val="FF0000"/>
                </a:solidFill>
              </a:rPr>
              <a:t> придаточными </a:t>
            </a:r>
            <a:r>
              <a:rPr lang="ru-RU" sz="5400" i="1" dirty="0" err="1" smtClean="0">
                <a:solidFill>
                  <a:srgbClr val="FF0000"/>
                </a:solidFill>
              </a:rPr>
              <a:t>зна-чительно</a:t>
            </a:r>
            <a:r>
              <a:rPr lang="ru-RU" sz="5400" i="1" dirty="0" smtClean="0">
                <a:solidFill>
                  <a:srgbClr val="FF0000"/>
                </a:solidFill>
              </a:rPr>
              <a:t> распространены,</a:t>
            </a:r>
          </a:p>
          <a:p>
            <a:r>
              <a:rPr lang="ru-RU" sz="5400" i="1" dirty="0" smtClean="0">
                <a:solidFill>
                  <a:srgbClr val="FF0000"/>
                </a:solidFill>
              </a:rPr>
              <a:t>то ставится точка с запятой</a:t>
            </a:r>
          </a:p>
          <a:p>
            <a:endParaRPr lang="ru-RU" sz="5400" i="1" dirty="0">
              <a:solidFill>
                <a:srgbClr val="FF0000"/>
              </a:solidFill>
            </a:endParaRPr>
          </a:p>
        </p:txBody>
      </p:sp>
      <p:pic>
        <p:nvPicPr>
          <p:cNvPr id="7170" name="Picture 2" descr="C:\Users\admin\Desktop\анимашки\children_0063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4714884"/>
            <a:ext cx="3500462" cy="21431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sz="6000" dirty="0" smtClean="0">
                <a:solidFill>
                  <a:srgbClr val="FF0000"/>
                </a:solidFill>
              </a:rPr>
              <a:t>Успеха  в учебе !</a:t>
            </a:r>
            <a:endParaRPr lang="ru-RU" dirty="0"/>
          </a:p>
        </p:txBody>
      </p:sp>
      <p:pic>
        <p:nvPicPr>
          <p:cNvPr id="8194" name="Picture 2" descr="C:\Users\admin\Desktop\анимашки\246090944.jpg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2229005"/>
            <a:ext cx="3429023" cy="29145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Начнем с повторения….(мать учения)</a:t>
            </a:r>
            <a:b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</a:br>
            <a:endParaRPr lang="ru-RU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8686800" cy="4525963"/>
          </a:xfrm>
        </p:spPr>
        <p:txBody>
          <a:bodyPr>
            <a:normAutofit lnSpcReduction="10000"/>
          </a:bodyPr>
          <a:lstStyle/>
          <a:p>
            <a:r>
              <a:rPr lang="ru-RU" b="1" dirty="0" smtClean="0"/>
              <a:t>Какие виды подчинения придаточных в СПП</a:t>
            </a:r>
          </a:p>
          <a:p>
            <a:r>
              <a:rPr lang="ru-RU" b="1" dirty="0" smtClean="0"/>
              <a:t>Вы знаете ?</a:t>
            </a:r>
          </a:p>
          <a:p>
            <a:pPr>
              <a:buNone/>
            </a:pPr>
            <a:r>
              <a:rPr lang="ru-RU" b="1" dirty="0" smtClean="0"/>
              <a:t>                         Виды подчинения</a:t>
            </a:r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r>
              <a:rPr lang="ru-RU" b="1" dirty="0" smtClean="0"/>
              <a:t>Однородное                              параллельное</a:t>
            </a:r>
          </a:p>
          <a:p>
            <a:r>
              <a:rPr lang="ru-RU" b="1" dirty="0" smtClean="0"/>
              <a:t>                       последовательное</a:t>
            </a:r>
            <a:endParaRPr lang="ru-RU" b="1" dirty="0"/>
          </a:p>
        </p:txBody>
      </p:sp>
      <p:sp>
        <p:nvSpPr>
          <p:cNvPr id="4" name="Стрелка вниз 3"/>
          <p:cNvSpPr/>
          <p:nvPr/>
        </p:nvSpPr>
        <p:spPr>
          <a:xfrm>
            <a:off x="2214546" y="3286124"/>
            <a:ext cx="357190" cy="150019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>
            <a:off x="4357686" y="3143248"/>
            <a:ext cx="413194" cy="212141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6357950" y="3357562"/>
            <a:ext cx="357190" cy="14287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6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1" animBg="1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Начертим схемы… Какой вид?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785926"/>
            <a:ext cx="8686800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en-US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en-US" b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en-US" sz="2800" b="1" dirty="0" smtClean="0">
                <a:solidFill>
                  <a:srgbClr val="C00000"/>
                </a:solidFill>
              </a:rPr>
              <a:t> </a:t>
            </a:r>
            <a:r>
              <a:rPr lang="en-US" sz="4000" b="1" dirty="0" smtClean="0">
                <a:solidFill>
                  <a:srgbClr val="C00000"/>
                </a:solidFill>
              </a:rPr>
              <a:t>[    ] ,   (       ), (        ), (         )</a:t>
            </a:r>
            <a:endParaRPr lang="ru-RU" sz="4000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sz="4000" dirty="0" smtClean="0"/>
          </a:p>
          <a:p>
            <a:pPr>
              <a:buNone/>
            </a:pPr>
            <a:endParaRPr lang="ru-RU" sz="4000" b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sz="4000" b="1" dirty="0" smtClean="0">
                <a:solidFill>
                  <a:srgbClr val="C00000"/>
                </a:solidFill>
              </a:rPr>
              <a:t> Придумайте предложение по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C00000"/>
                </a:solidFill>
              </a:rPr>
              <a:t>схеме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2" name="Выгнутая вверх стрелка 31"/>
          <p:cNvSpPr/>
          <p:nvPr/>
        </p:nvSpPr>
        <p:spPr>
          <a:xfrm>
            <a:off x="857224" y="2500306"/>
            <a:ext cx="1571636" cy="428628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5" name="Выгнутая вверх стрелка 34"/>
          <p:cNvSpPr/>
          <p:nvPr/>
        </p:nvSpPr>
        <p:spPr>
          <a:xfrm>
            <a:off x="928662" y="1928802"/>
            <a:ext cx="4643470" cy="802958"/>
          </a:xfrm>
          <a:prstGeom prst="curvedDownArrow">
            <a:avLst>
              <a:gd name="adj1" fmla="val 25000"/>
              <a:gd name="adj2" fmla="val 50000"/>
              <a:gd name="adj3" fmla="val 606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6" name="Выгнутая вверх стрелка 35"/>
          <p:cNvSpPr/>
          <p:nvPr/>
        </p:nvSpPr>
        <p:spPr>
          <a:xfrm>
            <a:off x="571472" y="1428736"/>
            <a:ext cx="3714776" cy="1500198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7" name="Блок-схема: процесс 36"/>
          <p:cNvSpPr/>
          <p:nvPr/>
        </p:nvSpPr>
        <p:spPr>
          <a:xfrm>
            <a:off x="7215206" y="1500174"/>
            <a:ext cx="914400" cy="61264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40" name="Блок-схема: процесс 39"/>
          <p:cNvSpPr/>
          <p:nvPr/>
        </p:nvSpPr>
        <p:spPr>
          <a:xfrm>
            <a:off x="6429388" y="3000372"/>
            <a:ext cx="914400" cy="61264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42" name="Блок-схема: процесс 41"/>
          <p:cNvSpPr/>
          <p:nvPr/>
        </p:nvSpPr>
        <p:spPr>
          <a:xfrm>
            <a:off x="7786710" y="3000372"/>
            <a:ext cx="914400" cy="61264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44" name="Стрелка вниз 43"/>
          <p:cNvSpPr/>
          <p:nvPr/>
        </p:nvSpPr>
        <p:spPr>
          <a:xfrm rot="2331333">
            <a:off x="7248877" y="1951041"/>
            <a:ext cx="399417" cy="9314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Стрелка вниз 46"/>
          <p:cNvSpPr/>
          <p:nvPr/>
        </p:nvSpPr>
        <p:spPr>
          <a:xfrm rot="19616274" flipH="1">
            <a:off x="7864943" y="2009640"/>
            <a:ext cx="301616" cy="90011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Блок-схема: процесс 47"/>
          <p:cNvSpPr/>
          <p:nvPr/>
        </p:nvSpPr>
        <p:spPr>
          <a:xfrm>
            <a:off x="7215206" y="4357694"/>
            <a:ext cx="914400" cy="61264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49" name="Стрелка вниз 48"/>
          <p:cNvSpPr/>
          <p:nvPr/>
        </p:nvSpPr>
        <p:spPr>
          <a:xfrm>
            <a:off x="7500957" y="2214554"/>
            <a:ext cx="285753" cy="204997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2" grpId="0" animBg="1"/>
      <p:bldP spid="35" grpId="0" animBg="1"/>
      <p:bldP spid="3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Посмотрите, какое предложение.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ru-RU" dirty="0" smtClean="0"/>
          </a:p>
          <a:p>
            <a:pPr algn="just"/>
            <a:r>
              <a:rPr lang="ru-RU" dirty="0" smtClean="0"/>
              <a:t>Ася  осталась в моей памяти той самой </a:t>
            </a:r>
            <a:r>
              <a:rPr lang="ru-RU" dirty="0" err="1" smtClean="0"/>
              <a:t>девоч</a:t>
            </a:r>
            <a:endParaRPr lang="ru-RU" dirty="0" smtClean="0"/>
          </a:p>
          <a:p>
            <a:pPr algn="just"/>
            <a:r>
              <a:rPr lang="ru-RU" dirty="0" err="1" smtClean="0"/>
              <a:t>кой,какой</a:t>
            </a:r>
            <a:r>
              <a:rPr lang="ru-RU" dirty="0" smtClean="0"/>
              <a:t> я знавал ее в лучшую пору моей</a:t>
            </a:r>
          </a:p>
          <a:p>
            <a:pPr algn="just"/>
            <a:r>
              <a:rPr lang="ru-RU" dirty="0" smtClean="0"/>
              <a:t> жизни, какою я видел её в последний раз.</a:t>
            </a:r>
          </a:p>
          <a:p>
            <a:pPr algn="just"/>
            <a:endParaRPr lang="ru-RU" dirty="0" smtClean="0"/>
          </a:p>
          <a:p>
            <a:pPr algn="just"/>
            <a:r>
              <a:rPr lang="ru-RU" dirty="0" smtClean="0"/>
              <a:t>                         ( И.Тургенев)</a:t>
            </a:r>
            <a:endParaRPr lang="ru-RU" dirty="0"/>
          </a:p>
        </p:txBody>
      </p:sp>
      <p:sp>
        <p:nvSpPr>
          <p:cNvPr id="5" name="Выгнутая вверх стрелка 4"/>
          <p:cNvSpPr/>
          <p:nvPr/>
        </p:nvSpPr>
        <p:spPr>
          <a:xfrm>
            <a:off x="1071538" y="2571744"/>
            <a:ext cx="1216152" cy="285752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Выгнутая вверх стрелка 6"/>
          <p:cNvSpPr/>
          <p:nvPr/>
        </p:nvSpPr>
        <p:spPr>
          <a:xfrm rot="1149388">
            <a:off x="1145861" y="3053013"/>
            <a:ext cx="1894731" cy="360853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 это какой вид подчинения?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3050"/>
            <a:ext cx="8686800" cy="4525963"/>
          </a:xfrm>
        </p:spPr>
        <p:txBody>
          <a:bodyPr/>
          <a:lstStyle/>
          <a:p>
            <a:endParaRPr lang="ru-RU" b="1" dirty="0" smtClean="0">
              <a:solidFill>
                <a:srgbClr val="C00000"/>
              </a:solidFill>
            </a:endParaRPr>
          </a:p>
          <a:p>
            <a:r>
              <a:rPr lang="en-US" b="1" dirty="0" smtClean="0">
                <a:solidFill>
                  <a:srgbClr val="C00000"/>
                </a:solidFill>
              </a:rPr>
              <a:t>[      ], (        ), (           )</a:t>
            </a:r>
            <a:endParaRPr lang="ru-RU" b="1" dirty="0" smtClean="0">
              <a:solidFill>
                <a:srgbClr val="C00000"/>
              </a:solidFill>
            </a:endParaRPr>
          </a:p>
          <a:p>
            <a:endParaRPr lang="ru-RU" b="1" dirty="0" smtClean="0">
              <a:solidFill>
                <a:srgbClr val="C00000"/>
              </a:solidFill>
            </a:endParaRPr>
          </a:p>
          <a:p>
            <a:endParaRPr lang="ru-RU" b="1" dirty="0" smtClean="0">
              <a:solidFill>
                <a:srgbClr val="C00000"/>
              </a:solidFill>
            </a:endParaRPr>
          </a:p>
          <a:p>
            <a:r>
              <a:rPr lang="ru-RU" b="1" dirty="0" smtClean="0">
                <a:solidFill>
                  <a:srgbClr val="C00000"/>
                </a:solidFill>
              </a:rPr>
              <a:t>Придумайте предложение по схеме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5" name="Выгнутая вверх стрелка 4"/>
          <p:cNvSpPr/>
          <p:nvPr/>
        </p:nvSpPr>
        <p:spPr>
          <a:xfrm>
            <a:off x="1000100" y="2000240"/>
            <a:ext cx="1428760" cy="357190"/>
          </a:xfrm>
          <a:prstGeom prst="curvedDownArrow">
            <a:avLst>
              <a:gd name="adj1" fmla="val 50000"/>
              <a:gd name="adj2" fmla="val 50000"/>
              <a:gd name="adj3" fmla="val 2109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Выгнутая вверх стрелка 5"/>
          <p:cNvSpPr/>
          <p:nvPr/>
        </p:nvSpPr>
        <p:spPr>
          <a:xfrm>
            <a:off x="1428728" y="1714488"/>
            <a:ext cx="2428892" cy="571504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Блок-схема: процесс 6"/>
          <p:cNvSpPr/>
          <p:nvPr/>
        </p:nvSpPr>
        <p:spPr>
          <a:xfrm>
            <a:off x="6429388" y="1785926"/>
            <a:ext cx="914400" cy="61264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8" name="Блок-схема: процесс 7"/>
          <p:cNvSpPr/>
          <p:nvPr/>
        </p:nvSpPr>
        <p:spPr>
          <a:xfrm>
            <a:off x="5786446" y="3357562"/>
            <a:ext cx="914400" cy="61264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9" name="Блок-схема: процесс 8"/>
          <p:cNvSpPr/>
          <p:nvPr/>
        </p:nvSpPr>
        <p:spPr>
          <a:xfrm>
            <a:off x="7072330" y="3357562"/>
            <a:ext cx="914400" cy="642942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10" name="Стрелка вниз 9"/>
          <p:cNvSpPr/>
          <p:nvPr/>
        </p:nvSpPr>
        <p:spPr>
          <a:xfrm>
            <a:off x="6215074" y="2428868"/>
            <a:ext cx="357190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 flipH="1">
            <a:off x="7143768" y="2428868"/>
            <a:ext cx="357190" cy="92869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Сравните свое предложение.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pPr algn="just"/>
            <a:r>
              <a:rPr lang="ru-RU" dirty="0" smtClean="0"/>
              <a:t>Когда у меня в руках новая книга, я</a:t>
            </a:r>
          </a:p>
          <a:p>
            <a:pPr algn="just"/>
            <a:r>
              <a:rPr lang="ru-RU" dirty="0" smtClean="0"/>
              <a:t>Когда?              что?</a:t>
            </a:r>
          </a:p>
          <a:p>
            <a:pPr algn="just"/>
            <a:r>
              <a:rPr lang="ru-RU" dirty="0" smtClean="0"/>
              <a:t> </a:t>
            </a:r>
            <a:r>
              <a:rPr lang="ru-RU" dirty="0" err="1" smtClean="0"/>
              <a:t>чувствую,что</a:t>
            </a:r>
            <a:r>
              <a:rPr lang="ru-RU" dirty="0" smtClean="0"/>
              <a:t> в мою жизнь вошло что-то</a:t>
            </a:r>
          </a:p>
          <a:p>
            <a:pPr algn="just"/>
            <a:endParaRPr lang="ru-RU" dirty="0" smtClean="0"/>
          </a:p>
          <a:p>
            <a:pPr algn="just"/>
            <a:r>
              <a:rPr lang="ru-RU" dirty="0" smtClean="0"/>
              <a:t> новое, говорящее ,чудесное.</a:t>
            </a:r>
          </a:p>
          <a:p>
            <a:pPr algn="just"/>
            <a:r>
              <a:rPr lang="ru-RU" dirty="0" smtClean="0"/>
              <a:t>                                     ( М. Горький)</a:t>
            </a:r>
            <a:endParaRPr lang="ru-RU" dirty="0"/>
          </a:p>
        </p:txBody>
      </p:sp>
      <p:sp>
        <p:nvSpPr>
          <p:cNvPr id="4" name="Выгнутая вверх стрелка 3"/>
          <p:cNvSpPr/>
          <p:nvPr/>
        </p:nvSpPr>
        <p:spPr>
          <a:xfrm>
            <a:off x="1571604" y="2928934"/>
            <a:ext cx="1643074" cy="500066"/>
          </a:xfrm>
          <a:prstGeom prst="curvedDownArrow">
            <a:avLst>
              <a:gd name="adj1" fmla="val 25000"/>
              <a:gd name="adj2" fmla="val 52831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Стрелка вверх 4"/>
          <p:cNvSpPr/>
          <p:nvPr/>
        </p:nvSpPr>
        <p:spPr>
          <a:xfrm>
            <a:off x="1000100" y="2571744"/>
            <a:ext cx="285752" cy="97840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Самый простой вид подчинения…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b="1" dirty="0" smtClean="0">
              <a:solidFill>
                <a:srgbClr val="C00000"/>
              </a:solidFill>
            </a:endParaRPr>
          </a:p>
          <a:p>
            <a:r>
              <a:rPr lang="en-US" sz="4000" b="1" dirty="0" smtClean="0">
                <a:solidFill>
                  <a:srgbClr val="C00000"/>
                </a:solidFill>
              </a:rPr>
              <a:t>[      ],  (       ), (        )</a:t>
            </a:r>
          </a:p>
          <a:p>
            <a:r>
              <a:rPr lang="ru-RU" sz="4000" b="1" dirty="0" smtClean="0">
                <a:solidFill>
                  <a:srgbClr val="C00000"/>
                </a:solidFill>
              </a:rPr>
              <a:t>Придумайте предложение</a:t>
            </a:r>
          </a:p>
          <a:p>
            <a:r>
              <a:rPr lang="ru-RU" sz="4000" b="1" dirty="0" smtClean="0">
                <a:solidFill>
                  <a:srgbClr val="C00000"/>
                </a:solidFill>
              </a:rPr>
              <a:t>к этому виду подчинения</a:t>
            </a:r>
            <a:endParaRPr lang="en-US" sz="4000" b="1" dirty="0" smtClean="0">
              <a:solidFill>
                <a:srgbClr val="C00000"/>
              </a:solidFill>
            </a:endParaRPr>
          </a:p>
          <a:p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4" name="Выгнутая вверх стрелка 3"/>
          <p:cNvSpPr/>
          <p:nvPr/>
        </p:nvSpPr>
        <p:spPr>
          <a:xfrm>
            <a:off x="1214414" y="1785926"/>
            <a:ext cx="1571636" cy="500066"/>
          </a:xfrm>
          <a:prstGeom prst="curvedDownArrow">
            <a:avLst>
              <a:gd name="adj1" fmla="val 50000"/>
              <a:gd name="adj2" fmla="val 50000"/>
              <a:gd name="adj3" fmla="val 2109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Выгнутая вверх стрелка 4"/>
          <p:cNvSpPr/>
          <p:nvPr/>
        </p:nvSpPr>
        <p:spPr>
          <a:xfrm>
            <a:off x="3071802" y="1571612"/>
            <a:ext cx="1859094" cy="71438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Блок-схема: процесс 5"/>
          <p:cNvSpPr/>
          <p:nvPr/>
        </p:nvSpPr>
        <p:spPr>
          <a:xfrm>
            <a:off x="7000892" y="1785926"/>
            <a:ext cx="914400" cy="61264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ru-RU" dirty="0"/>
          </a:p>
        </p:txBody>
      </p:sp>
      <p:sp>
        <p:nvSpPr>
          <p:cNvPr id="7" name="Стрелка вниз 6"/>
          <p:cNvSpPr/>
          <p:nvPr/>
        </p:nvSpPr>
        <p:spPr>
          <a:xfrm>
            <a:off x="7215206" y="2500306"/>
            <a:ext cx="357190" cy="642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процесс 7"/>
          <p:cNvSpPr/>
          <p:nvPr/>
        </p:nvSpPr>
        <p:spPr>
          <a:xfrm>
            <a:off x="7000892" y="3214686"/>
            <a:ext cx="914400" cy="61264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endParaRPr lang="ru-RU" dirty="0"/>
          </a:p>
        </p:txBody>
      </p:sp>
      <p:sp>
        <p:nvSpPr>
          <p:cNvPr id="9" name="Стрелка вниз 8"/>
          <p:cNvSpPr/>
          <p:nvPr/>
        </p:nvSpPr>
        <p:spPr>
          <a:xfrm>
            <a:off x="7215206" y="3857628"/>
            <a:ext cx="357190" cy="7143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процесс 9"/>
          <p:cNvSpPr/>
          <p:nvPr/>
        </p:nvSpPr>
        <p:spPr>
          <a:xfrm>
            <a:off x="7000892" y="4643446"/>
            <a:ext cx="914400" cy="61264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</a:t>
            </a:r>
            <a:endParaRPr lang="ru-RU" dirty="0"/>
          </a:p>
        </p:txBody>
      </p:sp>
      <p:pic>
        <p:nvPicPr>
          <p:cNvPr id="2050" name="Picture 2" descr="C:\Users\admin\Desktop\анимашки\47429425.jpg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68" y="4500570"/>
            <a:ext cx="1262067" cy="1500198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mtClean="0"/>
              <a:t>А вот это уже сложнее: Смешанное подчинение.</a:t>
            </a:r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dirty="0" smtClean="0"/>
              <a:t>  Когда Вронский  смотрел на часы на балконе Карениных ,</a:t>
            </a:r>
            <a:r>
              <a:rPr lang="ru-RU" u="sng" dirty="0" smtClean="0"/>
              <a:t>он был так </a:t>
            </a:r>
            <a:r>
              <a:rPr lang="ru-RU" u="sng" dirty="0" err="1" smtClean="0"/>
              <a:t>встревожен</a:t>
            </a:r>
            <a:r>
              <a:rPr lang="ru-RU" dirty="0" err="1" smtClean="0"/>
              <a:t>,</a:t>
            </a:r>
            <a:r>
              <a:rPr lang="ru-RU" dirty="0" err="1" smtClean="0">
                <a:solidFill>
                  <a:srgbClr val="C00000"/>
                </a:solidFill>
              </a:rPr>
              <a:t>что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видел стрелки на циферблате, </a:t>
            </a:r>
            <a:r>
              <a:rPr lang="ru-RU" u="sng" dirty="0" smtClean="0">
                <a:solidFill>
                  <a:schemeClr val="accent2">
                    <a:lumMod val="50000"/>
                  </a:schemeClr>
                </a:solidFill>
              </a:rPr>
              <a:t>но не мог поня</a:t>
            </a:r>
            <a:r>
              <a:rPr lang="ru-RU" u="sng" dirty="0" smtClean="0"/>
              <a:t>ть</a:t>
            </a:r>
            <a:r>
              <a:rPr lang="ru-RU" dirty="0" smtClean="0"/>
              <a:t>, </a:t>
            </a:r>
            <a:r>
              <a:rPr lang="ru-RU" dirty="0" smtClean="0">
                <a:solidFill>
                  <a:srgbClr val="C00000"/>
                </a:solidFill>
              </a:rPr>
              <a:t>который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час. ( Л. Толстой)</a:t>
            </a:r>
            <a:endParaRPr lang="en-US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just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            </a:t>
            </a:r>
            <a:r>
              <a:rPr lang="ru-RU" dirty="0" smtClean="0">
                <a:solidFill>
                  <a:schemeClr val="tx1"/>
                </a:solidFill>
              </a:rPr>
              <a:t>когда?   как?             чего?</a:t>
            </a:r>
            <a:endParaRPr lang="en-US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just"/>
            <a:endParaRPr lang="en-US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just"/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</a:rPr>
              <a:t>( </a:t>
            </a:r>
            <a:r>
              <a:rPr lang="ru-RU" sz="4000" dirty="0" smtClean="0">
                <a:solidFill>
                  <a:srgbClr val="C00000"/>
                </a:solidFill>
              </a:rPr>
              <a:t>Когда</a:t>
            </a:r>
            <a:r>
              <a:rPr lang="en-US" sz="4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)</a:t>
            </a:r>
            <a:r>
              <a:rPr lang="ru-RU" sz="4000" dirty="0" smtClean="0">
                <a:solidFill>
                  <a:srgbClr val="C00000"/>
                </a:solidFill>
              </a:rPr>
              <a:t>, </a:t>
            </a:r>
            <a:r>
              <a:rPr lang="en-US" sz="4000" dirty="0" smtClean="0">
                <a:solidFill>
                  <a:srgbClr val="C00000"/>
                </a:solidFill>
              </a:rPr>
              <a:t>[…   ( </a:t>
            </a:r>
            <a:r>
              <a:rPr lang="ru-RU" sz="4000" dirty="0" smtClean="0">
                <a:solidFill>
                  <a:srgbClr val="C00000"/>
                </a:solidFill>
              </a:rPr>
              <a:t>что..)….</a:t>
            </a:r>
            <a:r>
              <a:rPr lang="en-US" sz="4000" dirty="0" smtClean="0">
                <a:solidFill>
                  <a:srgbClr val="C00000"/>
                </a:solidFill>
              </a:rPr>
              <a:t>], </a:t>
            </a:r>
            <a:r>
              <a:rPr lang="ru-RU" sz="4000" dirty="0" smtClean="0">
                <a:solidFill>
                  <a:srgbClr val="C00000"/>
                </a:solidFill>
              </a:rPr>
              <a:t>( который…).</a:t>
            </a:r>
            <a:endParaRPr lang="en-US" sz="40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just">
              <a:buNone/>
            </a:pPr>
            <a:endParaRPr lang="ru-RU" dirty="0"/>
          </a:p>
        </p:txBody>
      </p:sp>
      <p:sp>
        <p:nvSpPr>
          <p:cNvPr id="4" name="Выгнутая вниз стрелка 3"/>
          <p:cNvSpPr/>
          <p:nvPr/>
        </p:nvSpPr>
        <p:spPr>
          <a:xfrm rot="10800000">
            <a:off x="1611006" y="4156976"/>
            <a:ext cx="1603672" cy="700783"/>
          </a:xfrm>
          <a:prstGeom prst="curvedUpArrow">
            <a:avLst>
              <a:gd name="adj1" fmla="val 25000"/>
              <a:gd name="adj2" fmla="val 50000"/>
              <a:gd name="adj3" fmla="val 5545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Выгнутая вверх стрелка 4"/>
          <p:cNvSpPr/>
          <p:nvPr/>
        </p:nvSpPr>
        <p:spPr>
          <a:xfrm>
            <a:off x="3357554" y="4286256"/>
            <a:ext cx="1216152" cy="660082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Выгнутая вверх стрелка 5"/>
          <p:cNvSpPr/>
          <p:nvPr/>
        </p:nvSpPr>
        <p:spPr>
          <a:xfrm>
            <a:off x="5214942" y="4286256"/>
            <a:ext cx="1716218" cy="571504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dissolv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 build="p"/>
      <p:bldP spid="4" grpId="0" animBg="1"/>
      <p:bldP spid="5" grpId="0" animBg="1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00B050"/>
                </a:solidFill>
              </a:rPr>
              <a:t>Когда запятые ставим.</a:t>
            </a:r>
            <a:endParaRPr lang="ru-RU" i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Если</a:t>
            </a:r>
          </a:p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 придаточные однородные и между ними нет</a:t>
            </a:r>
          </a:p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сочинительного разделительного союза:</a:t>
            </a:r>
          </a:p>
          <a:p>
            <a:pPr algn="just"/>
            <a:r>
              <a:rPr lang="ru-RU" dirty="0" smtClean="0">
                <a:solidFill>
                  <a:srgbClr val="00B050"/>
                </a:solidFill>
              </a:rPr>
              <a:t>Я помню, </a:t>
            </a:r>
            <a:r>
              <a:rPr lang="ru-RU" u="sng" dirty="0" smtClean="0">
                <a:solidFill>
                  <a:srgbClr val="00B050"/>
                </a:solidFill>
              </a:rPr>
              <a:t>что я озяб ужасно, что квартира была холодна, что чай не согрел меня</a:t>
            </a:r>
            <a:r>
              <a:rPr lang="ru-RU" dirty="0" smtClean="0">
                <a:solidFill>
                  <a:srgbClr val="00B050"/>
                </a:solidFill>
              </a:rPr>
              <a:t>.(К. Аксаков)</a:t>
            </a:r>
          </a:p>
          <a:p>
            <a:pPr algn="just"/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3074" name="Picture 2" descr="C:\Users\admin\Desktop\анимашки\61444841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0430" y="4714884"/>
            <a:ext cx="2428892" cy="1714512"/>
          </a:xfrm>
          <a:prstGeom prst="rect">
            <a:avLst/>
          </a:prstGeom>
          <a:noFill/>
        </p:spPr>
      </p:pic>
    </p:spTree>
  </p:cSld>
  <p:clrMapOvr>
    <a:masterClrMapping/>
  </p:clrMapOvr>
  <p:transition>
    <p:sndAc>
      <p:stSnd>
        <p:snd r:embed="rId2" name="push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312</TotalTime>
  <Words>520</Words>
  <Application>Microsoft Office PowerPoint</Application>
  <PresentationFormat>Экран (4:3)</PresentationFormat>
  <Paragraphs>92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Солнцестояние</vt:lpstr>
      <vt:lpstr>Слайд 1</vt:lpstr>
      <vt:lpstr>Начнем с повторения….(мать учения) </vt:lpstr>
      <vt:lpstr>Начертим схемы… Какой вид?</vt:lpstr>
      <vt:lpstr> Посмотрите, какое предложение.</vt:lpstr>
      <vt:lpstr>А это какой вид подчинения?</vt:lpstr>
      <vt:lpstr>Сравните свое предложение. </vt:lpstr>
      <vt:lpstr>Самый простой вид подчинения…</vt:lpstr>
      <vt:lpstr>А вот это уже сложнее: Смешанное подчинение.</vt:lpstr>
      <vt:lpstr>Когда запятые ставим.</vt:lpstr>
      <vt:lpstr>  А ещё…</vt:lpstr>
      <vt:lpstr>  Если….</vt:lpstr>
      <vt:lpstr>Запятую не ставим :</vt:lpstr>
      <vt:lpstr> Запятую не ставим:</vt:lpstr>
      <vt:lpstr> Посмотрите.</vt:lpstr>
      <vt:lpstr>Слайд 15</vt:lpstr>
      <vt:lpstr> Успеха  в учебе 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Пользователь</cp:lastModifiedBy>
  <cp:revision>34</cp:revision>
  <dcterms:created xsi:type="dcterms:W3CDTF">2012-04-13T15:16:48Z</dcterms:created>
  <dcterms:modified xsi:type="dcterms:W3CDTF">2018-11-27T13:49:17Z</dcterms:modified>
</cp:coreProperties>
</file>