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86" r:id="rId4"/>
    <p:sldId id="262" r:id="rId5"/>
    <p:sldId id="263" r:id="rId6"/>
    <p:sldId id="264" r:id="rId7"/>
    <p:sldId id="266" r:id="rId8"/>
    <p:sldId id="270" r:id="rId9"/>
    <p:sldId id="268" r:id="rId10"/>
    <p:sldId id="271" r:id="rId11"/>
    <p:sldId id="280" r:id="rId12"/>
    <p:sldId id="276" r:id="rId13"/>
    <p:sldId id="275" r:id="rId14"/>
    <p:sldId id="274" r:id="rId15"/>
    <p:sldId id="288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59" d="100"/>
          <a:sy n="59" d="100"/>
        </p:scale>
        <p:origin x="-11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 anchor="b"/>
          <a:lstStyle>
            <a:lvl1pPr>
              <a:defRPr sz="6000" b="0" i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538FC3C-82C6-4AC8-9C18-FFB527A524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176ED3-D8E5-4761-BE8B-8939C10D18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CCEBB8-2381-4116-8B30-787C31BB75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B97F12-27C9-49B2-9E0E-59402EA3D2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3AA9CA-B640-4B5B-892B-56F46AB6A1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177BF-7171-470E-8F9F-9589BBA09C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D13F3-9A80-4783-845F-D6100CA466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AEA31-ABCB-42E8-AC43-A0E103C847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BC4ED-860F-4035-BFCA-CEDD56446D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A65AAB-BA8A-409A-9673-E8F5BD7F25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739C2-6B7B-45A3-B73D-003B67AF8D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C729ED6-9C10-4253-BC6C-437DE7121CC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7158" y="2357430"/>
            <a:ext cx="8672546" cy="114300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«Как предупредить и преодолеть нарушения в эмоциональном развитии детей»</a:t>
            </a:r>
            <a:endParaRPr lang="en-US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743200" y="3714752"/>
            <a:ext cx="6400800" cy="500066"/>
          </a:xfrm>
        </p:spPr>
        <p:txBody>
          <a:bodyPr/>
          <a:lstStyle/>
          <a:p>
            <a:r>
              <a:rPr lang="ru-RU" sz="2400" dirty="0" smtClean="0"/>
              <a:t>Семинар с элементами тренинга</a:t>
            </a:r>
            <a:endParaRPr lang="ru-RU" sz="2400" dirty="0"/>
          </a:p>
        </p:txBody>
      </p:sp>
      <p:pic>
        <p:nvPicPr>
          <p:cNvPr id="2052" name="Picture 4" descr="D:\фоны\3cba5198e49735db79044e0452a561f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286124"/>
            <a:ext cx="3165518" cy="326708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00496" y="4929198"/>
            <a:ext cx="48577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/>
              <a:t>Подготовила педагог -психолог </a:t>
            </a:r>
          </a:p>
          <a:p>
            <a:pPr algn="r"/>
            <a:r>
              <a:rPr lang="ru-RU" sz="2000" dirty="0" smtClean="0"/>
              <a:t>Туренко О.А. </a:t>
            </a:r>
          </a:p>
          <a:p>
            <a:pPr algn="r"/>
            <a:r>
              <a:rPr lang="ru-RU" sz="2000" dirty="0" smtClean="0"/>
              <a:t>МБДОУ </a:t>
            </a:r>
            <a:r>
              <a:rPr lang="ru-RU" sz="2000" dirty="0" err="1" smtClean="0"/>
              <a:t>д</a:t>
            </a:r>
            <a:r>
              <a:rPr lang="ru-RU" sz="2000" dirty="0" smtClean="0"/>
              <a:t>/с № 13 </a:t>
            </a:r>
          </a:p>
          <a:p>
            <a:pPr algn="r"/>
            <a:r>
              <a:rPr lang="ru-RU" sz="2000" dirty="0" smtClean="0"/>
              <a:t>г. Зеленогорск</a:t>
            </a:r>
          </a:p>
          <a:p>
            <a:pPr algn="r"/>
            <a:r>
              <a:rPr lang="ru-RU" sz="2000" dirty="0" smtClean="0"/>
              <a:t>2018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185057/0020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5012" y="4071942"/>
            <a:ext cx="2598988" cy="26667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14348" y="428604"/>
            <a:ext cx="8001056" cy="7171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Техника «Активное слушание»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Активное слушание партнера по общению </a:t>
            </a:r>
            <a:r>
              <a:rPr lang="ru-RU" sz="2000" i="1" dirty="0" smtClean="0">
                <a:solidFill>
                  <a:srgbClr val="002060"/>
                </a:solidFill>
              </a:rPr>
              <a:t>предполагает </a:t>
            </a:r>
            <a:r>
              <a:rPr lang="ru-RU" sz="2000" dirty="0" smtClean="0">
                <a:solidFill>
                  <a:srgbClr val="002060"/>
                </a:solidFill>
              </a:rPr>
              <a:t>ваше стремление понять, что же он хочет вам сказать на самом деле.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В словах и поведении, интонации и мимике ребёнка всегда содержится эта информация, надо лишь внимательно к нему прислушаться.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При помощи особой техники активного слушания, которая называется </a:t>
            </a:r>
            <a:r>
              <a:rPr lang="ru-RU" sz="2000" b="1" dirty="0" smtClean="0">
                <a:solidFill>
                  <a:srgbClr val="002060"/>
                </a:solidFill>
              </a:rPr>
              <a:t>техникой «настройки», </a:t>
            </a:r>
            <a:r>
              <a:rPr lang="ru-RU" sz="2000" dirty="0" smtClean="0">
                <a:solidFill>
                  <a:srgbClr val="002060"/>
                </a:solidFill>
              </a:rPr>
              <a:t>мы можем получить интересующую нас информацию.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Настройка на партнера предполагает особое внимание к нему, способность поставить себя на его место.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Настраиваясь на ребенка как на партнера по общению,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не стоит торопиться с выводами, имеет смысл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проверить несколько возникших у вас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предположений, сформулировав их, чтобы понять,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правильно ли вы его поняли.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 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185057/0020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5012" y="4071942"/>
            <a:ext cx="2598988" cy="26667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428604"/>
            <a:ext cx="750099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800" b="1" dirty="0" smtClean="0">
                <a:solidFill>
                  <a:srgbClr val="002060"/>
                </a:solidFill>
              </a:rPr>
              <a:t>Техника «Активного слушания»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Необходимо повторить, что случилось с ребёнком (как вы это поняли), а потом обозначить его чувство.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 Это способствует исчезновению или, по крайней мере, сильно ослабевает переживание ребенка.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 Ребенок сам продвигается в решении своей проблемы.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 «Ты обиделся. Тебе стало обидно,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потому что…»</a:t>
            </a:r>
          </a:p>
          <a:p>
            <a:endParaRPr lang="ru-RU" b="1" dirty="0" smtClean="0"/>
          </a:p>
          <a:p>
            <a:r>
              <a:rPr lang="ru-RU" b="1" dirty="0" smtClean="0">
                <a:solidFill>
                  <a:srgbClr val="002060"/>
                </a:solidFill>
              </a:rPr>
              <a:t>Практикум по активному слушанию. 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185057/0020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5012" y="4071942"/>
            <a:ext cx="2598988" cy="266672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28662" y="714356"/>
            <a:ext cx="757242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Эмоциональная культура педагога.</a:t>
            </a:r>
          </a:p>
          <a:p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Всем известно, что у детей развита интуитивная способность улавливать эмоциональное состояние взрослых.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Каждый ребенок очень впечатлительный и опыт взаимодействия получает также от взрослых.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Особенно важно устраивать каждому педагогу собственную психологическую разрядку в течение рабочего дня.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Это может быть общение с коллегами,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психо</a:t>
            </a:r>
            <a:r>
              <a:rPr lang="ru-RU" dirty="0" smtClean="0">
                <a:solidFill>
                  <a:srgbClr val="002060"/>
                </a:solidFill>
              </a:rPr>
              <a:t>- гимнастика, аутотренинг,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музыкотерапия и т. п. 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 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185057/0020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5012" y="4071942"/>
            <a:ext cx="2598988" cy="26667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428604"/>
            <a:ext cx="8001056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002060"/>
                </a:solidFill>
              </a:rPr>
              <a:t>Игры на регуляцию психофизического состояния.</a:t>
            </a:r>
          </a:p>
          <a:p>
            <a:r>
              <a:rPr lang="ru-RU" b="1" u="sng" dirty="0" smtClean="0">
                <a:solidFill>
                  <a:srgbClr val="002060"/>
                </a:solidFill>
              </a:rPr>
              <a:t>Игры на регуляцию психофизического состояния.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u="sng" dirty="0" smtClean="0">
                <a:solidFill>
                  <a:srgbClr val="002060"/>
                </a:solidFill>
              </a:rPr>
              <a:t>Медитации для педагогов.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«Концентрация на медитативном дыхании» (дыхательная техника).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Цель: полное расслабление, ритмизация дыхательного процесса, повышение внутренней стабильности, достижение гармонии эмоциональных реакций. Необходимое время: 3 – 5 минут.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u="sng" dirty="0" smtClean="0">
                <a:solidFill>
                  <a:srgbClr val="002060"/>
                </a:solidFill>
              </a:rPr>
              <a:t>Процедура.</a:t>
            </a:r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dirty="0" smtClean="0">
                <a:solidFill>
                  <a:srgbClr val="002060"/>
                </a:solidFill>
              </a:rPr>
              <a:t> Примите удобную позу. Расслабьте тело. Внимание направьте на дыхание. Постарайтесь не менять естественный тип дыхания, а только следите за ним. Говорите себе: «Я чувствую свой вдох…чувствую выдох…» После регулярных тренировок периоды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рассеянности сокращаются, а периоды концентрации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увеличиваются</a:t>
            </a:r>
            <a:r>
              <a:rPr lang="ru-RU" sz="2000" b="1" dirty="0" smtClean="0">
                <a:solidFill>
                  <a:srgbClr val="002060"/>
                </a:solidFill>
              </a:rPr>
              <a:t>.</a:t>
            </a:r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b="1" u="sng" dirty="0" smtClean="0">
                <a:solidFill>
                  <a:srgbClr val="002060"/>
                </a:solidFill>
              </a:rPr>
              <a:t> Примечание:</a:t>
            </a:r>
            <a:r>
              <a:rPr lang="ru-RU" sz="2000" dirty="0" smtClean="0">
                <a:solidFill>
                  <a:srgbClr val="002060"/>
                </a:solidFill>
              </a:rPr>
              <a:t> несмотря на элементарность, это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упражнение является одним из самых эффективных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видов дыхательной техники.</a:t>
            </a:r>
          </a:p>
          <a:p>
            <a:endParaRPr lang="ru-RU" sz="2000" dirty="0" smtClean="0"/>
          </a:p>
          <a:p>
            <a:endParaRPr lang="ru-RU" u="sng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185057/0020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5012" y="4071942"/>
            <a:ext cx="2598988" cy="266672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57224" y="500042"/>
            <a:ext cx="721523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hangingPunct="0"/>
            <a:r>
              <a:rPr lang="ru-RU" sz="3200" b="1" u="sng" dirty="0" smtClean="0">
                <a:solidFill>
                  <a:srgbClr val="002060"/>
                </a:solidFill>
              </a:rPr>
              <a:t>Практический инструментарий</a:t>
            </a:r>
          </a:p>
          <a:p>
            <a:pPr lvl="0" algn="ctr" eaLnBrk="0" hangingPunct="0"/>
            <a:r>
              <a:rPr lang="ru-RU" sz="32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Рекомендации «Методы и приемы управления поведением детей в условиях пребывания в детском саду» . </a:t>
            </a:r>
            <a:endParaRPr lang="ru-RU" sz="32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lvl="0" algn="ctr"/>
            <a:endParaRPr lang="ru-RU" sz="3200" b="1" u="sng" dirty="0" smtClean="0">
              <a:solidFill>
                <a:srgbClr val="002060"/>
              </a:solidFill>
            </a:endParaRPr>
          </a:p>
          <a:p>
            <a:pPr lvl="0" algn="ctr"/>
            <a:r>
              <a:rPr lang="ru-RU" sz="3200" b="1" u="sng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ru-RU" sz="3200" b="1" u="sng" dirty="0" smtClean="0">
                <a:solidFill>
                  <a:srgbClr val="002060"/>
                </a:solidFill>
              </a:rPr>
              <a:t>Подведение итогов</a:t>
            </a:r>
          </a:p>
          <a:p>
            <a:pPr algn="ctr"/>
            <a:endParaRPr lang="ru-RU" sz="3200" dirty="0" smtClean="0">
              <a:solidFill>
                <a:srgbClr val="002060"/>
              </a:solidFill>
            </a:endParaRPr>
          </a:p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(Обратная связь)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185057/0020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5012" y="4071942"/>
            <a:ext cx="2598988" cy="26667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00166" y="1142984"/>
            <a:ext cx="68580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dirty="0" smtClean="0">
              <a:solidFill>
                <a:srgbClr val="002060"/>
              </a:solidFill>
            </a:endParaRPr>
          </a:p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Спасибо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за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 внимание!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185057/0020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5012" y="4071942"/>
            <a:ext cx="2598988" cy="2666728"/>
          </a:xfrm>
          <a:prstGeom prst="rect">
            <a:avLst/>
          </a:prstGeom>
          <a:noFill/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85720" y="500043"/>
            <a:ext cx="8858281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Цель: 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  расширить круг методов и приемов в решении вопросов профилактики и коррекции эмоциональных расстройств у детей.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План проведения.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1 . Теоретическая часть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Введение в проблему «Трудности в эмоциональном развитии детей».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Мини-лекция «Эмоции в жизни детей».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2. Практическая часть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2.1. Психологический практикум «Эффективные техники речевого общения с ребенком».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2.2. Эмоциональная культура педагога.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2.3. Медитация для педагогов «Концентрация на медитативном дыхании».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3.Практический инструментарий.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Рекомендации «Методы и приемы управления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поведением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 детей в условиях пребывания в детском саду» 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4.Подведение итогов.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185057/0020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5012" y="4071942"/>
            <a:ext cx="2598988" cy="26667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71736" y="642918"/>
            <a:ext cx="4071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Анкетирование педагогов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285860"/>
            <a:ext cx="835824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Большинство педагогов: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При урегулировании поведения используют выражения, в которых говорится о ребёнке и о его плохом поведении.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Стараются научить детей подавлять отрицательные эмоции, что пагубно сказывается на их психологическом здоровье.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Признаются, что  иногда делают вид, что слушают ребёнка, перебивают его.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Используют в разговоре – спокойный тон, мимику, жестикуляцию, называют детей по имени.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Чаще всего воздействуют на детей при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помощи – объяснений, просьб, убеждений,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внушений.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185057/0020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5012" y="4071942"/>
            <a:ext cx="2598988" cy="2666728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071538" y="1071546"/>
            <a:ext cx="7429520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4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Трудности в эмоциональном развитии детей</a:t>
            </a:r>
            <a:r>
              <a:rPr kumimoji="0" lang="ru-RU" sz="40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>
              <a:solidFill>
                <a:srgbClr val="002060"/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002060"/>
                </a:solidFill>
                <a:cs typeface="Times New Roman" pitchFamily="18" charset="0"/>
              </a:rPr>
              <a:t>Метод м</a:t>
            </a:r>
            <a:r>
              <a:rPr kumimoji="0" lang="ru-RU" sz="3200" b="1" i="0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озгового</a:t>
            </a:r>
            <a:r>
              <a:rPr kumimoji="0" lang="ru-RU" sz="3200" b="1" i="0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штурма</a:t>
            </a:r>
            <a:endParaRPr kumimoji="0" lang="ru-RU" sz="5400" b="0" i="0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185057/0020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5012" y="4071942"/>
            <a:ext cx="2598988" cy="266672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85918" y="357166"/>
            <a:ext cx="56436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Эмоции в жизни детей</a:t>
            </a:r>
          </a:p>
          <a:p>
            <a:endParaRPr lang="ru-RU" sz="4000" b="1" dirty="0">
              <a:solidFill>
                <a:srgbClr val="002060"/>
              </a:solidFill>
            </a:endParaRPr>
          </a:p>
          <a:p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500174"/>
            <a:ext cx="82868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dirty="0" smtClean="0">
                <a:solidFill>
                  <a:srgbClr val="002060"/>
                </a:solidFill>
              </a:rPr>
              <a:t>играют </a:t>
            </a:r>
            <a:r>
              <a:rPr lang="ru-RU" dirty="0">
                <a:solidFill>
                  <a:srgbClr val="002060"/>
                </a:solidFill>
              </a:rPr>
              <a:t>важную роль в жизни </a:t>
            </a:r>
            <a:r>
              <a:rPr lang="ru-RU" dirty="0" smtClean="0">
                <a:solidFill>
                  <a:srgbClr val="002060"/>
                </a:solidFill>
              </a:rPr>
              <a:t>детей.</a:t>
            </a:r>
          </a:p>
          <a:p>
            <a:pPr>
              <a:buFont typeface="Wingdings" pitchFamily="2" charset="2"/>
              <a:buChar char="q"/>
            </a:pP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это </a:t>
            </a:r>
            <a:r>
              <a:rPr lang="ru-RU" dirty="0">
                <a:solidFill>
                  <a:srgbClr val="002060"/>
                </a:solidFill>
              </a:rPr>
              <a:t>послание окружающим о его </a:t>
            </a:r>
            <a:r>
              <a:rPr lang="ru-RU" dirty="0" smtClean="0">
                <a:solidFill>
                  <a:srgbClr val="002060"/>
                </a:solidFill>
              </a:rPr>
              <a:t>состоянии</a:t>
            </a:r>
          </a:p>
          <a:p>
            <a:pPr>
              <a:buFont typeface="Wingdings" pitchFamily="2" charset="2"/>
              <a:buChar char="q"/>
            </a:pP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участвуют </a:t>
            </a:r>
            <a:r>
              <a:rPr lang="ru-RU" dirty="0">
                <a:solidFill>
                  <a:srgbClr val="002060"/>
                </a:solidFill>
              </a:rPr>
              <a:t>в </a:t>
            </a:r>
            <a:r>
              <a:rPr lang="ru-RU" dirty="0" smtClean="0">
                <a:solidFill>
                  <a:srgbClr val="002060"/>
                </a:solidFill>
              </a:rPr>
              <a:t>формировании социальных взаимодействий </a:t>
            </a:r>
            <a:r>
              <a:rPr lang="ru-RU" dirty="0">
                <a:solidFill>
                  <a:srgbClr val="002060"/>
                </a:solidFill>
              </a:rPr>
              <a:t>и привязанностей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>
              <a:buFont typeface="Wingdings" pitchFamily="2" charset="2"/>
              <a:buChar char="q"/>
            </a:pPr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Организованная педагогическая работа может не только обогатить эмоциональный опыт детей, но и значительно смягчить или даже полностью устранить недостатки в их личностном развитии. 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185057/0020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5012" y="4071942"/>
            <a:ext cx="2598988" cy="266672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571480"/>
            <a:ext cx="807249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Дошкольный возраст </a:t>
            </a:r>
            <a:r>
              <a:rPr lang="ru-RU" dirty="0" smtClean="0">
                <a:solidFill>
                  <a:srgbClr val="002060"/>
                </a:solidFill>
              </a:rPr>
              <a:t>– благодатный период для организации работы по эмоциональному развитию детей.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 Ребенок-дошкольник: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</a:rPr>
              <a:t> впечатлителен;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</a:rPr>
              <a:t> открыт для усвоения социальных, культурных ценностей;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rgbClr val="002060"/>
                </a:solidFill>
              </a:rPr>
              <a:t>стремится к признанию себя среди других людей.</a:t>
            </a:r>
          </a:p>
          <a:p>
            <a:pPr>
              <a:buFont typeface="Wingdings" pitchFamily="2" charset="2"/>
              <a:buChar char="q"/>
            </a:pP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Опыт эмоционального отношения к миру, обретаемый в дошкольном возрасте - является весьма прочным и принимает характер установки.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185057/0020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5012" y="4071942"/>
            <a:ext cx="2598988" cy="266672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57290" y="1571612"/>
            <a:ext cx="63579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Психологический практикум «Эффективные техники речевого общения с ребенком».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185057/0020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5012" y="4071942"/>
            <a:ext cx="2598988" cy="266672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0"/>
            <a:ext cx="7929618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endParaRPr lang="ru-RU" b="1" dirty="0" smtClean="0">
              <a:solidFill>
                <a:srgbClr val="00206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</a:rPr>
              <a:t>Техника «</a:t>
            </a:r>
            <a:r>
              <a:rPr lang="ru-RU" b="1" dirty="0" err="1" smtClean="0">
                <a:solidFill>
                  <a:srgbClr val="002060"/>
                </a:solidFill>
              </a:rPr>
              <a:t>Я-сообщение</a:t>
            </a:r>
            <a:r>
              <a:rPr lang="ru-RU" b="1" dirty="0" smtClean="0">
                <a:solidFill>
                  <a:srgbClr val="002060"/>
                </a:solidFill>
              </a:rPr>
              <a:t>».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Что делать</a:t>
            </a:r>
            <a:r>
              <a:rPr lang="ru-RU" dirty="0" smtClean="0">
                <a:solidFill>
                  <a:srgbClr val="002060"/>
                </a:solidFill>
              </a:rPr>
              <a:t>, если нас переполняют эмоции, когда поведение ребенка мы считаем неприемлемым?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Нужно сказать ребенку о своих чувствах так, чтобы это не было разрушительно ни для него, ни для вас.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Когда вы говорите о своих чувствах к ребенку, делайте это от первого лица.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Сообщите о себе, о своих переживаниях, а не о ребенке и его поведении.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«</a:t>
            </a:r>
            <a:r>
              <a:rPr lang="ru-RU" dirty="0" err="1" smtClean="0">
                <a:solidFill>
                  <a:srgbClr val="002060"/>
                </a:solidFill>
              </a:rPr>
              <a:t>Я-сообщение</a:t>
            </a:r>
            <a:r>
              <a:rPr lang="ru-RU" dirty="0" smtClean="0">
                <a:solidFill>
                  <a:srgbClr val="002060"/>
                </a:solidFill>
              </a:rPr>
              <a:t>» - передает отношение человека к происходящему, искреннее выражение его чувств в необидной для собеседника форме: «Мне не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 нравится, я бы хотела и т. п.»;«Меня раздражает,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 когда дети хнычут»; «Я злюсь»;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«Я сержусь» и т.п.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900igr.net/up/datai/185057/0020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45012" y="4071942"/>
            <a:ext cx="2598988" cy="266672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785794"/>
            <a:ext cx="785818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Схема «</a:t>
            </a:r>
            <a:r>
              <a:rPr lang="ru-RU" b="1" dirty="0" err="1" smtClean="0">
                <a:solidFill>
                  <a:srgbClr val="002060"/>
                </a:solidFill>
              </a:rPr>
              <a:t>Я-сообщения</a:t>
            </a:r>
            <a:r>
              <a:rPr lang="ru-RU" b="1" dirty="0" smtClean="0">
                <a:solidFill>
                  <a:srgbClr val="002060"/>
                </a:solidFill>
              </a:rPr>
              <a:t>». 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pPr marL="457200" indent="-4572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Конкретное описание того, что вызвало чувство </a:t>
            </a:r>
          </a:p>
          <a:p>
            <a:pPr marL="457200" indent="-457200"/>
            <a:r>
              <a:rPr lang="ru-RU" dirty="0" smtClean="0">
                <a:solidFill>
                  <a:srgbClr val="002060"/>
                </a:solidFill>
              </a:rPr>
              <a:t>(«Когда я вчера увидела, какая ты грязная...»).</a:t>
            </a:r>
          </a:p>
          <a:p>
            <a:pPr marL="457200" indent="-457200"/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 2.  Называние чувства в тот момент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(...я почувствовала беспокойство...»). 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3.   Называние причин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(«...наверное, это произошло потому что...»). 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Упражнение «</a:t>
            </a:r>
            <a:r>
              <a:rPr lang="ru-RU" b="1" dirty="0" err="1" smtClean="0">
                <a:solidFill>
                  <a:srgbClr val="002060"/>
                </a:solidFill>
              </a:rPr>
              <a:t>Я-сообщение</a:t>
            </a:r>
            <a:r>
              <a:rPr lang="ru-RU" b="1" dirty="0" smtClean="0">
                <a:solidFill>
                  <a:srgbClr val="002060"/>
                </a:solidFill>
              </a:rPr>
              <a:t>».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Цель: научить участников создавать условия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для доверительного общения, выражать свои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негативные чувства приемлемым способом. </a:t>
            </a:r>
          </a:p>
          <a:p>
            <a:endParaRPr lang="ru-RU" dirty="0" smtClean="0"/>
          </a:p>
          <a:p>
            <a:r>
              <a:rPr lang="ru-RU" dirty="0" smtClean="0"/>
              <a:t>     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en_swamp">
  <a:themeElements>
    <a:clrScheme name="Тема Offic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green_swamp</Template>
  <TotalTime>241</TotalTime>
  <Words>957</Words>
  <Application>Microsoft PowerPoint</Application>
  <PresentationFormat>Экран (4:3)</PresentationFormat>
  <Paragraphs>146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green_swamp</vt:lpstr>
      <vt:lpstr>«Как предупредить и преодолеть нарушения в эмоциональном развитии детей»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предупредить и преодолеть нарушения в эмоциональном развитии детей»</dc:title>
  <dc:creator>User01</dc:creator>
  <cp:lastModifiedBy>User01</cp:lastModifiedBy>
  <cp:revision>28</cp:revision>
  <dcterms:created xsi:type="dcterms:W3CDTF">2018-06-07T05:46:50Z</dcterms:created>
  <dcterms:modified xsi:type="dcterms:W3CDTF">2019-05-24T03:50:15Z</dcterms:modified>
</cp:coreProperties>
</file>