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BAE2E-48F2-4056-B7A2-FFF521273525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F6DC1-CEF0-4D4E-B4B9-672165BF8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FEB1D-FB64-42B7-9DA8-5A8450A34B91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EBE07-8DD7-42A0-A94C-E92F33E78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90A5-46A6-48AF-814F-4FB47229A329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35505-4883-44DD-8D83-071BB491C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F0BAB-4839-4953-8577-C3FD1326C03C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ED275-4251-4F1C-A7B3-22A660BF1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03F1B-8257-467B-A734-07C854732705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06A62-7843-47FA-B461-51C209009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0636A-4524-490C-8FF7-C555C7488FE0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866A2-582E-4261-816D-6E40FA488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B5DF6-97F6-4D76-A56B-117FD6DEE8E8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94BA4-46C1-407E-BC98-FB6C8E016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44E91-6084-4E93-939D-AFCC28AD6B49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4CAE1-F7E8-4566-840A-608291C2E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9B1D9-906D-4CB8-8AB6-0EFD43D08CE1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F242B-6F86-416F-804E-E32B4B51F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FE9F9-86AD-435C-9C4A-490B1D8C41C5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B9AD-D8E0-4B31-965C-CA0D42939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F4140-CC96-43ED-92F1-0100C0182718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310D8-2942-494B-959D-AE07DBBE1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54C5F4-A041-442C-BA63-2575B97C7D7D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EBA15B-0170-4199-BB11-3D19B8533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38" y="1285875"/>
            <a:ext cx="7243762" cy="19288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FF0000"/>
                </a:solidFill>
              </a:rPr>
              <a:t>Морфемика</a:t>
            </a:r>
            <a:r>
              <a:rPr lang="ru-RU" dirty="0" smtClean="0">
                <a:solidFill>
                  <a:srgbClr val="FF0000"/>
                </a:solidFill>
              </a:rPr>
              <a:t> и словообразование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813" y="4000500"/>
            <a:ext cx="5429250" cy="1638300"/>
          </a:xfrm>
        </p:spPr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В каком ряду есть только формы слова?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ru-RU" sz="4000" smtClean="0"/>
              <a:t>Телефон, телефонный, телефоном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4000" smtClean="0"/>
              <a:t>Весенний, весеннему, весеннего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4000" smtClean="0"/>
              <a:t>Конь, коней, конница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4000" smtClean="0"/>
              <a:t>Плавать, поплавать, плыть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В каком ряду есть только формы слова?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ru-RU" sz="4000" smtClean="0"/>
              <a:t>Телефон, телефонный, телефоном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4000" i="1" smtClean="0"/>
              <a:t>Весенн</a:t>
            </a:r>
            <a:r>
              <a:rPr lang="ru-RU" sz="4000" i="1" smtClean="0">
                <a:solidFill>
                  <a:srgbClr val="FF0000"/>
                </a:solidFill>
              </a:rPr>
              <a:t>ий (И.п.)</a:t>
            </a:r>
            <a:r>
              <a:rPr lang="ru-RU" sz="4000" i="1" smtClean="0"/>
              <a:t>, весенн</a:t>
            </a:r>
            <a:r>
              <a:rPr lang="ru-RU" sz="4000" i="1" smtClean="0">
                <a:solidFill>
                  <a:srgbClr val="FF0000"/>
                </a:solidFill>
              </a:rPr>
              <a:t>ему (Д.п.)</a:t>
            </a:r>
            <a:r>
              <a:rPr lang="ru-RU" sz="4000" i="1" smtClean="0"/>
              <a:t>, весенн</a:t>
            </a:r>
            <a:r>
              <a:rPr lang="ru-RU" sz="4000" i="1" smtClean="0">
                <a:solidFill>
                  <a:srgbClr val="FF0000"/>
                </a:solidFill>
              </a:rPr>
              <a:t>его (Р.п.)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4000" smtClean="0"/>
              <a:t>Конь, коней, конница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4000" smtClean="0"/>
              <a:t>Плавать, поплавать, плыть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Задание: распределите слова по способам их словообразования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28750"/>
            <a:ext cx="8329612" cy="50720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Слова, образованные: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Приставочным способом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Суффиксальным способом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Приставочно-суффиксальным способом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err="1" smtClean="0"/>
              <a:t>Бессуффиксным</a:t>
            </a:r>
            <a:r>
              <a:rPr lang="ru-RU" sz="2400" dirty="0" smtClean="0"/>
              <a:t> способом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Сложением основ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Сложением слов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Путём перехода из одной части речи в другую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</a:t>
            </a:r>
            <a:r>
              <a:rPr lang="ru-RU" sz="2400" b="1" dirty="0" smtClean="0"/>
              <a:t>Учительская, школа-интернат, паровозный, подстаканник, вылет, лесопарк, избежать, красноватый, Волгоград, ракета-носитель, мороженое, переделать, наконечник, спор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Задание: распределите слова по способам их словообразования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28750"/>
            <a:ext cx="8329612" cy="50720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Слова, образованные: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Приставочным способом:</a:t>
            </a:r>
            <a:r>
              <a:rPr lang="ru-RU" sz="2400" i="1" dirty="0" smtClean="0"/>
              <a:t> </a:t>
            </a:r>
            <a:r>
              <a:rPr lang="ru-RU" sz="2400" i="1" dirty="0" smtClean="0">
                <a:solidFill>
                  <a:srgbClr val="FF0000"/>
                </a:solidFill>
              </a:rPr>
              <a:t>пере</a:t>
            </a:r>
            <a:r>
              <a:rPr lang="ru-RU" sz="2400" i="1" dirty="0" smtClean="0"/>
              <a:t>делать, </a:t>
            </a:r>
            <a:r>
              <a:rPr lang="ru-RU" sz="2400" i="1" dirty="0" smtClean="0">
                <a:solidFill>
                  <a:srgbClr val="FF0000"/>
                </a:solidFill>
              </a:rPr>
              <a:t>из</a:t>
            </a:r>
            <a:r>
              <a:rPr lang="ru-RU" sz="2400" i="1" dirty="0" smtClean="0"/>
              <a:t>бежать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Суффиксальным способом: </a:t>
            </a:r>
            <a:r>
              <a:rPr lang="ru-RU" sz="2400" i="1" dirty="0" smtClean="0"/>
              <a:t>паровоз</a:t>
            </a:r>
            <a:r>
              <a:rPr lang="ru-RU" sz="2400" i="1" dirty="0" smtClean="0">
                <a:solidFill>
                  <a:srgbClr val="FF0000"/>
                </a:solidFill>
              </a:rPr>
              <a:t>н</a:t>
            </a:r>
            <a:r>
              <a:rPr lang="ru-RU" sz="2400" i="1" dirty="0" smtClean="0"/>
              <a:t>ый, красн</a:t>
            </a:r>
            <a:r>
              <a:rPr lang="ru-RU" sz="2400" i="1" dirty="0" smtClean="0">
                <a:solidFill>
                  <a:srgbClr val="FF0000"/>
                </a:solidFill>
              </a:rPr>
              <a:t>оват</a:t>
            </a:r>
            <a:r>
              <a:rPr lang="ru-RU" sz="2400" i="1" dirty="0" smtClean="0"/>
              <a:t>ый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Приставочно-суффиксальным способом: </a:t>
            </a:r>
            <a:r>
              <a:rPr lang="ru-RU" sz="2400" i="1" dirty="0" smtClean="0">
                <a:solidFill>
                  <a:srgbClr val="FF0000"/>
                </a:solidFill>
              </a:rPr>
              <a:t>под</a:t>
            </a:r>
            <a:r>
              <a:rPr lang="ru-RU" sz="2400" i="1" dirty="0" smtClean="0"/>
              <a:t>стакан</a:t>
            </a:r>
            <a:r>
              <a:rPr lang="ru-RU" sz="2400" i="1" dirty="0" smtClean="0">
                <a:solidFill>
                  <a:srgbClr val="FF0000"/>
                </a:solidFill>
              </a:rPr>
              <a:t>ник</a:t>
            </a:r>
            <a:r>
              <a:rPr lang="ru-RU" sz="2400" i="1" dirty="0" smtClean="0"/>
              <a:t>, </a:t>
            </a:r>
            <a:r>
              <a:rPr lang="ru-RU" sz="2400" i="1" dirty="0" smtClean="0">
                <a:solidFill>
                  <a:srgbClr val="FF0000"/>
                </a:solidFill>
              </a:rPr>
              <a:t>на</a:t>
            </a:r>
            <a:r>
              <a:rPr lang="ru-RU" sz="2400" i="1" dirty="0" smtClean="0"/>
              <a:t>конеч</a:t>
            </a:r>
            <a:r>
              <a:rPr lang="ru-RU" sz="2400" i="1" dirty="0" smtClean="0">
                <a:solidFill>
                  <a:srgbClr val="FF0000"/>
                </a:solidFill>
              </a:rPr>
              <a:t>ник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err="1" smtClean="0"/>
              <a:t>Бессуффиксным</a:t>
            </a:r>
            <a:r>
              <a:rPr lang="ru-RU" sz="2400" dirty="0" smtClean="0"/>
              <a:t> способом: </a:t>
            </a:r>
            <a:r>
              <a:rPr lang="ru-RU" sz="2400" i="1" dirty="0" smtClean="0"/>
              <a:t>вылет (от вылет</a:t>
            </a:r>
            <a:r>
              <a:rPr lang="ru-RU" sz="2400" i="1" dirty="0" smtClean="0">
                <a:solidFill>
                  <a:srgbClr val="FF0000"/>
                </a:solidFill>
              </a:rPr>
              <a:t>а</a:t>
            </a:r>
            <a:r>
              <a:rPr lang="ru-RU" sz="2400" i="1" dirty="0" smtClean="0"/>
              <a:t>ть), спор (от спор</a:t>
            </a:r>
            <a:r>
              <a:rPr lang="ru-RU" sz="2400" i="1" dirty="0" smtClean="0">
                <a:solidFill>
                  <a:srgbClr val="FF0000"/>
                </a:solidFill>
              </a:rPr>
              <a:t>и</a:t>
            </a:r>
            <a:r>
              <a:rPr lang="ru-RU" sz="2400" i="1" dirty="0" smtClean="0"/>
              <a:t>ть)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Сложением основ: </a:t>
            </a:r>
            <a:r>
              <a:rPr lang="ru-RU" sz="2400" i="1" dirty="0" smtClean="0">
                <a:solidFill>
                  <a:srgbClr val="FF0000"/>
                </a:solidFill>
              </a:rPr>
              <a:t>лес</a:t>
            </a:r>
            <a:r>
              <a:rPr lang="ru-RU" sz="2400" i="1" dirty="0" smtClean="0"/>
              <a:t>о</a:t>
            </a:r>
            <a:r>
              <a:rPr lang="ru-RU" sz="2400" i="1" dirty="0" smtClean="0">
                <a:solidFill>
                  <a:srgbClr val="FF0000"/>
                </a:solidFill>
              </a:rPr>
              <a:t>парк</a:t>
            </a:r>
            <a:r>
              <a:rPr lang="ru-RU" sz="2400" i="1" dirty="0" smtClean="0"/>
              <a:t>, </a:t>
            </a:r>
            <a:r>
              <a:rPr lang="ru-RU" sz="2400" i="1" dirty="0" smtClean="0">
                <a:solidFill>
                  <a:srgbClr val="FF0000"/>
                </a:solidFill>
              </a:rPr>
              <a:t>Волг</a:t>
            </a:r>
            <a:r>
              <a:rPr lang="ru-RU" sz="2400" i="1" dirty="0" smtClean="0"/>
              <a:t>о</a:t>
            </a:r>
            <a:r>
              <a:rPr lang="ru-RU" sz="2400" i="1" dirty="0" smtClean="0">
                <a:solidFill>
                  <a:srgbClr val="FF0000"/>
                </a:solidFill>
              </a:rPr>
              <a:t>град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Сложением слов: </a:t>
            </a:r>
            <a:r>
              <a:rPr lang="ru-RU" sz="2400" i="1" dirty="0" smtClean="0">
                <a:solidFill>
                  <a:srgbClr val="FF0000"/>
                </a:solidFill>
              </a:rPr>
              <a:t>школа</a:t>
            </a:r>
            <a:r>
              <a:rPr lang="ru-RU" sz="2400" i="1" dirty="0" smtClean="0"/>
              <a:t>-</a:t>
            </a:r>
            <a:r>
              <a:rPr lang="ru-RU" sz="2400" i="1" dirty="0" smtClean="0">
                <a:solidFill>
                  <a:srgbClr val="FF0000"/>
                </a:solidFill>
              </a:rPr>
              <a:t>интернат, ракета</a:t>
            </a:r>
            <a:r>
              <a:rPr lang="ru-RU" sz="2400" i="1" dirty="0" smtClean="0"/>
              <a:t>-</a:t>
            </a:r>
            <a:r>
              <a:rPr lang="ru-RU" sz="2400" i="1" dirty="0" smtClean="0">
                <a:solidFill>
                  <a:srgbClr val="FF0000"/>
                </a:solidFill>
              </a:rPr>
              <a:t>носитель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Путём перехода из одной части речи в другую: </a:t>
            </a:r>
            <a:r>
              <a:rPr lang="ru-RU" sz="2400" i="1" dirty="0" smtClean="0"/>
              <a:t>учительская (от прил. </a:t>
            </a:r>
            <a:r>
              <a:rPr lang="ru-RU" sz="2400" i="1" dirty="0" smtClean="0">
                <a:solidFill>
                  <a:srgbClr val="FF0000"/>
                </a:solidFill>
              </a:rPr>
              <a:t>учительская комната</a:t>
            </a:r>
            <a:r>
              <a:rPr lang="ru-RU" sz="2400" i="1" dirty="0" smtClean="0"/>
              <a:t>),    мороженое ( от прил. </a:t>
            </a:r>
            <a:r>
              <a:rPr lang="ru-RU" sz="2400" i="1" dirty="0" smtClean="0">
                <a:solidFill>
                  <a:srgbClr val="FF0000"/>
                </a:solidFill>
              </a:rPr>
              <a:t>мороженое мясо</a:t>
            </a:r>
            <a:r>
              <a:rPr lang="ru-RU" sz="2400" i="1" dirty="0" smtClean="0"/>
              <a:t>)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</a:t>
            </a:r>
            <a:endParaRPr lang="ru-RU" sz="2400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Постройте словообразовательные цепочки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928688" y="2357438"/>
            <a:ext cx="7500937" cy="207168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400" smtClean="0"/>
              <a:t>1. Учительница</a:t>
            </a:r>
          </a:p>
          <a:p>
            <a:pPr algn="ctr">
              <a:buFont typeface="Arial" charset="0"/>
              <a:buNone/>
            </a:pPr>
            <a:r>
              <a:rPr lang="ru-RU" sz="4400" smtClean="0"/>
              <a:t>2. Засолка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Постройте словообразовательные цепочки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71500" y="1571625"/>
            <a:ext cx="7858125" cy="47148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400" smtClean="0"/>
              <a:t>1. Учитель</a:t>
            </a:r>
            <a:r>
              <a:rPr lang="ru-RU" sz="4400" smtClean="0">
                <a:solidFill>
                  <a:srgbClr val="FF0000"/>
                </a:solidFill>
              </a:rPr>
              <a:t>ниц</a:t>
            </a:r>
            <a:r>
              <a:rPr lang="ru-RU" sz="4400" smtClean="0"/>
              <a:t>а</a:t>
            </a:r>
            <a:r>
              <a:rPr lang="en-US" sz="4400" smtClean="0"/>
              <a:t> </a:t>
            </a:r>
            <a:r>
              <a:rPr lang="en-US" sz="4400" smtClean="0">
                <a:sym typeface="Wingdings" pitchFamily="2" charset="2"/>
              </a:rPr>
              <a:t> </a:t>
            </a:r>
            <a:r>
              <a:rPr lang="ru-RU" sz="4400" u="sng" smtClean="0">
                <a:sym typeface="Wingdings" pitchFamily="2" charset="2"/>
              </a:rPr>
              <a:t>учи</a:t>
            </a:r>
            <a:r>
              <a:rPr lang="ru-RU" sz="4400" u="sng" smtClean="0">
                <a:solidFill>
                  <a:srgbClr val="FF0000"/>
                </a:solidFill>
                <a:sym typeface="Wingdings" pitchFamily="2" charset="2"/>
              </a:rPr>
              <a:t>тель</a:t>
            </a:r>
            <a:r>
              <a:rPr lang="en-US" sz="4400" smtClean="0">
                <a:sym typeface="Wingdings" pitchFamily="2" charset="2"/>
              </a:rPr>
              <a:t>  </a:t>
            </a:r>
            <a:r>
              <a:rPr lang="ru-RU" sz="4400" u="sng" smtClean="0">
                <a:sym typeface="Wingdings" pitchFamily="2" charset="2"/>
              </a:rPr>
              <a:t>учи</a:t>
            </a:r>
            <a:r>
              <a:rPr lang="ru-RU" sz="4400" smtClean="0">
                <a:sym typeface="Wingdings" pitchFamily="2" charset="2"/>
              </a:rPr>
              <a:t>ть</a:t>
            </a:r>
            <a:endParaRPr lang="ru-RU" sz="4400" smtClean="0"/>
          </a:p>
          <a:p>
            <a:pPr>
              <a:buFont typeface="Arial" charset="0"/>
              <a:buNone/>
            </a:pPr>
            <a:endParaRPr lang="ru-RU" sz="4400" smtClean="0"/>
          </a:p>
          <a:p>
            <a:pPr>
              <a:buFont typeface="Arial" charset="0"/>
              <a:buNone/>
            </a:pPr>
            <a:r>
              <a:rPr lang="ru-RU" sz="4400" smtClean="0"/>
              <a:t>2. Засол</a:t>
            </a:r>
            <a:r>
              <a:rPr lang="ru-RU" sz="4400" smtClean="0">
                <a:solidFill>
                  <a:srgbClr val="FF0000"/>
                </a:solidFill>
              </a:rPr>
              <a:t>к</a:t>
            </a:r>
            <a:r>
              <a:rPr lang="ru-RU" sz="4400" smtClean="0"/>
              <a:t>а</a:t>
            </a:r>
            <a:r>
              <a:rPr lang="en-US" sz="4400" smtClean="0"/>
              <a:t> </a:t>
            </a:r>
            <a:r>
              <a:rPr lang="en-US" sz="4400" smtClean="0">
                <a:sym typeface="Wingdings" pitchFamily="2" charset="2"/>
              </a:rPr>
              <a:t></a:t>
            </a:r>
            <a:r>
              <a:rPr lang="ru-RU" sz="4400" smtClean="0">
                <a:sym typeface="Wingdings" pitchFamily="2" charset="2"/>
              </a:rPr>
              <a:t> </a:t>
            </a:r>
            <a:r>
              <a:rPr lang="ru-RU" sz="4400" u="sng" smtClean="0">
                <a:solidFill>
                  <a:srgbClr val="FF0000"/>
                </a:solidFill>
                <a:sym typeface="Wingdings" pitchFamily="2" charset="2"/>
              </a:rPr>
              <a:t>за</a:t>
            </a:r>
            <a:r>
              <a:rPr lang="ru-RU" sz="4400" u="sng" smtClean="0">
                <a:sym typeface="Wingdings" pitchFamily="2" charset="2"/>
              </a:rPr>
              <a:t>соли</a:t>
            </a:r>
            <a:r>
              <a:rPr lang="ru-RU" sz="4400" smtClean="0">
                <a:sym typeface="Wingdings" pitchFamily="2" charset="2"/>
              </a:rPr>
              <a:t>ть</a:t>
            </a:r>
            <a:r>
              <a:rPr lang="en-US" sz="4400" smtClean="0">
                <a:sym typeface="Wingdings" pitchFamily="2" charset="2"/>
              </a:rPr>
              <a:t> </a:t>
            </a:r>
            <a:r>
              <a:rPr lang="ru-RU" sz="4400" smtClean="0">
                <a:sym typeface="Wingdings" pitchFamily="2" charset="2"/>
              </a:rPr>
              <a:t> </a:t>
            </a:r>
            <a:r>
              <a:rPr lang="ru-RU" sz="4400" u="sng" smtClean="0">
                <a:sym typeface="Wingdings" pitchFamily="2" charset="2"/>
              </a:rPr>
              <a:t>сол</a:t>
            </a:r>
            <a:r>
              <a:rPr lang="ru-RU" sz="4400" u="sng" smtClean="0">
                <a:solidFill>
                  <a:srgbClr val="FF0000"/>
                </a:solidFill>
                <a:sym typeface="Wingdings" pitchFamily="2" charset="2"/>
              </a:rPr>
              <a:t>и</a:t>
            </a:r>
            <a:r>
              <a:rPr lang="ru-RU" sz="4400" smtClean="0">
                <a:sym typeface="Wingdings" pitchFamily="2" charset="2"/>
              </a:rPr>
              <a:t>ть </a:t>
            </a:r>
            <a:r>
              <a:rPr lang="en-US" sz="4400" smtClean="0">
                <a:sym typeface="Wingdings" pitchFamily="2" charset="2"/>
              </a:rPr>
              <a:t></a:t>
            </a:r>
            <a:r>
              <a:rPr lang="ru-RU" sz="4400" smtClean="0">
                <a:sym typeface="Wingdings" pitchFamily="2" charset="2"/>
              </a:rPr>
              <a:t> </a:t>
            </a:r>
            <a:r>
              <a:rPr lang="ru-RU" sz="4400" u="sng" smtClean="0">
                <a:sym typeface="Wingdings" pitchFamily="2" charset="2"/>
              </a:rPr>
              <a:t>соль</a:t>
            </a:r>
            <a:endParaRPr lang="ru-RU" sz="4400" u="sng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582612"/>
          </a:xfrm>
        </p:spPr>
        <p:txBody>
          <a:bodyPr/>
          <a:lstStyle/>
          <a:p>
            <a:r>
              <a:rPr lang="ru-RU" sz="3200" smtClean="0"/>
              <a:t>Самостоятельная работа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928688"/>
            <a:ext cx="8258175" cy="56435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Задание 1: </a:t>
            </a:r>
            <a:r>
              <a:rPr lang="ru-RU" sz="2400" b="1" dirty="0" smtClean="0"/>
              <a:t>распределите слова по способам их образования, выделите словообразовательные морфемы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/>
              <a:t>               1 вариант                                      2 вариант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Приставочным                     1. Суффиксальным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err="1" smtClean="0"/>
              <a:t>Бессуффиксным</a:t>
            </a:r>
            <a:r>
              <a:rPr lang="ru-RU" sz="2400" dirty="0" smtClean="0"/>
              <a:t>                   2. Приставочно-суффиксальным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dirty="0" smtClean="0"/>
              <a:t>Сложением основ               3. Сложением слов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</a:t>
            </a:r>
            <a:r>
              <a:rPr lang="ru-RU" sz="2400" i="1" dirty="0" smtClean="0"/>
              <a:t>Подшефный, орешек, генерал-майор, изготовить, вездеходный, разыскать, переводчик, вход, кресло-качалка, ошейник, самолёт, подлёдный, нетрудный, повтор, Новокузнецк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Задание 2: </a:t>
            </a:r>
            <a:r>
              <a:rPr lang="ru-RU" sz="2400" b="1" dirty="0" smtClean="0"/>
              <a:t>Постройте словообразовательную цепочку для слова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/>
              <a:t>1 вариант: </a:t>
            </a:r>
            <a:r>
              <a:rPr lang="ru-RU" sz="2400" i="1" dirty="0" smtClean="0"/>
              <a:t>водянистый             </a:t>
            </a:r>
            <a:r>
              <a:rPr lang="ru-RU" sz="2400" b="1" dirty="0" smtClean="0"/>
              <a:t>2 вариант: </a:t>
            </a:r>
            <a:r>
              <a:rPr lang="ru-RU" sz="2400" i="1" dirty="0" err="1" smtClean="0"/>
              <a:t>полосатенький</a:t>
            </a:r>
            <a:endParaRPr lang="ru-RU" sz="2400" i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401050" cy="428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Ответы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50" y="725488"/>
          <a:ext cx="8643938" cy="5859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2000"/>
                <a:gridCol w="4322000"/>
              </a:tblGrid>
              <a:tr h="45235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вариант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 вариант</a:t>
                      </a:r>
                      <a:endParaRPr lang="ru-RU" sz="2400" dirty="0"/>
                    </a:p>
                  </a:txBody>
                  <a:tcPr/>
                </a:tc>
              </a:tr>
              <a:tr h="79859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Задание 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Задание 1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</a:tr>
              <a:tr h="2928184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Приставочным: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раз</a:t>
                      </a:r>
                      <a:r>
                        <a:rPr lang="ru-RU" sz="2400" dirty="0" smtClean="0"/>
                        <a:t>ыскать,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из</a:t>
                      </a:r>
                      <a:r>
                        <a:rPr lang="ru-RU" sz="2400" dirty="0" smtClean="0"/>
                        <a:t>готовить,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не</a:t>
                      </a:r>
                      <a:r>
                        <a:rPr lang="ru-RU" sz="2400" dirty="0" smtClean="0"/>
                        <a:t>трудный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err="1" smtClean="0"/>
                        <a:t>Бессуффиксным</a:t>
                      </a:r>
                      <a:r>
                        <a:rPr lang="ru-RU" sz="2400" dirty="0" smtClean="0"/>
                        <a:t>: вход</a:t>
                      </a:r>
                      <a:r>
                        <a:rPr lang="ru-RU" sz="2400" baseline="0" dirty="0" smtClean="0"/>
                        <a:t> (от </a:t>
                      </a:r>
                      <a:r>
                        <a:rPr lang="ru-RU" sz="2400" dirty="0" smtClean="0"/>
                        <a:t> вход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2400" dirty="0" smtClean="0"/>
                        <a:t>ть) повтор (от повтор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2400" dirty="0" smtClean="0"/>
                        <a:t>ть)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Сложением основ: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сам</a:t>
                      </a:r>
                      <a:r>
                        <a:rPr lang="ru-RU" sz="2400" dirty="0" smtClean="0"/>
                        <a:t>о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лёт</a:t>
                      </a:r>
                      <a:r>
                        <a:rPr lang="ru-RU" sz="2400" dirty="0" smtClean="0"/>
                        <a:t>,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Нов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кузнецк</a:t>
                      </a:r>
                    </a:p>
                    <a:p>
                      <a:pPr marL="342900" indent="-342900">
                        <a:buNone/>
                      </a:pP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Суффиксальным: ореш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ек</a:t>
                      </a:r>
                      <a:r>
                        <a:rPr lang="ru-RU" sz="2400" dirty="0" smtClean="0"/>
                        <a:t>, вездеход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r>
                        <a:rPr lang="ru-RU" sz="2400" dirty="0" smtClean="0"/>
                        <a:t>ый, перевод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чик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Приставочно-суффиксальным: 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под</a:t>
                      </a:r>
                      <a:r>
                        <a:rPr lang="ru-RU" sz="2400" dirty="0" smtClean="0"/>
                        <a:t>шеф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r>
                        <a:rPr lang="ru-RU" sz="2400" dirty="0" smtClean="0"/>
                        <a:t>ый,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2400" dirty="0" smtClean="0"/>
                        <a:t>шей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ник</a:t>
                      </a:r>
                      <a:r>
                        <a:rPr lang="ru-RU" sz="2400" dirty="0" smtClean="0"/>
                        <a:t>,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под</a:t>
                      </a:r>
                      <a:r>
                        <a:rPr lang="ru-RU" sz="2400" dirty="0" smtClean="0"/>
                        <a:t>лёд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r>
                        <a:rPr lang="ru-RU" sz="2400" dirty="0" smtClean="0"/>
                        <a:t>ый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Сложением</a:t>
                      </a:r>
                      <a:r>
                        <a:rPr lang="ru-RU" sz="2400" baseline="0" dirty="0" smtClean="0"/>
                        <a:t> слов: 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кресло</a:t>
                      </a:r>
                      <a:r>
                        <a:rPr lang="ru-RU" sz="2400" baseline="0" dirty="0" smtClean="0"/>
                        <a:t>-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качалка</a:t>
                      </a:r>
                      <a:r>
                        <a:rPr lang="ru-RU" sz="2400" baseline="0" dirty="0" smtClean="0"/>
                        <a:t>, 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генерал</a:t>
                      </a:r>
                      <a:r>
                        <a:rPr lang="ru-RU" sz="2400" baseline="0" dirty="0" smtClean="0"/>
                        <a:t>-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майор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366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Задание 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Задание 2</a:t>
                      </a:r>
                      <a:endParaRPr lang="ru-RU" sz="2400" b="1" dirty="0"/>
                    </a:p>
                  </a:txBody>
                  <a:tcPr/>
                </a:tc>
              </a:tr>
              <a:tr h="110549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Водян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ист</a:t>
                      </a:r>
                      <a:r>
                        <a:rPr lang="ru-RU" sz="2400" dirty="0" smtClean="0"/>
                        <a:t>ый </a:t>
                      </a:r>
                      <a:r>
                        <a:rPr lang="en-US" sz="2400" dirty="0" smtClean="0">
                          <a:sym typeface="Wingdings" pitchFamily="2" charset="2"/>
                        </a:rPr>
                        <a:t></a:t>
                      </a:r>
                      <a:r>
                        <a:rPr lang="ru-RU" sz="2400" u="sng" dirty="0" smtClean="0"/>
                        <a:t>вод</a:t>
                      </a:r>
                      <a:r>
                        <a:rPr lang="ru-RU" sz="2400" u="sng" dirty="0" smtClean="0">
                          <a:solidFill>
                            <a:srgbClr val="FF0000"/>
                          </a:solidFill>
                        </a:rPr>
                        <a:t>ян</a:t>
                      </a:r>
                      <a:r>
                        <a:rPr lang="ru-RU" sz="2400" dirty="0" smtClean="0"/>
                        <a:t>ой </a:t>
                      </a:r>
                      <a:r>
                        <a:rPr lang="en-US" sz="2400" dirty="0" smtClean="0">
                          <a:sym typeface="Wingdings" pitchFamily="2" charset="2"/>
                        </a:rPr>
                        <a:t></a:t>
                      </a:r>
                      <a:r>
                        <a:rPr lang="ru-RU" sz="2400" u="sng" dirty="0" smtClean="0"/>
                        <a:t>вод</a:t>
                      </a:r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Полосат</a:t>
                      </a:r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еньк</a:t>
                      </a:r>
                      <a:r>
                        <a:rPr lang="ru-RU" sz="2400" dirty="0" err="1" smtClean="0"/>
                        <a:t>ий</a:t>
                      </a:r>
                      <a:r>
                        <a:rPr lang="ru-RU" sz="2400" dirty="0" smtClean="0"/>
                        <a:t> </a:t>
                      </a:r>
                      <a:r>
                        <a:rPr lang="en-US" sz="2400" dirty="0" smtClean="0">
                          <a:sym typeface="Wingdings" pitchFamily="2" charset="2"/>
                        </a:rPr>
                        <a:t></a:t>
                      </a:r>
                      <a:r>
                        <a:rPr lang="ru-RU" sz="2400" u="sng" dirty="0" smtClean="0"/>
                        <a:t>полос</a:t>
                      </a:r>
                      <a:r>
                        <a:rPr lang="ru-RU" sz="2400" u="sng" dirty="0" smtClean="0">
                          <a:solidFill>
                            <a:srgbClr val="FF0000"/>
                          </a:solidFill>
                        </a:rPr>
                        <a:t>ат</a:t>
                      </a:r>
                      <a:r>
                        <a:rPr lang="ru-RU" sz="2400" dirty="0" smtClean="0"/>
                        <a:t>ый </a:t>
                      </a:r>
                      <a:r>
                        <a:rPr lang="en-US" sz="2400" dirty="0" smtClean="0">
                          <a:sym typeface="Wingdings" pitchFamily="2" charset="2"/>
                        </a:rPr>
                        <a:t></a:t>
                      </a:r>
                      <a:r>
                        <a:rPr lang="ru-RU" sz="2400" u="sng" dirty="0" smtClean="0"/>
                        <a:t>полос</a:t>
                      </a:r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265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Arial</vt:lpstr>
      <vt:lpstr>Wingdings</vt:lpstr>
      <vt:lpstr>Тема Office</vt:lpstr>
      <vt:lpstr>Морфемика и словообразование 6 класс</vt:lpstr>
      <vt:lpstr>В каком ряду есть только формы слова?</vt:lpstr>
      <vt:lpstr>В каком ряду есть только формы слова?</vt:lpstr>
      <vt:lpstr>Задание: распределите слова по способам их словообразования</vt:lpstr>
      <vt:lpstr>Задание: распределите слова по способам их словообразования</vt:lpstr>
      <vt:lpstr>Постройте словообразовательные цепочки</vt:lpstr>
      <vt:lpstr>Постройте словообразовательные цепочки</vt:lpstr>
      <vt:lpstr>Самостоятельная работа</vt:lpstr>
      <vt:lpstr>Ответы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Морфемика и словообразование 6 класс</dc:title>
  <dc:creator>Галочка</dc:creator>
  <cp:lastModifiedBy>User</cp:lastModifiedBy>
  <cp:revision>12</cp:revision>
  <dcterms:created xsi:type="dcterms:W3CDTF">2016-11-07T06:47:20Z</dcterms:created>
  <dcterms:modified xsi:type="dcterms:W3CDTF">2019-05-23T18:03:36Z</dcterms:modified>
</cp:coreProperties>
</file>