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8" r:id="rId1"/>
  </p:sldMasterIdLst>
  <p:notesMasterIdLst>
    <p:notesMasterId r:id="rId9"/>
  </p:notesMasterIdLst>
  <p:sldIdLst>
    <p:sldId id="256" r:id="rId2"/>
    <p:sldId id="261" r:id="rId3"/>
    <p:sldId id="260" r:id="rId4"/>
    <p:sldId id="258" r:id="rId5"/>
    <p:sldId id="259" r:id="rId6"/>
    <p:sldId id="263" r:id="rId7"/>
    <p:sldId id="265" r:id="rId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56" autoAdjust="0"/>
    <p:restoredTop sz="94660"/>
  </p:normalViewPr>
  <p:slideViewPr>
    <p:cSldViewPr>
      <p:cViewPr varScale="1">
        <p:scale>
          <a:sx n="68" d="100"/>
          <a:sy n="68" d="100"/>
        </p:scale>
        <p:origin x="-14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644E2118-B40B-46D5-B948-F0592B47597E}" type="datetimeFigureOut">
              <a:rPr lang="ru-RU"/>
              <a:pPr>
                <a:defRPr/>
              </a:pPr>
              <a:t>24.05.2019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FE47E113-30D0-4318-9875-6C216696DC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31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0244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2D61BAB-F902-436F-B408-D096D3FA2017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053D8865-3342-4366-9D8C-D6324A1B167D}" type="datetimeFigureOut">
              <a:rPr lang="ru-RU" smtClean="0"/>
              <a:pPr>
                <a:defRPr/>
              </a:pPr>
              <a:t>24.05.2019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ED938862-10A5-4AC6-BE7F-318D706245B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8295273-EC18-4860-B434-79673D1EB6B1}" type="datetimeFigureOut">
              <a:rPr lang="ru-RU" smtClean="0"/>
              <a:pPr>
                <a:defRPr/>
              </a:pPr>
              <a:t>24.05.2019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9303BB-D577-4635-954C-3A64BC33964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pPr>
              <a:defRPr/>
            </a:pPr>
            <a:fld id="{86040CB9-A697-4C97-8751-9E8577252DCA}" type="datetimeFigureOut">
              <a:rPr lang="ru-RU" smtClean="0"/>
              <a:pPr>
                <a:defRPr/>
              </a:pPr>
              <a:t>24.05.2019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pPr>
              <a:defRPr/>
            </a:pPr>
            <a:fld id="{F93BB332-1E5F-4899-B2F1-F0D1560D309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18085B3-9E7B-42CA-A971-A06D7EF3BA0E}" type="datetimeFigureOut">
              <a:rPr lang="ru-RU" smtClean="0"/>
              <a:pPr>
                <a:defRPr/>
              </a:pPr>
              <a:t>24.05.2019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28C541FE-936A-4E3A-A1AE-B8C6C125714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4983342-03B4-4D62-81C1-EABDAB7FD37D}" type="datetimeFigureOut">
              <a:rPr lang="ru-RU" smtClean="0"/>
              <a:pPr>
                <a:defRPr/>
              </a:pPr>
              <a:t>24.05.2019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DD75227C-F77E-4120-8C26-21A5FAA70B2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pPr>
              <a:defRPr/>
            </a:pPr>
            <a:fld id="{E927A8BF-82BF-49BB-B23F-F32678960C14}" type="datetimeFigureOut">
              <a:rPr lang="ru-RU" smtClean="0"/>
              <a:pPr>
                <a:defRPr/>
              </a:pPr>
              <a:t>24.05.2019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pPr>
              <a:defRPr/>
            </a:pPr>
            <a:fld id="{CFAB56F7-B849-4F40-A7A9-008AD2A4B4E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pPr>
              <a:defRPr/>
            </a:pPr>
            <a:fld id="{2B2457F1-7C69-421F-BF52-4E1222E56259}" type="datetimeFigureOut">
              <a:rPr lang="ru-RU" smtClean="0"/>
              <a:pPr>
                <a:defRPr/>
              </a:pPr>
              <a:t>24.05.2019</a:t>
            </a:fld>
            <a:endParaRPr lang="ru-RU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pPr>
              <a:defRPr/>
            </a:pPr>
            <a:fld id="{82F6D9AA-EA62-42AF-ACC1-0799E116D04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pPr>
              <a:defRPr/>
            </a:pPr>
            <a:endParaRPr lang="ru-RU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7F66933-2EBB-4D8D-B4B2-66F1B1BCED4E}" type="datetimeFigureOut">
              <a:rPr lang="ru-RU" smtClean="0"/>
              <a:pPr>
                <a:defRPr/>
              </a:pPr>
              <a:t>24.05.2019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FE56BACF-CE47-420E-8542-1CD6623180F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176821F-D6F0-4396-99CB-888CFB6DAEDA}" type="datetimeFigureOut">
              <a:rPr lang="ru-RU" smtClean="0"/>
              <a:pPr>
                <a:defRPr/>
              </a:pPr>
              <a:t>24.05.2019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C2F1D5DA-02B5-4343-8276-738E793297A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CF0F27F-C869-48F8-94C6-66B557F106C5}" type="datetimeFigureOut">
              <a:rPr lang="ru-RU" smtClean="0"/>
              <a:pPr>
                <a:defRPr/>
              </a:pPr>
              <a:t>24.05.2019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F9666532-4B45-4137-9363-CBF1772C600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pPr>
              <a:defRPr/>
            </a:pPr>
            <a:fld id="{7416CF88-13D8-4D9D-99EF-ACA48DE07D78}" type="datetimeFigureOut">
              <a:rPr lang="ru-RU" smtClean="0"/>
              <a:pPr>
                <a:defRPr/>
              </a:pPr>
              <a:t>24.05.2019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pPr>
              <a:defRPr/>
            </a:pPr>
            <a:fld id="{5F25C55C-0AEF-4A33-A540-FAA0B37237C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pPr>
              <a:defRPr/>
            </a:pP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07A65EFD-EE68-4BAC-B94B-593EB33F5F67}" type="datetimeFigureOut">
              <a:rPr lang="ru-RU" smtClean="0"/>
              <a:pPr>
                <a:defRPr/>
              </a:pPr>
              <a:t>24.05.2019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72685DB7-351F-4D94-8DEE-B45857DC74B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40" r:id="rId2"/>
    <p:sldLayoutId id="2147483741" r:id="rId3"/>
    <p:sldLayoutId id="2147483742" r:id="rId4"/>
    <p:sldLayoutId id="2147483743" r:id="rId5"/>
    <p:sldLayoutId id="2147483744" r:id="rId6"/>
    <p:sldLayoutId id="2147483745" r:id="rId7"/>
    <p:sldLayoutId id="2147483746" r:id="rId8"/>
    <p:sldLayoutId id="2147483747" r:id="rId9"/>
    <p:sldLayoutId id="2147483748" r:id="rId10"/>
    <p:sldLayoutId id="2147483749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3"/>
          <p:cNvSpPr>
            <a:spLocks noGrp="1"/>
          </p:cNvSpPr>
          <p:nvPr>
            <p:ph type="ctrTitle"/>
          </p:nvPr>
        </p:nvSpPr>
        <p:spPr>
          <a:xfrm>
            <a:off x="971600" y="764704"/>
            <a:ext cx="7416824" cy="400267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6000" b="1" dirty="0" smtClean="0">
                <a:latin typeface="Georgia" pitchFamily="18" charset="0"/>
              </a:rPr>
              <a:t>Олимпиады для обучающихся</a:t>
            </a:r>
            <a:br>
              <a:rPr lang="ru-RU" sz="6000" b="1" dirty="0" smtClean="0">
                <a:latin typeface="Georgia" pitchFamily="18" charset="0"/>
              </a:rPr>
            </a:br>
            <a:r>
              <a:rPr lang="ru-RU" sz="6000" b="1" dirty="0" smtClean="0">
                <a:latin typeface="Georgia" pitchFamily="18" charset="0"/>
              </a:rPr>
              <a:t>начальной школы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gigabaza.ru/images/16/30053/m28d13094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7415" r="16089" b="14507"/>
          <a:stretch>
            <a:fillRect/>
          </a:stretch>
        </p:blipFill>
        <p:spPr bwMode="auto">
          <a:xfrm>
            <a:off x="5895975" y="1214422"/>
            <a:ext cx="3248025" cy="417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251520" y="692696"/>
            <a:ext cx="5904656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 smtClean="0">
                <a:ln w="1905"/>
                <a:solidFill>
                  <a:schemeClr val="accent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  <a:cs typeface="+mn-cs"/>
              </a:rPr>
              <a:t>«Русский</a:t>
            </a:r>
            <a:endParaRPr lang="ru-RU" sz="4400" b="1" dirty="0">
              <a:ln w="1905"/>
              <a:solidFill>
                <a:schemeClr val="accent2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Georgia" pitchFamily="18" charset="0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 smtClean="0">
                <a:ln w="1905"/>
                <a:solidFill>
                  <a:schemeClr val="accent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  <a:cs typeface="+mn-cs"/>
              </a:rPr>
              <a:t>Медвежонок»</a:t>
            </a:r>
            <a:endParaRPr lang="ru-RU" sz="4400" b="1" dirty="0">
              <a:ln w="1905"/>
              <a:solidFill>
                <a:schemeClr val="accent2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Georgia" pitchFamily="18" charset="0"/>
              <a:cs typeface="+mn-cs"/>
            </a:endParaRPr>
          </a:p>
        </p:txBody>
      </p:sp>
      <p:sp>
        <p:nvSpPr>
          <p:cNvPr id="8196" name="Прямоугольник 3"/>
          <p:cNvSpPr>
            <a:spLocks noChangeArrowheads="1"/>
          </p:cNvSpPr>
          <p:nvPr/>
        </p:nvSpPr>
        <p:spPr bwMode="auto">
          <a:xfrm>
            <a:off x="428596" y="0"/>
            <a:ext cx="8286776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4800" dirty="0" smtClean="0">
                <a:latin typeface="Georgia" pitchFamily="18" charset="0"/>
              </a:rPr>
              <a:t>1</a:t>
            </a:r>
            <a:r>
              <a:rPr lang="ru-RU" sz="4000" dirty="0" smtClean="0">
                <a:latin typeface="Georgia" pitchFamily="18" charset="0"/>
              </a:rPr>
              <a:t>. Олимпиада по русскому языку</a:t>
            </a:r>
            <a:endParaRPr lang="ru-RU" sz="4000" dirty="0">
              <a:latin typeface="Georgia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2060848"/>
            <a:ext cx="6408712" cy="43704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 smtClean="0"/>
              <a:t> 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Целями и задачами Конкурса являются: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        развитие интереса к русскому языку и науке о нем;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        содействие повышению квалификации учителей русского языка;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        содействие активизации внеклассной и внешкольной работы по русскому языку;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        предоставление учащимся возможности соревноваться в масштабе, выходящем за рамки региона, не выезжая из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него.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Участниками Конкурса могут быть учащиеся 2-11 классов школ и соответствующих курсов средних профессиональных учебных заведений Российской Федерации</a:t>
            </a:r>
          </a:p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323528" y="6165304"/>
            <a:ext cx="85689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https://russian-kenguru.ru/konkursy/russkii-medvezhonok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elhschool.ucoz.ru/2016/april/kenguru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1484784"/>
            <a:ext cx="3790950" cy="3671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3923928" y="836712"/>
            <a:ext cx="450059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 smtClean="0">
                <a:ln w="1905"/>
                <a:solidFill>
                  <a:schemeClr val="accent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  <a:cs typeface="+mn-cs"/>
              </a:rPr>
              <a:t>«Кенгуру»</a:t>
            </a:r>
            <a:endParaRPr lang="ru-RU" sz="4800" b="1" dirty="0">
              <a:ln w="1905"/>
              <a:solidFill>
                <a:schemeClr val="accent2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Georgia" pitchFamily="18" charset="0"/>
              <a:cs typeface="+mn-cs"/>
            </a:endParaRPr>
          </a:p>
        </p:txBody>
      </p:sp>
      <p:sp>
        <p:nvSpPr>
          <p:cNvPr id="7172" name="Прямоугольник 3"/>
          <p:cNvSpPr>
            <a:spLocks noChangeArrowheads="1"/>
          </p:cNvSpPr>
          <p:nvPr/>
        </p:nvSpPr>
        <p:spPr bwMode="auto">
          <a:xfrm>
            <a:off x="357158" y="0"/>
            <a:ext cx="878684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4800" dirty="0" smtClean="0">
                <a:latin typeface="Georgia" pitchFamily="18" charset="0"/>
              </a:rPr>
              <a:t>2</a:t>
            </a:r>
            <a:r>
              <a:rPr lang="ru-RU" sz="4000" dirty="0" smtClean="0">
                <a:latin typeface="Georgia" pitchFamily="18" charset="0"/>
              </a:rPr>
              <a:t>. Олимпиада по математике</a:t>
            </a:r>
            <a:endParaRPr lang="ru-RU" sz="4400" dirty="0">
              <a:latin typeface="Georgia" pitchFamily="18" charset="0"/>
            </a:endParaRPr>
          </a:p>
        </p:txBody>
      </p:sp>
      <p:sp>
        <p:nvSpPr>
          <p:cNvPr id="7173" name="Прямоугольник 4"/>
          <p:cNvSpPr>
            <a:spLocks noChangeArrowheads="1"/>
          </p:cNvSpPr>
          <p:nvPr/>
        </p:nvSpPr>
        <p:spPr bwMode="auto">
          <a:xfrm>
            <a:off x="179512" y="6093296"/>
            <a:ext cx="878547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3200" dirty="0" smtClean="0">
                <a:solidFill>
                  <a:srgbClr val="FF0000"/>
                </a:solidFill>
                <a:latin typeface="Georgia" pitchFamily="18" charset="0"/>
              </a:rPr>
              <a:t>https://russian-kenguru.ru/konkursy/kenguru</a:t>
            </a:r>
            <a:r>
              <a:rPr lang="ru-RU" sz="3200" dirty="0" smtClean="0">
                <a:solidFill>
                  <a:srgbClr val="FF0000"/>
                </a:solidFill>
                <a:latin typeface="Georgia" pitchFamily="18" charset="0"/>
              </a:rPr>
              <a:t> </a:t>
            </a:r>
            <a:endParaRPr lang="ru-RU" sz="3200" dirty="0">
              <a:solidFill>
                <a:srgbClr val="FF0000"/>
              </a:solidFill>
              <a:latin typeface="Georgia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455368" y="1700808"/>
            <a:ext cx="5688632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Каждый желающий, вне зависимости от уровня знания математики, может поучаствовать в конкурсе-игре «Кенгуру». Сложность заданий делится по возрастным группам: 2 класс, 3-4 классы, 5-6 классы, 7-8 классы и 9-10 классы. После подведения итогов всем участникам выдаётся сертификат участника с указанием места, занятого в школе, в районе, в стране. Победители и призёры получают ценные призы.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xn----dtbbfrrcuee3b.xn--p1ai/_mod_files/ce_images/news/bulldog.pn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191125" y="1657350"/>
            <a:ext cx="3413125" cy="3284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-396552" y="1412776"/>
            <a:ext cx="6948264" cy="830997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cs typeface="+mn-cs"/>
              </a:rPr>
              <a:t>«</a:t>
            </a:r>
            <a:r>
              <a:rPr lang="en-US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cs typeface="+mn-cs"/>
              </a:rPr>
              <a:t>British</a:t>
            </a:r>
            <a:r>
              <a:rPr lang="ru-RU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cs typeface="+mn-cs"/>
              </a:rPr>
              <a:t> </a:t>
            </a:r>
            <a:r>
              <a:rPr lang="en-US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cs typeface="+mn-cs"/>
              </a:rPr>
              <a:t>Bulldog</a:t>
            </a:r>
            <a:r>
              <a:rPr lang="ru-RU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cs typeface="+mn-cs"/>
              </a:rPr>
              <a:t>»</a:t>
            </a:r>
            <a:endParaRPr lang="ru-RU" sz="4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  <a:cs typeface="+mn-cs"/>
            </a:endParaRPr>
          </a:p>
        </p:txBody>
      </p:sp>
      <p:sp>
        <p:nvSpPr>
          <p:cNvPr id="4100" name="Прямоугольник 3"/>
          <p:cNvSpPr>
            <a:spLocks noChangeArrowheads="1"/>
          </p:cNvSpPr>
          <p:nvPr/>
        </p:nvSpPr>
        <p:spPr bwMode="auto">
          <a:xfrm>
            <a:off x="683568" y="0"/>
            <a:ext cx="8460432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4800" dirty="0" smtClean="0">
                <a:latin typeface="Georgia" pitchFamily="18" charset="0"/>
              </a:rPr>
              <a:t>3</a:t>
            </a:r>
            <a:r>
              <a:rPr lang="ru-RU" sz="4000" dirty="0" smtClean="0">
                <a:latin typeface="Georgia" pitchFamily="18" charset="0"/>
              </a:rPr>
              <a:t>. Олимпиада по английскому языку</a:t>
            </a:r>
            <a:endParaRPr lang="ru-RU" sz="4000" dirty="0">
              <a:latin typeface="Georgia" pitchFamily="18" charset="0"/>
            </a:endParaRPr>
          </a:p>
        </p:txBody>
      </p:sp>
      <p:sp>
        <p:nvSpPr>
          <p:cNvPr id="4101" name="Прямоугольник 4"/>
          <p:cNvSpPr>
            <a:spLocks noChangeArrowheads="1"/>
          </p:cNvSpPr>
          <p:nvPr/>
        </p:nvSpPr>
        <p:spPr bwMode="auto">
          <a:xfrm>
            <a:off x="179512" y="5857875"/>
            <a:ext cx="896448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2800" dirty="0" smtClean="0">
                <a:solidFill>
                  <a:srgbClr val="FF0000"/>
                </a:solidFill>
                <a:latin typeface="Georgia" pitchFamily="18" charset="0"/>
              </a:rPr>
              <a:t>https://russian-kenguru.ru/konkursy/british-bulldog</a:t>
            </a:r>
            <a:endParaRPr lang="ru-RU" sz="2800" dirty="0">
              <a:solidFill>
                <a:srgbClr val="FF0000"/>
              </a:solidFill>
              <a:latin typeface="Georgia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2204864"/>
            <a:ext cx="5148064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 участию приглашаются все школьники, без какого-либо предварительного отбора. Задания делятся по нескольким возрастным группам: 3-4, 5-6, 7-8 и 9-11 классы. Участникам предлагается ответить на 60 вопросов (в каждом — 4 варианта ответа), а также пройти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аудирование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Письменная часть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расчитана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на 75 минут. Задания проверяют уровень знания грамматики, лексики, понимание речи.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gym1505.ru/sites/default/files/news/2038328.jpg"/>
          <p:cNvPicPr>
            <a:picLocks noChangeAspect="1" noChangeArrowheads="1"/>
          </p:cNvPicPr>
          <p:nvPr/>
        </p:nvPicPr>
        <p:blipFill>
          <a:blip r:embed="rId2" cstate="print"/>
          <a:srcRect l="7705" r="6379"/>
          <a:stretch>
            <a:fillRect/>
          </a:stretch>
        </p:blipFill>
        <p:spPr bwMode="auto">
          <a:xfrm>
            <a:off x="4499992" y="1772816"/>
            <a:ext cx="4318585" cy="30963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323528" y="908720"/>
            <a:ext cx="3888432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Georgia" pitchFamily="18" charset="0"/>
                <a:cs typeface="+mn-cs"/>
              </a:rPr>
              <a:t>«КИТ»</a:t>
            </a:r>
            <a:endParaRPr lang="ru-RU" sz="54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Georgia" pitchFamily="18" charset="0"/>
              <a:cs typeface="+mn-cs"/>
            </a:endParaRPr>
          </a:p>
        </p:txBody>
      </p:sp>
      <p:sp>
        <p:nvSpPr>
          <p:cNvPr id="5124" name="Прямоугольник 3"/>
          <p:cNvSpPr>
            <a:spLocks noChangeArrowheads="1"/>
          </p:cNvSpPr>
          <p:nvPr/>
        </p:nvSpPr>
        <p:spPr bwMode="auto">
          <a:xfrm>
            <a:off x="0" y="0"/>
            <a:ext cx="91440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4800" dirty="0" smtClean="0">
                <a:latin typeface="Georgia" pitchFamily="18" charset="0"/>
              </a:rPr>
              <a:t>4</a:t>
            </a:r>
            <a:r>
              <a:rPr lang="ru-RU" sz="4000" dirty="0" smtClean="0">
                <a:latin typeface="Georgia" pitchFamily="18" charset="0"/>
              </a:rPr>
              <a:t>. </a:t>
            </a:r>
            <a:r>
              <a:rPr lang="ru-RU" sz="4000" dirty="0" smtClean="0">
                <a:latin typeface="Georgia" pitchFamily="18" charset="0"/>
              </a:rPr>
              <a:t>Олимпиада по информатике</a:t>
            </a:r>
            <a:endParaRPr lang="ru-RU" sz="4000" dirty="0">
              <a:latin typeface="Georgia" pitchFamily="18" charset="0"/>
            </a:endParaRPr>
          </a:p>
        </p:txBody>
      </p:sp>
      <p:sp>
        <p:nvSpPr>
          <p:cNvPr id="5125" name="Прямоугольник 4"/>
          <p:cNvSpPr>
            <a:spLocks noChangeArrowheads="1"/>
          </p:cNvSpPr>
          <p:nvPr/>
        </p:nvSpPr>
        <p:spPr bwMode="auto">
          <a:xfrm>
            <a:off x="611560" y="6021288"/>
            <a:ext cx="7848600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200" dirty="0" smtClean="0">
                <a:solidFill>
                  <a:srgbClr val="FF0000"/>
                </a:solidFill>
                <a:latin typeface="Georgia" pitchFamily="18" charset="0"/>
              </a:rPr>
              <a:t>https://russian-kenguru.ru/konkursy/kit</a:t>
            </a:r>
            <a:r>
              <a:rPr lang="ru-RU" sz="3200" dirty="0" smtClean="0">
                <a:solidFill>
                  <a:srgbClr val="FF0000"/>
                </a:solidFill>
                <a:latin typeface="Georgia" pitchFamily="18" charset="0"/>
              </a:rPr>
              <a:t> </a:t>
            </a:r>
            <a:endParaRPr lang="ru-RU" sz="3200" dirty="0">
              <a:solidFill>
                <a:srgbClr val="FF0000"/>
              </a:solidFill>
              <a:latin typeface="Georgia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1988840"/>
            <a:ext cx="449999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Конкурс проводится в формате тестов, и делится по классам: 1, 2-3, 4-5, 6-7, 8-9 и 10-11. В каждом из 30 заданий предлагается 5 вариантов ответа, из который необходимо выделить единственный верный. На выполнение тестовых заданий отводится 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один час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dirty="0" smtClean="0"/>
              <a:t> 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s://content.schools.by/cache/a4/43/a4438a3f9c1dcff6aeef1c2bbb70c42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20072" y="1412776"/>
            <a:ext cx="3662708" cy="38092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539552" y="764704"/>
            <a:ext cx="3888432" cy="923330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 smtClean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Georgia" pitchFamily="18" charset="0"/>
                <a:cs typeface="+mn-cs"/>
              </a:rPr>
              <a:t>«Бобер»</a:t>
            </a:r>
            <a:endParaRPr lang="ru-RU" sz="5400" b="1" dirty="0">
              <a:ln w="11430"/>
              <a:solidFill>
                <a:schemeClr val="accent2">
                  <a:lumMod val="75000"/>
                </a:schemeClr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Georgia" pitchFamily="18" charset="0"/>
              <a:cs typeface="+mn-cs"/>
            </a:endParaRPr>
          </a:p>
        </p:txBody>
      </p:sp>
      <p:sp>
        <p:nvSpPr>
          <p:cNvPr id="6149" name="Прямоугольник 4"/>
          <p:cNvSpPr>
            <a:spLocks noChangeArrowheads="1"/>
          </p:cNvSpPr>
          <p:nvPr/>
        </p:nvSpPr>
        <p:spPr bwMode="auto">
          <a:xfrm>
            <a:off x="0" y="5949280"/>
            <a:ext cx="932452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3200" dirty="0" smtClean="0">
                <a:solidFill>
                  <a:srgbClr val="FF0000"/>
                </a:solidFill>
                <a:latin typeface="Georgia" pitchFamily="18" charset="0"/>
              </a:rPr>
              <a:t>http://bebras.ru/bebras18/main/go/polozhenie/p</a:t>
            </a:r>
            <a:r>
              <a:rPr lang="ru-RU" sz="3200" dirty="0" smtClean="0">
                <a:solidFill>
                  <a:srgbClr val="FF0000"/>
                </a:solidFill>
                <a:latin typeface="Georgia" pitchFamily="18" charset="0"/>
              </a:rPr>
              <a:t> </a:t>
            </a:r>
            <a:endParaRPr lang="ru-RU" sz="3200" dirty="0">
              <a:solidFill>
                <a:srgbClr val="FF0000"/>
              </a:solidFill>
              <a:latin typeface="Georgia" pitchFamily="18" charset="0"/>
            </a:endParaRPr>
          </a:p>
        </p:txBody>
      </p:sp>
      <p:sp>
        <p:nvSpPr>
          <p:cNvPr id="8" name="Прямоугольник 3"/>
          <p:cNvSpPr>
            <a:spLocks noChangeArrowheads="1"/>
          </p:cNvSpPr>
          <p:nvPr/>
        </p:nvSpPr>
        <p:spPr bwMode="auto">
          <a:xfrm>
            <a:off x="0" y="0"/>
            <a:ext cx="91440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4000" dirty="0" smtClean="0">
                <a:latin typeface="Georgia" pitchFamily="18" charset="0"/>
              </a:rPr>
              <a:t>5</a:t>
            </a:r>
            <a:r>
              <a:rPr lang="ru-RU" sz="4000" dirty="0" smtClean="0">
                <a:latin typeface="Georgia" pitchFamily="18" charset="0"/>
              </a:rPr>
              <a:t>.Олимпиада </a:t>
            </a:r>
            <a:r>
              <a:rPr lang="ru-RU" sz="4000" dirty="0" smtClean="0">
                <a:latin typeface="Georgia" pitchFamily="18" charset="0"/>
              </a:rPr>
              <a:t>по информатике</a:t>
            </a:r>
            <a:endParaRPr lang="ru-RU" sz="4000" dirty="0">
              <a:latin typeface="Georgia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1772816"/>
            <a:ext cx="536408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Основными целями Конкурса являются: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   популяризация научных знаний;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   развитие интереса школьников к научно-исследовательской деятельности;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   знакомство с профессиональным использованием ИКТ в различных областях знания;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   распространение новых методов обучения естественным наукам, математике, информатике и другим предметам на основе использования средств ИКТ;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   практическая помощь администрациям школ по повышению квалификации преподавателей в использовании информационных технологий для организации предметного обучения и внеклассной работы.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://gimn.chernyahovsk.ru/upload/main/bea/beac4eb6193728cad59eb6f05f62bd4c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68718" y="836613"/>
            <a:ext cx="4045057" cy="46640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0" y="692696"/>
            <a:ext cx="4968552" cy="923330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 smtClean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Georgia" pitchFamily="18" charset="0"/>
                <a:cs typeface="+mn-cs"/>
              </a:rPr>
              <a:t>«ЭМУ»</a:t>
            </a:r>
            <a:endParaRPr lang="ru-RU" sz="5400" b="1" dirty="0">
              <a:ln w="11430"/>
              <a:solidFill>
                <a:schemeClr val="accent2">
                  <a:lumMod val="75000"/>
                </a:schemeClr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Georgia" pitchFamily="18" charset="0"/>
              <a:cs typeface="+mn-cs"/>
            </a:endParaRPr>
          </a:p>
        </p:txBody>
      </p:sp>
      <p:sp>
        <p:nvSpPr>
          <p:cNvPr id="9220" name="Прямоугольник 3"/>
          <p:cNvSpPr>
            <a:spLocks noChangeArrowheads="1"/>
          </p:cNvSpPr>
          <p:nvPr/>
        </p:nvSpPr>
        <p:spPr bwMode="auto">
          <a:xfrm>
            <a:off x="0" y="0"/>
            <a:ext cx="91440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4000" dirty="0" smtClean="0">
                <a:latin typeface="Georgia" pitchFamily="18" charset="0"/>
              </a:rPr>
              <a:t>8. Общие олимпиады</a:t>
            </a:r>
            <a:endParaRPr lang="ru-RU" sz="4000" dirty="0">
              <a:latin typeface="Georgia" pitchFamily="18" charset="0"/>
            </a:endParaRPr>
          </a:p>
        </p:txBody>
      </p:sp>
      <p:sp>
        <p:nvSpPr>
          <p:cNvPr id="9221" name="Прямоугольник 4"/>
          <p:cNvSpPr>
            <a:spLocks noChangeArrowheads="1"/>
          </p:cNvSpPr>
          <p:nvPr/>
        </p:nvSpPr>
        <p:spPr bwMode="auto">
          <a:xfrm>
            <a:off x="971550" y="5949950"/>
            <a:ext cx="79216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https://emu.cerm.ru/</a:t>
            </a:r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1556792"/>
            <a:ext cx="5076056" cy="43704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Конкурс проводится в школе либо в бумажном варианте, либо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онлайн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При проведении конкурса в бумажном варианте педагог загружает задания из Личного Кабинета, распечатывает их и раздаёт в классе. После выполнения теста участниками педагог заносит их ответы в Личный Кабинет.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При проведении конкурса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онлайн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педагог формирует список участников в Личном Кабинете. В назначенное время педагог выдаёт участникам реквизиты для прохождения теста.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бычная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154</TotalTime>
  <Words>322</Words>
  <Application>Microsoft Office PowerPoint</Application>
  <PresentationFormat>Экран (4:3)</PresentationFormat>
  <Paragraphs>39</Paragraphs>
  <Slides>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Обычная</vt:lpstr>
      <vt:lpstr>Олимпиады для обучающихся начальной школы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Олимпиады для обучающихся начальной школы</dc:title>
  <dc:creator>Оля</dc:creator>
  <cp:lastModifiedBy>Артём</cp:lastModifiedBy>
  <cp:revision>21</cp:revision>
  <dcterms:created xsi:type="dcterms:W3CDTF">2017-04-22T12:00:20Z</dcterms:created>
  <dcterms:modified xsi:type="dcterms:W3CDTF">2019-05-24T17:12:07Z</dcterms:modified>
</cp:coreProperties>
</file>