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57" r:id="rId4"/>
    <p:sldId id="271" r:id="rId5"/>
    <p:sldId id="262" r:id="rId6"/>
    <p:sldId id="258" r:id="rId7"/>
    <p:sldId id="260" r:id="rId8"/>
    <p:sldId id="264" r:id="rId9"/>
    <p:sldId id="266" r:id="rId10"/>
    <p:sldId id="268" r:id="rId11"/>
    <p:sldId id="272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02882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99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252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613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1838320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5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558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069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161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6458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8470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707B815-CA5B-43B2-A5A2-3ECFC32010EF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4024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5184">
          <p15:clr>
            <a:srgbClr val="F26B43"/>
          </p15:clr>
        </p15:guide>
        <p15:guide id="4294967295" pos="702">
          <p15:clr>
            <a:srgbClr val="F26B43"/>
          </p15:clr>
        </p15:guide>
        <p15:guide id="4294967295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1484784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 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начальной школе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97473" y="5417089"/>
            <a:ext cx="4067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зона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86975"/>
            <a:ext cx="8892480" cy="201622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00B0F0"/>
                </a:solidFill>
                <a:latin typeface="Georgia" pitchFamily="18" charset="0"/>
              </a:rPr>
              <a:t>Формирование общей культуры; развитие 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B0F0"/>
                </a:solidFill>
                <a:latin typeface="Georgia" pitchFamily="18" charset="0"/>
              </a:rPr>
              <a:t>навыков самообслуживания; </a:t>
            </a:r>
            <a:r>
              <a:rPr lang="ru-RU" sz="2800" dirty="0">
                <a:solidFill>
                  <a:srgbClr val="00B0F0"/>
                </a:solidFill>
                <a:latin typeface="Georgia" pitchFamily="18" charset="0"/>
              </a:rPr>
              <a:t>формирование у </a:t>
            </a:r>
            <a:endParaRPr lang="ru-RU" sz="2800" dirty="0" smtClean="0">
              <a:solidFill>
                <a:srgbClr val="00B0F0"/>
              </a:solidFill>
              <a:latin typeface="Georgia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rgbClr val="00B0F0"/>
                </a:solidFill>
                <a:latin typeface="Georgia" pitchFamily="18" charset="0"/>
              </a:rPr>
              <a:t>учащихся </a:t>
            </a:r>
            <a:r>
              <a:rPr lang="ru-RU" sz="2800" dirty="0">
                <a:solidFill>
                  <a:srgbClr val="00B0F0"/>
                </a:solidFill>
                <a:latin typeface="Georgia" pitchFamily="18" charset="0"/>
              </a:rPr>
              <a:t>основных гигиенических норм, правил </a:t>
            </a:r>
            <a:endParaRPr lang="ru-RU" sz="2800" dirty="0" smtClean="0">
              <a:solidFill>
                <a:srgbClr val="00B0F0"/>
              </a:solidFill>
              <a:latin typeface="Georgia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rgbClr val="00B0F0"/>
                </a:solidFill>
                <a:latin typeface="Georgia" pitchFamily="18" charset="0"/>
              </a:rPr>
              <a:t>и навыков</a:t>
            </a:r>
            <a:r>
              <a:rPr lang="ru-RU" sz="2800" dirty="0">
                <a:solidFill>
                  <a:srgbClr val="00B0F0"/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5122" name="Picture 2" descr="Бытовая зона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7" t="16068" r="21192" b="3335"/>
          <a:stretch/>
        </p:blipFill>
        <p:spPr bwMode="auto">
          <a:xfrm>
            <a:off x="5220072" y="2530541"/>
            <a:ext cx="3356438" cy="4336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зеленая зона кабин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88" y="3212976"/>
            <a:ext cx="5373024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55576" y="578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зона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352928" cy="190080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озволяет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трудолюбие детей, ухаживающих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уважение к природе. Кроме того, позволяет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усилить созданное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уютное и комфортное учебное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пространство.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поместить аквариум для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релаксации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учит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ухаживать за животными.</a:t>
            </a:r>
          </a:p>
        </p:txBody>
      </p:sp>
    </p:spTree>
    <p:extLst>
      <p:ext uri="{BB962C8B-B14F-4D97-AF65-F5344CB8AC3E}">
        <p14:creationId xmlns:p14="http://schemas.microsoft.com/office/powerpoint/2010/main" val="358466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24744"/>
            <a:ext cx="82528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организованная предметно-развивающая среда позволяет каждому ребенку найти занятие по душе, поверить в свои силы и способности, научиться взаимодействовать со сверстниками, понимать и оценивать их чувства и поступки, а именно это лежит в основе развивающего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210208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44824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школа - это место, где ребенок получает опыт широкого </a:t>
            </a:r>
            <a: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эмоционально-практического 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со взрослыми и сверстниками в наиболее значимых для его развития сферах жизни. </a:t>
            </a:r>
          </a:p>
        </p:txBody>
      </p:sp>
    </p:spTree>
    <p:extLst>
      <p:ext uri="{BB962C8B-B14F-4D97-AF65-F5344CB8AC3E}">
        <p14:creationId xmlns:p14="http://schemas.microsoft.com/office/powerpoint/2010/main" val="190278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908720"/>
            <a:ext cx="83529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времени ребенок проводит в школе. Значит, развитие младшего школьника во многом зависит от рациональной организации предметно – развивающей среды в учебном кабинете. Здесь все имеет значение: цвет стен, мебель, </a:t>
            </a:r>
            <a:endParaRPr lang="ru-RU" sz="28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пространства </a:t>
            </a:r>
          </a:p>
          <a:p>
            <a:pPr algn="just"/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функциональные зоны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предметно развивающая среда в начальной школ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194974"/>
            <a:ext cx="4248472" cy="34023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101237" y="2604066"/>
            <a:ext cx="3178499" cy="14219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65241" y="683706"/>
            <a:ext cx="2786082" cy="128588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Учебная зона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9553" y="2935204"/>
            <a:ext cx="2786082" cy="128588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Бытовая зона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23728" y="4403496"/>
            <a:ext cx="2786082" cy="128588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Творческая зона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357918" y="1335638"/>
            <a:ext cx="2786082" cy="128588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Игровая зона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357918" y="2935204"/>
            <a:ext cx="2786082" cy="128588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Двигательная зона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148064" y="4403496"/>
            <a:ext cx="2808312" cy="128588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Интеллектуаль-ная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зона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39552" y="1357283"/>
            <a:ext cx="2786082" cy="128588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Зеленая зона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81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944" y="116632"/>
            <a:ext cx="32433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908720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Насыщена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дидактическим и цифровым оборудованием, позволяющим организовывать разные виды образовательной деятельности, работать с детьми фронтально, в парах, в малых и больших группах.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предоставлять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активного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и решения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содержать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предоставление учащимся возможности для активного исследования и решения учебных задач. 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cf.ppt-online.org/files/slide/p/puomPEQSGq4bDfWKkFwsavljz7tNhd31UcIOMH/slide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27"/>
          <a:stretch/>
        </p:blipFill>
        <p:spPr bwMode="auto">
          <a:xfrm>
            <a:off x="4084367" y="3490006"/>
            <a:ext cx="5040000" cy="33663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965" y="56020"/>
            <a:ext cx="3672408" cy="8367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зона</a:t>
            </a:r>
            <a:endParaRPr lang="ru-RU" sz="4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2912" y="718125"/>
            <a:ext cx="8587680" cy="244827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использование игровой зоны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необходимым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условием для сохранения и улучшения здоровья </a:t>
            </a:r>
            <a:endParaRPr lang="en-US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школьников, здесь нужно ощутить комфорт и </a:t>
            </a:r>
            <a:endParaRPr lang="en-US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присутствие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домашнего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уюта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B0F0"/>
                </a:solidFill>
                <a:latin typeface="Times New Roman"/>
              </a:rPr>
              <a:t>Организация и </a:t>
            </a:r>
            <a:r>
              <a:rPr lang="ru-RU" sz="2400" dirty="0" smtClean="0">
                <a:solidFill>
                  <a:srgbClr val="00B0F0"/>
                </a:solidFill>
                <a:latin typeface="Times New Roman"/>
              </a:rPr>
              <a:t>использование</a:t>
            </a:r>
            <a:endParaRPr lang="en-US" sz="2400" dirty="0" smtClean="0">
              <a:solidFill>
                <a:srgbClr val="00B0F0"/>
              </a:solidFill>
              <a:latin typeface="Times New Roman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/>
              </a:rPr>
              <a:t>игровой </a:t>
            </a:r>
            <a:r>
              <a:rPr lang="ru-RU" sz="2400" dirty="0">
                <a:solidFill>
                  <a:srgbClr val="00B0F0"/>
                </a:solidFill>
                <a:latin typeface="Times New Roman"/>
              </a:rPr>
              <a:t>зоны </a:t>
            </a:r>
            <a:r>
              <a:rPr lang="ru-RU" sz="2400" dirty="0" smtClean="0">
                <a:solidFill>
                  <a:srgbClr val="00B0F0"/>
                </a:solidFill>
                <a:latin typeface="Times New Roman"/>
              </a:rPr>
              <a:t>является </a:t>
            </a:r>
            <a:r>
              <a:rPr lang="ru-RU" sz="2400" dirty="0">
                <a:solidFill>
                  <a:srgbClr val="00B0F0"/>
                </a:solidFill>
                <a:latin typeface="Times New Roman"/>
              </a:rPr>
              <a:t>необходимым условием для сохранения </a:t>
            </a:r>
            <a:endParaRPr lang="en-US" sz="2400" dirty="0" smtClean="0">
              <a:solidFill>
                <a:srgbClr val="00B0F0"/>
              </a:solidFill>
              <a:latin typeface="Times New Roman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/>
              </a:rPr>
              <a:t>И</a:t>
            </a:r>
            <a:r>
              <a:rPr lang="en-US" sz="2400" dirty="0" smtClean="0">
                <a:solidFill>
                  <a:srgbClr val="00B0F0"/>
                </a:solidFill>
                <a:latin typeface="Times New Roman"/>
              </a:rPr>
              <a:t> </a:t>
            </a:r>
            <a:r>
              <a:rPr lang="ru-RU" sz="2400" dirty="0" smtClean="0">
                <a:solidFill>
                  <a:srgbClr val="00B0F0"/>
                </a:solidFill>
                <a:latin typeface="Times New Roman"/>
              </a:rPr>
              <a:t>улучшения </a:t>
            </a:r>
            <a:r>
              <a:rPr lang="ru-RU" sz="2400" dirty="0">
                <a:solidFill>
                  <a:srgbClr val="00B0F0"/>
                </a:solidFill>
                <a:latin typeface="Times New Roman"/>
              </a:rPr>
              <a:t>здоровья младших </a:t>
            </a:r>
            <a:r>
              <a:rPr lang="ru-RU" sz="2400" dirty="0" smtClean="0">
                <a:solidFill>
                  <a:srgbClr val="00B0F0"/>
                </a:solidFill>
                <a:latin typeface="Times New Roman"/>
              </a:rPr>
              <a:t>школьников</a:t>
            </a:r>
            <a:r>
              <a:rPr lang="ru-RU" sz="2400" dirty="0">
                <a:solidFill>
                  <a:srgbClr val="00B0F0"/>
                </a:solidFill>
                <a:latin typeface="Times New Roman"/>
              </a:rPr>
              <a:t>, здесь </a:t>
            </a:r>
            <a:r>
              <a:rPr lang="ru-RU" sz="2400" dirty="0" smtClean="0">
                <a:solidFill>
                  <a:srgbClr val="00B0F0"/>
                </a:solidFill>
                <a:latin typeface="Times New Roman"/>
              </a:rPr>
              <a:t>нужно</a:t>
            </a:r>
            <a:endParaRPr lang="en-US" sz="2400" dirty="0" smtClean="0">
              <a:solidFill>
                <a:srgbClr val="00B0F0"/>
              </a:solidFill>
              <a:latin typeface="Times New Roman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/>
              </a:rPr>
              <a:t>ощутить комфорт </a:t>
            </a:r>
            <a:r>
              <a:rPr lang="ru-RU" sz="2400" dirty="0">
                <a:solidFill>
                  <a:srgbClr val="00B0F0"/>
                </a:solidFill>
                <a:latin typeface="Times New Roman"/>
              </a:rPr>
              <a:t>и </a:t>
            </a:r>
            <a:endParaRPr lang="en-US" sz="2400" dirty="0" smtClean="0">
              <a:solidFill>
                <a:srgbClr val="00B0F0"/>
              </a:solidFill>
              <a:latin typeface="Times New Roman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/>
              </a:rPr>
              <a:t>присутствие домашнего уюта</a:t>
            </a:r>
            <a:r>
              <a:rPr lang="en-US" sz="2400" dirty="0" smtClean="0">
                <a:solidFill>
                  <a:srgbClr val="00B0F0"/>
                </a:solidFill>
                <a:latin typeface="Times New Roman"/>
              </a:rPr>
              <a:t>.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Картинки по запросу игровая зона кабин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96490"/>
            <a:ext cx="4267200" cy="3200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576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зона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039" y="908720"/>
            <a:ext cx="8841160" cy="38164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зона рабочего кабинета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соблюдение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режима двигательной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детей и предусматривает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небольшое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пространство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(как правило, оснащенное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ковровым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покрытием) для проведения подвижных упражнений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игр.</a:t>
            </a:r>
          </a:p>
        </p:txBody>
      </p:sp>
      <p:pic>
        <p:nvPicPr>
          <p:cNvPr id="5121" name="Picture 1" descr="C:\Users\Оля\Desktop\Зоны\Двигательная зон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069120"/>
            <a:ext cx="4968072" cy="3312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371" y="53753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зона 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6371" y="923058"/>
            <a:ext cx="8712968" cy="252027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интереса к учебной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 удовлетворение познавательной потребности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ребенка; организация интеллектуального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Взаимодействия.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planetadetstva.net/wp-content/uploads/2014/11/predstavlenie-zon-razvitiya-doshkolnikov-v-podgotovitelnoj-gruppe-morskie-konki-1.png"/>
          <p:cNvPicPr>
            <a:picLocks noChangeAspect="1" noChangeArrowheads="1"/>
          </p:cNvPicPr>
          <p:nvPr/>
        </p:nvPicPr>
        <p:blipFill rotWithShape="1">
          <a:blip r:embed="rId2"/>
          <a:srcRect t="4190" b="7268"/>
          <a:stretch/>
        </p:blipFill>
        <p:spPr bwMode="auto">
          <a:xfrm>
            <a:off x="3275856" y="2708920"/>
            <a:ext cx="5430218" cy="3577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904" y="12576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зона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064" y="980728"/>
            <a:ext cx="8568952" cy="165618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Предназначена для творческих занятий детей по интересам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лепка, рисование,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конструирование).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представлять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выставку детских поделок и рисунков. Создание данной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зоны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ребёнку почувствовать свою значимость,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самооценку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Picture 4" descr="https://melkie.net/wp-content/uploads/2017/08/vystavka-detskih-rab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6202" y="3068960"/>
            <a:ext cx="5077798" cy="3386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Другая 5">
      <a:dk1>
        <a:srgbClr val="C6E993"/>
      </a:dk1>
      <a:lt1>
        <a:srgbClr val="356A95"/>
      </a:lt1>
      <a:dk2>
        <a:srgbClr val="AADF5D"/>
      </a:dk2>
      <a:lt2>
        <a:srgbClr val="F3FAE9"/>
      </a:lt2>
      <a:accent1>
        <a:srgbClr val="FFFF00"/>
      </a:accent1>
      <a:accent2>
        <a:srgbClr val="E6717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173</TotalTime>
  <Words>394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Franklin Gothic Book</vt:lpstr>
      <vt:lpstr>Georgia</vt:lpstr>
      <vt:lpstr>Times New Roman</vt:lpstr>
      <vt:lpstr>Crop</vt:lpstr>
      <vt:lpstr>Презентация PowerPoint</vt:lpstr>
      <vt:lpstr>Презентация PowerPoint</vt:lpstr>
      <vt:lpstr>Презентация PowerPoint</vt:lpstr>
      <vt:lpstr>Презентация PowerPoint</vt:lpstr>
      <vt:lpstr>Учебная зона</vt:lpstr>
      <vt:lpstr>Игровая зона</vt:lpstr>
      <vt:lpstr>Двигательная зона</vt:lpstr>
      <vt:lpstr>Интеллектуальная зона </vt:lpstr>
      <vt:lpstr>Творческая зона</vt:lpstr>
      <vt:lpstr>Бытовая зона</vt:lpstr>
      <vt:lpstr>Зеленая зона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Asus553</cp:lastModifiedBy>
  <cp:revision>2</cp:revision>
  <dcterms:created xsi:type="dcterms:W3CDTF">2017-04-18T13:14:56Z</dcterms:created>
  <dcterms:modified xsi:type="dcterms:W3CDTF">2019-05-24T20:12:30Z</dcterms:modified>
</cp:coreProperties>
</file>