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9"/>
  </p:notesMasterIdLst>
  <p:sldIdLst>
    <p:sldId id="256" r:id="rId2"/>
    <p:sldId id="285" r:id="rId3"/>
    <p:sldId id="298" r:id="rId4"/>
    <p:sldId id="300" r:id="rId5"/>
    <p:sldId id="286" r:id="rId6"/>
    <p:sldId id="292" r:id="rId7"/>
    <p:sldId id="293" r:id="rId8"/>
    <p:sldId id="294" r:id="rId9"/>
    <p:sldId id="287" r:id="rId10"/>
    <p:sldId id="291" r:id="rId11"/>
    <p:sldId id="288" r:id="rId12"/>
    <p:sldId id="289" r:id="rId13"/>
    <p:sldId id="299" r:id="rId14"/>
    <p:sldId id="295" r:id="rId15"/>
    <p:sldId id="296" r:id="rId16"/>
    <p:sldId id="297" r:id="rId17"/>
    <p:sldId id="280" r:id="rId18"/>
    <p:sldId id="272" r:id="rId19"/>
    <p:sldId id="273" r:id="rId20"/>
    <p:sldId id="257" r:id="rId21"/>
    <p:sldId id="274" r:id="rId22"/>
    <p:sldId id="281" r:id="rId23"/>
    <p:sldId id="261" r:id="rId24"/>
    <p:sldId id="275" r:id="rId25"/>
    <p:sldId id="264" r:id="rId26"/>
    <p:sldId id="265" r:id="rId27"/>
    <p:sldId id="30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СЕМЬИ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explosion val="1"/>
            <c:spPr>
              <a:solidFill>
                <a:schemeClr val="accent2"/>
              </a:solidFill>
              <a:ln>
                <a:solidFill>
                  <a:schemeClr val="accent1"/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chemeClr val="accent4"/>
              </a:solidFill>
              <a:ln>
                <a:solidFill>
                  <a:schemeClr val="accent1"/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chemeClr val="accent6"/>
              </a:solidFill>
              <a:ln>
                <a:solidFill>
                  <a:schemeClr val="accent1"/>
                </a:solidFill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Полная</c:v>
                </c:pt>
                <c:pt idx="1">
                  <c:v>Неполная</c:v>
                </c:pt>
                <c:pt idx="2">
                  <c:v>Многодетная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0.85200000000000065</c:v>
                </c:pt>
                <c:pt idx="1">
                  <c:v>6.2000000000000097E-2</c:v>
                </c:pt>
                <c:pt idx="2">
                  <c:v>8.6000000000000063E-2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65460629921259994"/>
          <c:y val="0.21940351206099279"/>
          <c:w val="0.33150481189851388"/>
          <c:h val="0.4544072615923013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образовательный</a:t>
            </a:r>
            <a:r>
              <a:rPr lang="ru-RU" baseline="0"/>
              <a:t> уровень педагогов</a:t>
            </a:r>
            <a:endParaRPr lang="ru-RU"/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ОБРАЗОВАТЕЛЬНЫЙ УРОВЕНЬ ПЕДАГОГОВ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ВЫСШЕЕ (5)</c:v>
                </c:pt>
                <c:pt idx="1">
                  <c:v>СРЕДНЕЕ ПРОФЕССИОНАЛЬНОЕ (13)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0.27700000000000002</c:v>
                </c:pt>
                <c:pt idx="1">
                  <c:v>0.72200000000000064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49004334555900381"/>
          <c:y val="0.26916743515168712"/>
          <c:w val="0.48158318158112978"/>
          <c:h val="0.4544072615923013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СТАЖ</a:t>
            </a:r>
            <a:r>
              <a:rPr lang="ru-RU" baseline="0"/>
              <a:t> ПЕДАГОГОВ</a:t>
            </a:r>
            <a:endParaRPr lang="ru-RU"/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СОСТАВ СЕМЬИ</c:v>
                </c:pt>
              </c:strCache>
            </c:strRef>
          </c:tx>
          <c:dPt>
            <c:idx val="0"/>
            <c:explosion val="1"/>
            <c:spPr>
              <a:solidFill>
                <a:schemeClr val="accent6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spPr>
              <a:solidFill>
                <a:schemeClr val="accent5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ДО 5 ЛЕТ (12)</c:v>
                </c:pt>
                <c:pt idx="1">
                  <c:v>10-15 ЛЕТ (3)</c:v>
                </c:pt>
                <c:pt idx="2">
                  <c:v>СВЫШЕ 20 ЛЕТ (3) 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0.6660000000000017</c:v>
                </c:pt>
                <c:pt idx="1">
                  <c:v>0.16600000000000001</c:v>
                </c:pt>
                <c:pt idx="2">
                  <c:v>0.16600000000000001</c:v>
                </c:pt>
              </c:numCache>
            </c:numRef>
          </c:val>
        </c:ser>
        <c:dLbls>
          <c:showPercent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</c:legendEntry>
      <c:layout>
        <c:manualLayout>
          <c:xMode val="edge"/>
          <c:yMode val="edge"/>
          <c:x val="0.65460629921259994"/>
          <c:y val="0.21940351206099279"/>
          <c:w val="0.33150481189851388"/>
          <c:h val="0.45440726159230138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plotArea>
      <c:layout>
        <c:manualLayout>
          <c:layoutTarget val="inner"/>
          <c:xMode val="edge"/>
          <c:yMode val="edge"/>
          <c:x val="0.13347276902887137"/>
          <c:y val="0.16617079115110611"/>
          <c:w val="0.46093740886555845"/>
          <c:h val="0.79017841519810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Начало года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Низкий 4%</c:v>
                </c:pt>
                <c:pt idx="1">
                  <c:v>Высокий</c:v>
                </c:pt>
                <c:pt idx="2">
                  <c:v>Достаточный 44%</c:v>
                </c:pt>
                <c:pt idx="3">
                  <c:v>Допустимый 52%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0</c:v>
                </c:pt>
                <c:pt idx="2">
                  <c:v>44</c:v>
                </c:pt>
                <c:pt idx="3">
                  <c:v>52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67407963442658447"/>
          <c:y val="0.41460720761042069"/>
          <c:w val="0.32592036557341592"/>
          <c:h val="0.37027893699460179"/>
        </c:manualLayout>
      </c:layout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6E1E0-356D-4FF4-A1B2-FDB3DBCAE4F5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A402A-8935-498C-B7AB-9A4ED3CE30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3115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DA402A-8935-498C-B7AB-9A4ED3CE307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240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email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05273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Промежуточные результаты освоения основной общеобразовательной программы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276872"/>
            <a:ext cx="7388324" cy="35810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№ 4 «Фантазеры»</a:t>
            </a: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Кашеварова Н.И.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Кременецкая К.А.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E:\Фото детский сад\IMG_05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0968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695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0299221"/>
              </p:ext>
            </p:extLst>
          </p:nvPr>
        </p:nvGraphicFramePr>
        <p:xfrm>
          <a:off x="635701" y="1978819"/>
          <a:ext cx="7776863" cy="37174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43606"/>
                <a:gridCol w="1944419"/>
                <a:gridCol w="1944419"/>
                <a:gridCol w="1944419"/>
              </a:tblGrid>
              <a:tr h="1754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проведения психодиагностики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 уровень развития (%)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уровень развития (%)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 уровень развития (%)</a:t>
                      </a:r>
                      <a:endParaRPr lang="ru-RU" sz="24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3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Ноябрь (2015г)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69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039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Январь (2016г)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2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2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893" y="1124744"/>
            <a:ext cx="889248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601524"/>
            <a:ext cx="71582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Психологический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микроклимат группы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8888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785794"/>
            <a:ext cx="7125113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Выступление логопеда – дефектолога</a:t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Соповой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Ю.Н.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ПМПК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психолого-медико-педагогическая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комиссия.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Инклюзивная деятельность.</a:t>
            </a:r>
          </a:p>
          <a:p>
            <a:pPr algn="ctr">
              <a:buFontTx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buFontTx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buFontTx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algn="ctr">
              <a:buFontTx/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Зубова Нина Алексеевна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3285" y="2210513"/>
            <a:ext cx="4572000" cy="37487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Строевые упражнения;</a:t>
            </a:r>
          </a:p>
          <a:p>
            <a:pPr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ОРУ;</a:t>
            </a:r>
          </a:p>
          <a:p>
            <a:pPr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Ходьба;</a:t>
            </a:r>
          </a:p>
          <a:p>
            <a:pPr>
              <a:lnSpc>
                <a:spcPct val="11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Прыжки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в равновесии;</a:t>
            </a:r>
          </a:p>
          <a:p>
            <a:pPr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Катание, броски, ловля, ползание;</a:t>
            </a:r>
          </a:p>
          <a:p>
            <a:pPr>
              <a:lnSpc>
                <a:spcPct val="11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G:\Ф на през\IMG_14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8976" y="3347089"/>
            <a:ext cx="4645024" cy="348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48680"/>
            <a:ext cx="828092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овладения двигательными навыками и уровня освоения программы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общеразвивающая 2-ая младшая группа «Капелька»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2015-2016 у. г.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2803627736"/>
              </p:ext>
            </p:extLst>
          </p:nvPr>
        </p:nvGraphicFramePr>
        <p:xfrm>
          <a:off x="971600" y="2420888"/>
          <a:ext cx="6840760" cy="4032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43707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764704"/>
            <a:ext cx="76328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  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«Музыка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занятия;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праздники;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театрализованные представления;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досуги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самостоятельная деятельность вне занятий.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451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9572" y="404664"/>
            <a:ext cx="7125112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Музыкальная деятельность в детском саду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музыки (слушание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Пение;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на музыкальных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инструментах;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Музыкально-ритмические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музыкальное творчество.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Елена\Desktop\DSC_0624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854401"/>
            <a:ext cx="4038600" cy="3003599"/>
          </a:xfrm>
          <a:prstGeom prst="rect">
            <a:avLst/>
          </a:prstGeom>
          <a:noFill/>
        </p:spPr>
      </p:pic>
      <p:pic>
        <p:nvPicPr>
          <p:cNvPr id="5" name="Picture 3" descr="C:\Users\Елена\Desktop\IMG_04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7127" y="3786190"/>
            <a:ext cx="4038600" cy="269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1951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20688"/>
            <a:ext cx="7125113" cy="92447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12776"/>
            <a:ext cx="6946931" cy="278983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Узнавать три музыкальных жанра: песню, танец, марш. Узнавать знакомые песни, пьесы.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Чувствовать характер музыки (веселый, бодрый, спокойный).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Users\Елена\Desktop\IMG_04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10263" y="3140968"/>
            <a:ext cx="4607694" cy="36060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327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916832"/>
            <a:ext cx="619268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Закрепление представлений о свойствах предметов: цвет, форма, размер.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Валера\Desktop\otkrytoe-zanyatie-po-formirovaniyu-elementarnyx-matematicheskix-predstavlenij-znakomstvo-s-konusom-starshaya-gruppa-s-zaderzhkoj-razvitiy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000372"/>
            <a:ext cx="3940473" cy="32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алера\Desktop\image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000372"/>
            <a:ext cx="3656834" cy="321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бовь\Desktop\ИНКЛЮЗИЯ\ПОЛИНА  ИСТАН\DSC_06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463675" y="2178497"/>
            <a:ext cx="6196013" cy="3485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3039" y="548680"/>
            <a:ext cx="7125113" cy="92447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  <p:sp>
        <p:nvSpPr>
          <p:cNvPr id="3" name="Прямоугольник 2"/>
          <p:cNvSpPr/>
          <p:nvPr/>
        </p:nvSpPr>
        <p:spPr>
          <a:xfrm>
            <a:off x="2627784" y="1263492"/>
            <a:ext cx="3715625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Цель: развитие познавательно- речевой активности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Выступление заведующей Н.В. Новиковой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Дополнительное соглашение  к Договору об образовании;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 об оказании услуг по присмотру и уходу за воспитанниками;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Сайт ДОУ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b="1" u="sng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Ds5-ros.edu.yar.ru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Предварительное комплектование на 01.09.2016;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ДОУ за 2014-2015 г.г. (воспитанники, педагоги, родители)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125113" cy="924475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1124744"/>
            <a:ext cx="781236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Способствовать развитию познавательной активности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46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  <a:endParaRPr lang="ru-RU" sz="2800" dirty="0"/>
          </a:p>
        </p:txBody>
      </p:sp>
      <p:pic>
        <p:nvPicPr>
          <p:cNvPr id="4" name="Picture 5" descr="C:\Users\Валера\Desktop\Фото детский сад\IMG_08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10784" y="2119313"/>
            <a:ext cx="2701794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04325"/>
            <a:ext cx="7125113" cy="9244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Чтение художественной литературы.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071679"/>
            <a:ext cx="7643866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продолжать воспитывать у дошкольников умение слушать сказку, следить за развитием действия, сопереживать героям произведения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5379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125113" cy="92447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художественных произведений через театрализованное представление 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</p:spTree>
    <p:extLst>
      <p:ext uri="{BB962C8B-B14F-4D97-AF65-F5344CB8AC3E}">
        <p14:creationId xmlns:p14="http://schemas.microsoft.com/office/powerpoint/2010/main" xmlns="" val="23531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965245" cy="1202485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Рассматриваем иллюстрации сказок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Валера\Desktop\Фото детский сад\IMG_05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774834" y="2119313"/>
            <a:ext cx="3573694" cy="360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  <p:sp>
        <p:nvSpPr>
          <p:cNvPr id="4" name="Прямоугольник 3"/>
          <p:cNvSpPr/>
          <p:nvPr/>
        </p:nvSpPr>
        <p:spPr>
          <a:xfrm>
            <a:off x="1928794" y="101975"/>
            <a:ext cx="5286412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Изобразительная деятельность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000108"/>
            <a:ext cx="7746084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изучение интересов, возможностей детей в рисовании; развивать фантазию, воображение, формировать эмоциональное отношение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209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59265" y="2119313"/>
            <a:ext cx="4804833" cy="3603625"/>
          </a:xfrm>
        </p:spPr>
      </p:pic>
      <p:sp>
        <p:nvSpPr>
          <p:cNvPr id="4" name="Прямоугольник 3"/>
          <p:cNvSpPr/>
          <p:nvPr/>
        </p:nvSpPr>
        <p:spPr>
          <a:xfrm>
            <a:off x="2061708" y="19140"/>
            <a:ext cx="5400600" cy="593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96732" y="819072"/>
            <a:ext cx="54006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Цель: учить экспериментировать и самостоятельно открывать конструктивные свойства строительного материала. Развивать воображение.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96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6965245" cy="120248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713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2\Desktop\Новый точечный рисунок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13" y="993304"/>
            <a:ext cx="9144713" cy="518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513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конец учебного года, в детский сад зачислено 166 воспитанников, принят 41 сотрудник, в том числе 18 педагогических работников.</a:t>
            </a:r>
          </a:p>
          <a:p>
            <a:pPr marL="0" indent="0">
              <a:buNone/>
            </a:pP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2014-2015 учебный год в копилку детского сада были положены </a:t>
            </a:r>
            <a:r>
              <a:rPr lang="ru-RU" sz="6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педагогами</a:t>
            </a: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– Благодарственных письма Международного значения;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Диплома победителя Всероссийских конкурсов</a:t>
            </a: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Благодарности областного уровня</a:t>
            </a: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– Дипломов  призеров районных и муниципальных конкурсов;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– Благодарственных  писем муниципального уровня</a:t>
            </a: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6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воспитанниками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– Грамота победителя Всероссийского конкурса;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Дипломов (за 1, 2 и 3 место) в районных  и муниципальных конкурсах;</a:t>
            </a:r>
          </a:p>
          <a:p>
            <a:pPr marL="0" indent="0">
              <a:buNone/>
            </a:pPr>
            <a:r>
              <a:rPr lang="ru-RU" sz="600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Благодарственных писем Всероссийского и муниципального значения.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8704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Выступление старшего воспитателя </a:t>
            </a:r>
            <a:r>
              <a:rPr lang="ru-RU" dirty="0" err="1" smtClean="0"/>
              <a:t>Моториной</a:t>
            </a:r>
            <a:r>
              <a:rPr lang="ru-RU" dirty="0" smtClean="0"/>
              <a:t> А.А.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Социометрия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семей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145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родителей</a:t>
            </a:r>
          </a:p>
          <a:p>
            <a:pPr>
              <a:buNone/>
            </a:pP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ru-RU" sz="2400" dirty="0"/>
          </a:p>
          <a:p>
            <a:pPr>
              <a:buFontTx/>
              <a:buNone/>
            </a:pPr>
            <a:endParaRPr lang="en-US" sz="2400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96635045"/>
              </p:ext>
            </p:extLst>
          </p:nvPr>
        </p:nvGraphicFramePr>
        <p:xfrm>
          <a:off x="611558" y="3501008"/>
          <a:ext cx="7920881" cy="494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9600"/>
                <a:gridCol w="1980427"/>
                <a:gridCol w="1980427"/>
                <a:gridCol w="1980427"/>
              </a:tblGrid>
              <a:tr h="2548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Год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Полные семьи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Многодетные семьи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Неполные семьи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0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2014-2015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85,2%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8,6%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6,2%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9029407"/>
              </p:ext>
            </p:extLst>
          </p:nvPr>
        </p:nvGraphicFramePr>
        <p:xfrm>
          <a:off x="683568" y="4869160"/>
          <a:ext cx="7848872" cy="5486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9501"/>
                <a:gridCol w="1064972"/>
                <a:gridCol w="858165"/>
                <a:gridCol w="1241652"/>
                <a:gridCol w="1600714"/>
                <a:gridCol w="2423868"/>
              </a:tblGrid>
              <a:tr h="1108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Год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Служащие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Рабочие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Безработные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домохозяйки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Частные предприниматели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2014-2015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(52)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32%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(190)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59%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(26)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(3)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1,8%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790877865"/>
              </p:ext>
            </p:extLst>
          </p:nvPr>
        </p:nvGraphicFramePr>
        <p:xfrm>
          <a:off x="683568" y="548680"/>
          <a:ext cx="756084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4509120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семей:  полная семья - 85,2%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неполная семья  - 6,2 %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многодетная семья – 8,6 %</a:t>
            </a:r>
          </a:p>
        </p:txBody>
      </p:sp>
    </p:spTree>
    <p:extLst>
      <p:ext uri="{BB962C8B-B14F-4D97-AF65-F5344CB8AC3E}">
        <p14:creationId xmlns:p14="http://schemas.microsoft.com/office/powerpoint/2010/main" xmlns="" val="116054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рост коллектива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955045" cy="3061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 учреждения обеспечивающий развитие и образование детей на 01.09.2015г. состоит из:  13 воспитателей, инструктор по физической культуре, музыкальный руководитель, учитель-логопед, учитель-дефектолог, педагог-психолог, старший воспитатель.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4079778694"/>
              </p:ext>
            </p:extLst>
          </p:nvPr>
        </p:nvGraphicFramePr>
        <p:xfrm>
          <a:off x="755576" y="3789040"/>
          <a:ext cx="633670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22690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584295236"/>
              </p:ext>
            </p:extLst>
          </p:nvPr>
        </p:nvGraphicFramePr>
        <p:xfrm>
          <a:off x="755576" y="908721"/>
          <a:ext cx="6726311" cy="3572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83568" y="46531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(СТАЖ  ПЕДАГОГОВ на 01.09.2015г.)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5 лет  - 12 педагогов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10 -15 лет -  3 педагога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свыше 20 лет -  3 педагога</a:t>
            </a:r>
          </a:p>
        </p:txBody>
      </p:sp>
    </p:spTree>
    <p:extLst>
      <p:ext uri="{BB962C8B-B14F-4D97-AF65-F5344CB8AC3E}">
        <p14:creationId xmlns:p14="http://schemas.microsoft.com/office/powerpoint/2010/main" xmlns="" val="212401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Психическое – психологическое развитие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выступление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Чубуковой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Р.А.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132855"/>
            <a:ext cx="7272808" cy="3590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.Особенности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психических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процессов детей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293</TotalTime>
  <Words>496</Words>
  <Application>Microsoft Office PowerPoint</Application>
  <PresentationFormat>Экран (4:3)</PresentationFormat>
  <Paragraphs>145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Кнопка</vt:lpstr>
      <vt:lpstr>Промежуточные результаты освоения основной общеобразовательной программы </vt:lpstr>
      <vt:lpstr>Выступление заведующей Н.В. Новиковой</vt:lpstr>
      <vt:lpstr>Слайд 3</vt:lpstr>
      <vt:lpstr>Результаты</vt:lpstr>
      <vt:lpstr>Выступление старшего воспитателя Моториной А.А.</vt:lpstr>
      <vt:lpstr>Слайд 6</vt:lpstr>
      <vt:lpstr>Педагогический рост коллектива</vt:lpstr>
      <vt:lpstr>Слайд 8</vt:lpstr>
      <vt:lpstr>Психическое – психологическое развитие выступление Чубуковой Р.А. </vt:lpstr>
      <vt:lpstr>Слайд 10</vt:lpstr>
      <vt:lpstr>Выступление логопеда – дефектолога Соповой Ю.Н.</vt:lpstr>
      <vt:lpstr>Зубова Нина Алексеевна Физическое развитие</vt:lpstr>
      <vt:lpstr>Слайд 13</vt:lpstr>
      <vt:lpstr>Слайд 14</vt:lpstr>
      <vt:lpstr>Слайд 15</vt:lpstr>
      <vt:lpstr>Дети могут:</vt:lpstr>
      <vt:lpstr>Формирование элементарных математических представлений</vt:lpstr>
      <vt:lpstr>Формирование элементарных математических представлений</vt:lpstr>
      <vt:lpstr>Речевое развитие</vt:lpstr>
      <vt:lpstr>Познавательно-исследовательская деятельность</vt:lpstr>
      <vt:lpstr>Познавательно-исследовательская деятельность</vt:lpstr>
      <vt:lpstr>Чтение художественной литературы.</vt:lpstr>
      <vt:lpstr>Закрепление художественных произведений через театрализованное представление  </vt:lpstr>
      <vt:lpstr>Рассматриваем иллюстрации сказок</vt:lpstr>
      <vt:lpstr>Слайд 25</vt:lpstr>
      <vt:lpstr>Слайд 26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предметно-развивающей среды в группе «Фантазеры» в соответствии с ФГОСТ.</dc:title>
  <dc:creator>Валера</dc:creator>
  <cp:lastModifiedBy>Александра</cp:lastModifiedBy>
  <cp:revision>31</cp:revision>
  <dcterms:created xsi:type="dcterms:W3CDTF">2016-03-01T17:35:52Z</dcterms:created>
  <dcterms:modified xsi:type="dcterms:W3CDTF">2019-05-24T15:15:08Z</dcterms:modified>
</cp:coreProperties>
</file>