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73" r:id="rId2"/>
    <p:sldId id="257" r:id="rId3"/>
    <p:sldId id="264" r:id="rId4"/>
    <p:sldId id="259" r:id="rId5"/>
    <p:sldId id="260" r:id="rId6"/>
    <p:sldId id="262" r:id="rId7"/>
    <p:sldId id="256" r:id="rId8"/>
    <p:sldId id="266" r:id="rId9"/>
    <p:sldId id="274" r:id="rId10"/>
    <p:sldId id="267" r:id="rId11"/>
    <p:sldId id="268" r:id="rId12"/>
    <p:sldId id="269" r:id="rId13"/>
    <p:sldId id="270" r:id="rId14"/>
    <p:sldId id="271" r:id="rId15"/>
    <p:sldId id="272" r:id="rId16"/>
    <p:sldId id="283" r:id="rId17"/>
    <p:sldId id="263" r:id="rId18"/>
    <p:sldId id="277" r:id="rId19"/>
    <p:sldId id="28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6600"/>
    <a:srgbClr val="FF66FF"/>
    <a:srgbClr val="FF99FF"/>
    <a:srgbClr val="FFFF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Посещаемость детей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Декабрь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0.8</c:v>
                </c:pt>
                <c:pt idx="1">
                  <c:v>0.9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Январь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0.77</c:v>
                </c:pt>
                <c:pt idx="1">
                  <c:v>0.9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Февраль</c:v>
                </c:pt>
              </c:strCache>
            </c:strRef>
          </c:tx>
          <c:spPr>
            <a:solidFill>
              <a:schemeClr val="accent5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0.71</c:v>
                </c:pt>
                <c:pt idx="1">
                  <c:v>0.83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61709312"/>
        <c:axId val="61723392"/>
      </c:barChart>
      <c:catAx>
        <c:axId val="61709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1723392"/>
        <c:crosses val="autoZero"/>
        <c:auto val="1"/>
        <c:lblAlgn val="ctr"/>
        <c:lblOffset val="100"/>
        <c:noMultiLvlLbl val="0"/>
      </c:catAx>
      <c:valAx>
        <c:axId val="6172339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61709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Пропуски детей по заболеваемости</a:t>
            </a:r>
            <a:endParaRPr lang="ru-RU" dirty="0"/>
          </a:p>
        </c:rich>
      </c:tx>
      <c:layout>
        <c:manualLayout>
          <c:xMode val="edge"/>
          <c:yMode val="edge"/>
          <c:x val="0.24637614312107298"/>
          <c:y val="1.7061207080400938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2017-18 год</c:v>
                </c:pt>
              </c:strCache>
            </c:strRef>
          </c:tx>
          <c:spPr>
            <a:solidFill>
              <a:srgbClr val="66FFF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декабрь</c:v>
                </c:pt>
                <c:pt idx="1">
                  <c:v>январь</c:v>
                </c:pt>
                <c:pt idx="2">
                  <c:v>февраль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</c:v>
                </c:pt>
                <c:pt idx="1">
                  <c:v>19</c:v>
                </c:pt>
                <c:pt idx="2">
                  <c:v>16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2018-19 год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декабрь</c:v>
                </c:pt>
                <c:pt idx="1">
                  <c:v>январь</c:v>
                </c:pt>
                <c:pt idx="2">
                  <c:v>февраль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декабрь</c:v>
                </c:pt>
                <c:pt idx="1">
                  <c:v>январь</c:v>
                </c:pt>
                <c:pt idx="2">
                  <c:v>февраль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axId val="66631936"/>
        <c:axId val="66646016"/>
      </c:barChart>
      <c:catAx>
        <c:axId val="66631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6646016"/>
        <c:crosses val="autoZero"/>
        <c:auto val="1"/>
        <c:lblAlgn val="ctr"/>
        <c:lblOffset val="100"/>
        <c:noMultiLvlLbl val="0"/>
      </c:catAx>
      <c:valAx>
        <c:axId val="666460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6631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0.20866706765820944"/>
          <c:y val="0.12734126984126984"/>
          <c:w val="0.42630502026370165"/>
          <c:h val="8.74537995610433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08276-B6F7-426D-B9DC-7E1776D81A3C}" type="datetimeFigureOut">
              <a:rPr lang="ru-RU" smtClean="0"/>
              <a:t>24.05.2019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F4DD6-0828-4D11-A3D1-30F73E8CF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8737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F4DD6-0828-4D11-A3D1-30F73E8CFC87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556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F4DD6-0828-4D11-A3D1-30F73E8CFC87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7609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332656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/>
              <a:t>ПРОЕКТ</a:t>
            </a:r>
            <a:endParaRPr lang="ru-RU" sz="3200" dirty="0"/>
          </a:p>
          <a:p>
            <a:r>
              <a:rPr lang="ru-RU" dirty="0"/>
              <a:t> Скандинавская ходьба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5949280"/>
            <a:ext cx="4413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Подготовила </a:t>
            </a:r>
            <a:r>
              <a:rPr lang="ru-RU" dirty="0" err="1" smtClean="0"/>
              <a:t>Губаева</a:t>
            </a:r>
            <a:r>
              <a:rPr lang="ru-RU" dirty="0" smtClean="0"/>
              <a:t> </a:t>
            </a:r>
            <a:r>
              <a:rPr lang="ru-RU" dirty="0" err="1" smtClean="0"/>
              <a:t>Фания</a:t>
            </a:r>
            <a:r>
              <a:rPr lang="ru-RU" dirty="0" smtClean="0"/>
              <a:t> </a:t>
            </a:r>
            <a:r>
              <a:rPr lang="ru-RU" dirty="0" err="1" smtClean="0"/>
              <a:t>Вазифовна</a:t>
            </a:r>
            <a:endParaRPr lang="ru-RU" dirty="0"/>
          </a:p>
        </p:txBody>
      </p:sp>
      <p:pic>
        <p:nvPicPr>
          <p:cNvPr id="8" name="Рисунок 7" descr="Related image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052736"/>
            <a:ext cx="5328591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115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18579" y="772137"/>
            <a:ext cx="3719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1.Разминка </a:t>
            </a:r>
            <a:r>
              <a:rPr lang="ru-RU" dirty="0"/>
              <a:t>спины и голеностопа</a:t>
            </a:r>
          </a:p>
        </p:txBody>
      </p:sp>
      <p:pic>
        <p:nvPicPr>
          <p:cNvPr id="5" name="Рисунок 4" descr="https://static.tildacdn.com/tild3063-6638-4264-b733-343431623163/---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9" r="9401"/>
          <a:stretch/>
        </p:blipFill>
        <p:spPr bwMode="auto">
          <a:xfrm>
            <a:off x="2051720" y="1196752"/>
            <a:ext cx="6264696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763688" y="125806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Комплекс </a:t>
            </a:r>
            <a:r>
              <a:rPr lang="ru-RU" dirty="0"/>
              <a:t>разминочных упражнений перед ходьбой.</a:t>
            </a:r>
          </a:p>
        </p:txBody>
      </p:sp>
    </p:spTree>
    <p:extLst>
      <p:ext uri="{BB962C8B-B14F-4D97-AF65-F5344CB8AC3E}">
        <p14:creationId xmlns:p14="http://schemas.microsoft.com/office/powerpoint/2010/main" val="245035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.tildacdn.com/tild3330-3363-4132-b732-616533376630/-----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06" r="12986"/>
          <a:stretch/>
        </p:blipFill>
        <p:spPr bwMode="auto">
          <a:xfrm>
            <a:off x="2123728" y="1268760"/>
            <a:ext cx="6264696" cy="5040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718059" y="548680"/>
            <a:ext cx="40735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2.Разминка </a:t>
            </a:r>
            <a:r>
              <a:rPr lang="ru-RU" b="1" dirty="0"/>
              <a:t>для рук, плеч и спины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713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.tildacdn.com/tild6632-3737-4362-b139-323939373563/--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9" r="17703"/>
          <a:stretch/>
        </p:blipFill>
        <p:spPr bwMode="auto">
          <a:xfrm>
            <a:off x="1691680" y="1412776"/>
            <a:ext cx="5400600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691680" y="620688"/>
            <a:ext cx="2967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3.Разминка </a:t>
            </a:r>
            <a:r>
              <a:rPr lang="ru-RU" b="1" dirty="0"/>
              <a:t>мышц спины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069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.tildacdn.com/tild3361-6132-4430-b738-653439623132/----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36" r="16283"/>
          <a:stretch/>
        </p:blipFill>
        <p:spPr bwMode="auto">
          <a:xfrm>
            <a:off x="2483768" y="1484785"/>
            <a:ext cx="5400599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899592" y="620688"/>
            <a:ext cx="4055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4.Разминка </a:t>
            </a:r>
            <a:r>
              <a:rPr lang="ru-RU" b="1" dirty="0"/>
              <a:t>мышц спины и живота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26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static.tildacdn.com/tild3035-3534-4337-a663-656638663937/-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2" r="9850"/>
          <a:stretch/>
        </p:blipFill>
        <p:spPr bwMode="auto">
          <a:xfrm>
            <a:off x="1979375" y="1052736"/>
            <a:ext cx="5832985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899592" y="476672"/>
            <a:ext cx="23791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5.Растяжка </a:t>
            </a:r>
            <a:r>
              <a:rPr lang="ru-RU" b="1" dirty="0"/>
              <a:t>для ног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911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.tildacdn.com/tild3537-3233-4766-b938-633162383039/---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7" r="7325"/>
          <a:stretch/>
        </p:blipFill>
        <p:spPr bwMode="auto">
          <a:xfrm>
            <a:off x="1187624" y="1340768"/>
            <a:ext cx="6840759" cy="49685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051720" y="620688"/>
            <a:ext cx="23791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6.Растяжка </a:t>
            </a:r>
            <a:r>
              <a:rPr lang="ru-RU" b="1" dirty="0"/>
              <a:t>для ног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986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554025542"/>
              </p:ext>
            </p:extLst>
          </p:nvPr>
        </p:nvGraphicFramePr>
        <p:xfrm>
          <a:off x="323528" y="260648"/>
          <a:ext cx="8496944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155454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8584" y="4293096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Развитие </a:t>
            </a:r>
            <a:r>
              <a:rPr lang="ru-RU" dirty="0"/>
              <a:t>физических качеств детей, повышение скорости формирования важных двигательных навыков детей, что приведёт к сохранению и укреплению здоровья. Сформируется устойчивый интерес к занятиям по физической культуре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022265" y="3717032"/>
            <a:ext cx="30274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Ожидаемый </a:t>
            </a:r>
            <a:r>
              <a:rPr lang="ru-RU" dirty="0">
                <a:solidFill>
                  <a:prstClr val="black"/>
                </a:solidFill>
              </a:rPr>
              <a:t>результат </a:t>
            </a:r>
            <a:endParaRPr lang="ru-RU" dirty="0"/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992356134"/>
              </p:ext>
            </p:extLst>
          </p:nvPr>
        </p:nvGraphicFramePr>
        <p:xfrm>
          <a:off x="1565783" y="404664"/>
          <a:ext cx="5940425" cy="29775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186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вышивка и ходьба\новые\129_PANA\P129046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34" t="9091"/>
          <a:stretch/>
        </p:blipFill>
        <p:spPr bwMode="auto">
          <a:xfrm>
            <a:off x="6444208" y="188640"/>
            <a:ext cx="2519683" cy="2348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219" name="Picture 3" descr="C:\Users\USER\Desktop\вышивка и ходьба\новые\129_PANA\P129046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29"/>
          <a:stretch/>
        </p:blipFill>
        <p:spPr bwMode="auto">
          <a:xfrm>
            <a:off x="323528" y="188640"/>
            <a:ext cx="2253750" cy="20570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2" descr="C:\Users\USER\Desktop\вышивка и ходьба\P128083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808" y="836712"/>
            <a:ext cx="3053786" cy="22903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323528" y="3429000"/>
            <a:ext cx="806429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Заключение</a:t>
            </a:r>
            <a:endParaRPr lang="ru-RU" dirty="0">
              <a:solidFill>
                <a:srgbClr val="00B050"/>
              </a:solidFill>
            </a:endParaRPr>
          </a:p>
          <a:p>
            <a:r>
              <a:rPr lang="ru-RU" dirty="0" smtClean="0"/>
              <a:t>Я уверена ,что занятия с воспитанниками Скандинавской ходьбой станут эффективной формой работы ДОУ по укреплению их здоровья, коррекции недостатков физического развития. С </a:t>
            </a:r>
            <a:r>
              <a:rPr lang="ru-RU" dirty="0"/>
              <a:t>ведением </a:t>
            </a:r>
            <a:r>
              <a:rPr lang="ru-RU" dirty="0" smtClean="0"/>
              <a:t>скандинавской ходьбы- уменьшилась </a:t>
            </a:r>
            <a:r>
              <a:rPr lang="ru-RU" dirty="0"/>
              <a:t>заболеваемость детей, </a:t>
            </a:r>
            <a:r>
              <a:rPr lang="ru-RU" dirty="0" smtClean="0"/>
              <a:t>Увеличилась сопротивляемость организма детей во время эпидемий </a:t>
            </a:r>
            <a:r>
              <a:rPr lang="ru-RU" err="1" smtClean="0"/>
              <a:t>гриппа</a:t>
            </a:r>
            <a:r>
              <a:rPr lang="ru-RU" smtClean="0"/>
              <a:t>, увеличилась </a:t>
            </a:r>
            <a:r>
              <a:rPr lang="ru-RU" dirty="0"/>
              <a:t>работоспособность, </a:t>
            </a:r>
            <a:r>
              <a:rPr lang="ru-RU" dirty="0" smtClean="0"/>
              <a:t>улучшился аппетит детей</a:t>
            </a:r>
            <a:r>
              <a:rPr lang="ru-RU" dirty="0"/>
              <a:t>.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Скандинавская </a:t>
            </a:r>
            <a:r>
              <a:rPr lang="ru-RU" dirty="0">
                <a:solidFill>
                  <a:srgbClr val="FF0000"/>
                </a:solidFill>
              </a:rPr>
              <a:t>ходьба не требует больших усилий, но приносит большую пользу. Присоединяйтесь к нам!</a:t>
            </a:r>
          </a:p>
          <a:p>
            <a:endParaRPr lang="ru-RU" dirty="0"/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89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 result for ÐºÐ°ÑÑÐ¸Ð½ÐºÐ¸ ÑÐºÐ°Ð½Ð´Ð¸Ð½Ð°Ð²ÑÐºÐ°Ñ ÑÐ¾Ð´ÑÐ±Ð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60648"/>
            <a:ext cx="5976664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6154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6660" y="4149080"/>
            <a:ext cx="43924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можно </a:t>
            </a:r>
            <a:r>
              <a:rPr lang="ru-RU" dirty="0"/>
              <a:t>заниматься в любое время года; </a:t>
            </a:r>
            <a:endParaRPr lang="ru-RU" dirty="0" smtClean="0"/>
          </a:p>
          <a:p>
            <a:r>
              <a:rPr lang="ru-RU" dirty="0" smtClean="0"/>
              <a:t>подходит </a:t>
            </a:r>
            <a:r>
              <a:rPr lang="ru-RU" dirty="0"/>
              <a:t>всем детям; </a:t>
            </a:r>
            <a:endParaRPr lang="ru-RU" dirty="0" smtClean="0"/>
          </a:p>
          <a:p>
            <a:r>
              <a:rPr lang="ru-RU" dirty="0" smtClean="0"/>
              <a:t>можно </a:t>
            </a:r>
            <a:r>
              <a:rPr lang="ru-RU" dirty="0"/>
              <a:t>ходить на любой местности; </a:t>
            </a:r>
            <a:endParaRPr lang="ru-RU" dirty="0" smtClean="0"/>
          </a:p>
          <a:p>
            <a:r>
              <a:rPr lang="ru-RU" dirty="0" smtClean="0"/>
              <a:t>позволяет </a:t>
            </a:r>
            <a:r>
              <a:rPr lang="ru-RU" dirty="0"/>
              <a:t>достичь большого тренировочного эффекта</a:t>
            </a:r>
          </a:p>
        </p:txBody>
      </p:sp>
      <p:pic>
        <p:nvPicPr>
          <p:cNvPr id="5" name="Picture 4" descr="Image result for ÐºÐ°ÑÑÐ¸Ð½ÐºÐ¸ Ð»ÑÐ¶Ð½Ð¸ÐºÐ¸ ÑÐ¾Ð´ÑÐ±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878299"/>
            <a:ext cx="3440910" cy="229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1028343"/>
            <a:ext cx="7632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 </a:t>
            </a:r>
            <a:r>
              <a:rPr lang="ru-RU" dirty="0"/>
              <a:t>каждым годом растёт количество детей, страдающих различными заболеваниями, ожирением, плоскостопием, нарушением осанки, речи, зрения, координации движений, деятельности органов дыхания. Снижается сопротивляемость организма различного рода заболеваниям. 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48322"/>
            <a:ext cx="37235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Актуальность проблемы: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23938" y="3221155"/>
            <a:ext cx="65003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FF0000"/>
                </a:solidFill>
              </a:rPr>
              <a:t>Причины, по которым мы решили заниматься с детьми скандинавской ходьбой: </a:t>
            </a:r>
          </a:p>
        </p:txBody>
      </p:sp>
    </p:spTree>
    <p:extLst>
      <p:ext uri="{BB962C8B-B14F-4D97-AF65-F5344CB8AC3E}">
        <p14:creationId xmlns:p14="http://schemas.microsoft.com/office/powerpoint/2010/main" val="43781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ove-mother.ru/wp-content/uploads/2015/04/skandinavskaya-hodba-s-palkami-tehnika-otzyvy-kak-pravilno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4664"/>
            <a:ext cx="7158090" cy="48675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887162" y="5517232"/>
            <a:ext cx="74888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Поддержит тонус мышц одновременно верхней и нижней частей тела Скандинавская ходьба Тренирует около 90% всех мышц тела ребенка Улучшает работу сердца и легких Уменьшает при ходьбе давление на колени и суставы Помогает детям двигаться в более быстром темпе без всяких усилий</a:t>
            </a:r>
          </a:p>
        </p:txBody>
      </p:sp>
    </p:spTree>
    <p:extLst>
      <p:ext uri="{BB962C8B-B14F-4D97-AF65-F5344CB8AC3E}">
        <p14:creationId xmlns:p14="http://schemas.microsoft.com/office/powerpoint/2010/main" val="115420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788399"/>
            <a:ext cx="78488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Скандинавская </a:t>
            </a:r>
            <a:r>
              <a:rPr lang="ru-RU" dirty="0"/>
              <a:t>ходьба является эффективным средством улучшения здоровья и физической подготовленности детей, направлена на развитие физических качеств, таких как ловкость, равновесие, гибкость, сила и выносливость. </a:t>
            </a:r>
            <a:r>
              <a:rPr lang="ru-RU" dirty="0" smtClean="0"/>
              <a:t>Ходьба идеальна для исправления осанки ребенка и </a:t>
            </a:r>
            <a:r>
              <a:rPr lang="ru-RU" dirty="0"/>
              <a:t>решении </a:t>
            </a:r>
            <a:r>
              <a:rPr lang="ru-RU" dirty="0" smtClean="0"/>
              <a:t>проблем шеи и плеч. </a:t>
            </a:r>
            <a:r>
              <a:rPr lang="ru-RU" dirty="0"/>
              <a:t>А возможность двигаться на воздухе значит и закаляться. Дети привыкают соблюдать определённые требования: быстро собираться и выходить на улицу организованно; помогать одевать правильно палочки, </a:t>
            </a:r>
            <a:r>
              <a:rPr lang="ru-RU" dirty="0" smtClean="0"/>
              <a:t>тем, кто </a:t>
            </a:r>
            <a:r>
              <a:rPr lang="ru-RU" dirty="0"/>
              <a:t>отстает; не играться с палками и не тыкать их друг друга во время ходьбы.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85079" y="3140968"/>
            <a:ext cx="44198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Актуальность </a:t>
            </a:r>
            <a:r>
              <a:rPr lang="ru-RU" sz="3600" dirty="0">
                <a:solidFill>
                  <a:srgbClr val="FF0000"/>
                </a:solidFill>
              </a:rPr>
              <a:t>темы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89124"/>
            <a:ext cx="687880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>
                <a:solidFill>
                  <a:srgbClr val="00B050"/>
                </a:solidFill>
              </a:rPr>
              <a:t>Цель </a:t>
            </a:r>
            <a:r>
              <a:rPr lang="ru-RU" dirty="0" smtClean="0">
                <a:solidFill>
                  <a:srgbClr val="00B050"/>
                </a:solidFill>
              </a:rPr>
              <a:t>проекта: </a:t>
            </a:r>
            <a:r>
              <a:rPr lang="ru-RU" dirty="0" smtClean="0">
                <a:solidFill>
                  <a:prstClr val="black"/>
                </a:solidFill>
              </a:rPr>
              <a:t>формирование </a:t>
            </a:r>
            <a:r>
              <a:rPr lang="ru-RU" dirty="0">
                <a:solidFill>
                  <a:prstClr val="black"/>
                </a:solidFill>
              </a:rPr>
              <a:t>основ здорового образа жизни, </a:t>
            </a:r>
            <a:endParaRPr lang="ru-RU" dirty="0" smtClean="0">
              <a:solidFill>
                <a:prstClr val="black"/>
              </a:solidFill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укрепление </a:t>
            </a:r>
            <a:r>
              <a:rPr lang="ru-RU" dirty="0">
                <a:solidFill>
                  <a:prstClr val="black"/>
                </a:solidFill>
              </a:rPr>
              <a:t>здоровья дошкольников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188032"/>
            <a:ext cx="76328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Задачи </a:t>
            </a:r>
            <a:r>
              <a:rPr lang="ru-RU" sz="1600" dirty="0">
                <a:solidFill>
                  <a:srgbClr val="7030A0"/>
                </a:solidFill>
              </a:rPr>
              <a:t>проекта: </a:t>
            </a:r>
            <a:r>
              <a:rPr lang="ru-RU" sz="1600" dirty="0"/>
              <a:t>Укрепление здоровья, коррекция недостатков телосложения, повышение функциональных возможностей организма. Воспитание инициативности, самостоятельности, формирование адекватной оценки собственных физических возможностей. Воспитание привычек здорового образа жизни, привычки к самостоятельным занятиям физическими упражнениями и избранными видами спорта в свободное время, организация активного отдыха и досуга.</a:t>
            </a:r>
          </a:p>
        </p:txBody>
      </p:sp>
    </p:spTree>
    <p:extLst>
      <p:ext uri="{BB962C8B-B14F-4D97-AF65-F5344CB8AC3E}">
        <p14:creationId xmlns:p14="http://schemas.microsoft.com/office/powerpoint/2010/main" val="173707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11960" y="692696"/>
            <a:ext cx="43924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Скандинавская ходьба с палками практически универсальна 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Она </a:t>
            </a:r>
            <a:r>
              <a:rPr lang="ru-RU" dirty="0"/>
              <a:t>подходит людям любого возраста, пола и уровня физической подготовки. Противопоказаний к скандинавской ходьбе, как таковых, не существует. Разумеется, прогулки следует отложить в тех случаях, когда показан постельный или полупостельный режим (острые инфекционные заболевания, обострение любых хронических недугов с выраженным болевым синдромом и т. п.). Вне зависимости от состояния здоровья повышать нагрузку на тренировках следует постепенно.</a:t>
            </a:r>
          </a:p>
        </p:txBody>
      </p:sp>
      <p:pic>
        <p:nvPicPr>
          <p:cNvPr id="5" name="Рисунок 4" descr="Image result for ÐºÐ°ÑÑÐ¸Ð½ÐºÐ¸ ÑÐºÐ°Ð½Ð´Ð¸Ð½Ð°Ð²ÑÐºÐ¾Ð¹ ÑÐ¾Ð´ÑÐ±Ð¾Ð¹ Ð´Ð»Ñ Ð´ÐµÑÐµÐ¹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1"/>
            <a:ext cx="2880320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381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332656"/>
            <a:ext cx="74888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Чтобы начать занятия скандинавской ходьбой в первую </a:t>
            </a:r>
            <a:r>
              <a:rPr lang="ru-RU" dirty="0" smtClean="0"/>
              <a:t>очередь: 1.Провела консультацию для родителей  на </a:t>
            </a:r>
            <a:r>
              <a:rPr lang="ru-RU" dirty="0"/>
              <a:t>тему «Скандинавская </a:t>
            </a:r>
            <a:r>
              <a:rPr lang="ru-RU" dirty="0" smtClean="0"/>
              <a:t>ходьба»</a:t>
            </a:r>
          </a:p>
          <a:p>
            <a:r>
              <a:rPr lang="ru-RU" dirty="0" smtClean="0"/>
              <a:t>2.Провела беседу с родителями :что  для </a:t>
            </a:r>
            <a:r>
              <a:rPr lang="ru-RU" dirty="0"/>
              <a:t>занятий скандинавской ходьбой дети должны быть одеты в облегчённую одежду и удобную </a:t>
            </a:r>
            <a:r>
              <a:rPr lang="ru-RU" dirty="0" smtClean="0"/>
              <a:t>обувь, принести детям </a:t>
            </a:r>
            <a:r>
              <a:rPr lang="ru-RU" dirty="0"/>
              <a:t>лыжные  палки нужной </a:t>
            </a:r>
            <a:r>
              <a:rPr lang="ru-RU" dirty="0" smtClean="0"/>
              <a:t>длины.</a:t>
            </a:r>
          </a:p>
          <a:p>
            <a:r>
              <a:rPr lang="ru-RU" dirty="0" smtClean="0"/>
              <a:t>3. </a:t>
            </a:r>
            <a:r>
              <a:rPr lang="ru-RU" dirty="0"/>
              <a:t> </a:t>
            </a:r>
            <a:r>
              <a:rPr lang="ru-RU" dirty="0" smtClean="0"/>
              <a:t>Работы </a:t>
            </a:r>
            <a:r>
              <a:rPr lang="ru-RU" dirty="0"/>
              <a:t>с детьми умение правильно держать и ставить палки; обучение правильному дыханию; обучение разными видам шагов; закрепление изученного </a:t>
            </a:r>
            <a:r>
              <a:rPr lang="ru-RU" dirty="0" smtClean="0"/>
              <a:t>материала</a:t>
            </a:r>
          </a:p>
          <a:p>
            <a:r>
              <a:rPr lang="ru-RU" dirty="0" smtClean="0"/>
              <a:t>4.Обсудила с детьми  основные правила правильной и безопасной скандинавской ходьбы.</a:t>
            </a:r>
          </a:p>
          <a:p>
            <a:r>
              <a:rPr lang="ru-RU" dirty="0" smtClean="0"/>
              <a:t>5Выучила  с детьми комплекс разминочных упражнений перед ходьбой.</a:t>
            </a:r>
          </a:p>
          <a:p>
            <a:r>
              <a:rPr lang="ru-RU" dirty="0" smtClean="0"/>
              <a:t>6.В нашем ДОУ я решила использовать обычные лыжные палки.</a:t>
            </a:r>
            <a:endParaRPr lang="ru-RU" dirty="0"/>
          </a:p>
        </p:txBody>
      </p:sp>
      <p:pic>
        <p:nvPicPr>
          <p:cNvPr id="5" name="Рисунок 4" descr="Image result for ÐºÐ°ÑÑÐ¸Ð½ÐºÐ¸ ÑÐºÐ°Ð½Ð´Ð¸Ð½Ð°Ð²ÑÐºÐ¾Ð¹ ÑÐ¾Ð´ÑÐ±Ð¾Ð¹ Ð´Ð»Ñ Ð´ÐµÑÐµÐ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343" y="4437112"/>
            <a:ext cx="1343184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Image result for ÐºÐ°ÑÑÐ¸Ð½ÐºÐ¸ ÑÐºÐ°Ð½Ð´Ð¸Ð½Ð°Ð²ÑÐºÐ¾Ð¹ ÑÐ¾Ð´ÑÐ±Ð¾Ð¹ Ð´Ð»Ñ Ð´ÐµÑÐµÐ¹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271638"/>
            <a:ext cx="1653411" cy="1872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326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Image result for ÐºÐ°ÑÑÐ¸Ð½ÐºÐ¸ Ð»ÑÐ¶Ð½Ð¸ÐºÐ¸ ÑÐ¾Ð´ÑÐ±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5" name="Рисунок 4" descr="Image result for ÐºÐ°ÑÑÐ¸Ð½ÐºÐ¸ Ð»ÑÐ¶Ð½Ð¸ÐºÐ¸ ÑÐ¾Ð´ÑÐ±Ð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764704"/>
            <a:ext cx="4464496" cy="468051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448480" y="764704"/>
            <a:ext cx="31154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Скандинавская ходьба</a:t>
            </a:r>
          </a:p>
          <a:p>
            <a:r>
              <a:rPr lang="ru-RU" dirty="0"/>
              <a:t>И полезна и приятна.</a:t>
            </a:r>
          </a:p>
          <a:p>
            <a:r>
              <a:rPr lang="ru-RU" dirty="0"/>
              <a:t>Путь к реке, потом обратно</a:t>
            </a:r>
          </a:p>
          <a:p>
            <a:r>
              <a:rPr lang="ru-RU" dirty="0"/>
              <a:t>Даже в мороси дождя… </a:t>
            </a:r>
          </a:p>
          <a:p>
            <a:r>
              <a:rPr lang="ru-RU" dirty="0"/>
              <a:t>Твёрдый шаг, работа рук</a:t>
            </a:r>
          </a:p>
          <a:p>
            <a:r>
              <a:rPr lang="ru-RU" dirty="0"/>
              <a:t>И ритмичное дыханье.</a:t>
            </a:r>
          </a:p>
          <a:p>
            <a:r>
              <a:rPr lang="ru-RU" dirty="0"/>
              <a:t>Три версты – не расстоянье,</a:t>
            </a:r>
          </a:p>
          <a:p>
            <a:r>
              <a:rPr lang="ru-RU" dirty="0"/>
              <a:t>Если чёток сердца стук. </a:t>
            </a:r>
          </a:p>
          <a:p>
            <a:r>
              <a:rPr lang="ru-RU" dirty="0"/>
              <a:t>По тропе маршировать</a:t>
            </a:r>
          </a:p>
          <a:p>
            <a:r>
              <a:rPr lang="ru-RU" dirty="0"/>
              <a:t>Можно при любой погоде,</a:t>
            </a:r>
          </a:p>
          <a:p>
            <a:r>
              <a:rPr lang="ru-RU" dirty="0"/>
              <a:t>Отдавая дань природе,</a:t>
            </a:r>
          </a:p>
          <a:p>
            <a:r>
              <a:rPr lang="ru-RU" dirty="0"/>
              <a:t>Свежим воздухом дышать.</a:t>
            </a:r>
          </a:p>
        </p:txBody>
      </p:sp>
    </p:spTree>
    <p:extLst>
      <p:ext uri="{BB962C8B-B14F-4D97-AF65-F5344CB8AC3E}">
        <p14:creationId xmlns:p14="http://schemas.microsoft.com/office/powerpoint/2010/main" val="196338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124744"/>
            <a:ext cx="806489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Все </a:t>
            </a:r>
            <a:r>
              <a:rPr lang="ru-RU" sz="1600" dirty="0"/>
              <a:t>движения должны быть функциональны и естественны. При ходьбе с палками движения рук, ног, туловища осуществляются ритмично и похожи на движения при быстрой ходьбе, но являются более интенсивными. Амплитуда движения рук вперёд-назад регулирует ширину шага. Отталкивание палкой заставляет делать более широким шаг. А чем слаженнее работают руки и ноги, тем эффективнее участвуют в движении суставы, мышцы бёдер, грудного отдела, шеи и плеч. Техника скандинавской ходьбы соответствует с одной стороны естественному стереотипу движения при обычной ходьбе, а с другой технике ходьбы на лыжах, что обеспечивает участие мышц всего тела в процессе движения. Движение рук позволяет увеличить эффективность тренировки на 40 %. Скандинавская ходьба не требует больших усилий, но приносит большую пользу.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39751" y="449005"/>
            <a:ext cx="41991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Правила скандинавской ходьбы </a:t>
            </a:r>
          </a:p>
        </p:txBody>
      </p:sp>
      <p:pic>
        <p:nvPicPr>
          <p:cNvPr id="6" name="Picture 8" descr="Image result for ÐºÐ°ÑÑÐ¸Ð½ÐºÐ¸ Ð»ÑÐ¶Ð½Ð¸ÐºÐ¸ ÑÐ¾Ð´ÑÐ±Ð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487" y="4293096"/>
            <a:ext cx="3430397" cy="225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079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11760" y="692696"/>
            <a:ext cx="4878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Правила </a:t>
            </a:r>
            <a:r>
              <a:rPr lang="ru-RU" dirty="0" smtClean="0">
                <a:solidFill>
                  <a:prstClr val="black"/>
                </a:solidFill>
              </a:rPr>
              <a:t> правильной и безопасной ходьбы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1564076"/>
            <a:ext cx="6258445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</a:rPr>
              <a:t>1.При ходьбе ставить ноги с перекатом пятки на носок.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2.Спину держать ровно, с небольшим наклоном вперед.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3.Смотреть вперед.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4.Спокойно дышать носом(охрана голоса)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5.Не разговаривать.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6.Не бегать с палками.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7.Палки всегда держать острием вниз.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87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470</TotalTime>
  <Words>735</Words>
  <Application>Microsoft Office PowerPoint</Application>
  <PresentationFormat>Экран (4:3)</PresentationFormat>
  <Paragraphs>63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41</cp:revision>
  <dcterms:created xsi:type="dcterms:W3CDTF">2019-01-22T11:25:27Z</dcterms:created>
  <dcterms:modified xsi:type="dcterms:W3CDTF">2019-05-24T10:05:03Z</dcterms:modified>
</cp:coreProperties>
</file>