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9" r:id="rId3"/>
    <p:sldId id="261" r:id="rId4"/>
    <p:sldId id="262" r:id="rId5"/>
    <p:sldId id="263" r:id="rId6"/>
    <p:sldId id="257" r:id="rId7"/>
    <p:sldId id="260" r:id="rId8"/>
    <p:sldId id="264" r:id="rId9"/>
    <p:sldId id="258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1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36346" y="1788454"/>
            <a:ext cx="6270922" cy="2098226"/>
          </a:xfrm>
        </p:spPr>
        <p:txBody>
          <a:bodyPr anchor="b">
            <a:noAutofit/>
          </a:bodyPr>
          <a:lstStyle>
            <a:lvl1pPr algn="ctr">
              <a:defRPr sz="6000" cap="all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09930" y="3956280"/>
            <a:ext cx="5123755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bg2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64644" y="6453386"/>
            <a:ext cx="1205958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24.05.2019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38041" y="6453386"/>
            <a:ext cx="5267533" cy="404614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373012" y="6453386"/>
            <a:ext cx="1197219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7" name="Group 7"/>
          <p:cNvGrpSpPr/>
          <p:nvPr/>
        </p:nvGrpSpPr>
        <p:grpSpPr>
          <a:xfrm>
            <a:off x="564643" y="744469"/>
            <a:ext cx="8005589" cy="5349671"/>
            <a:chOff x="564643" y="744469"/>
            <a:chExt cx="8005589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6113972" y="1685652"/>
              <a:ext cx="2456260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357"/>
                  </a:lnTo>
                  <a:lnTo>
                    <a:pt x="8761" y="935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4" name="Freeform 6"/>
            <p:cNvSpPr/>
            <p:nvPr/>
          </p:nvSpPr>
          <p:spPr bwMode="auto">
            <a:xfrm flipH="1" flipV="1">
              <a:off x="564643" y="744469"/>
              <a:ext cx="2456505" cy="4408488"/>
            </a:xfrm>
            <a:custGeom>
              <a:avLst/>
              <a:gdLst/>
              <a:ahLst/>
              <a:cxnLst/>
              <a:rect l="l" t="t" r="r" b="b"/>
              <a:pathLst>
                <a:path w="10001" h="10000">
                  <a:moveTo>
                    <a:pt x="8762" y="0"/>
                  </a:moveTo>
                  <a:lnTo>
                    <a:pt x="10001" y="0"/>
                  </a:lnTo>
                  <a:lnTo>
                    <a:pt x="10001" y="10000"/>
                  </a:lnTo>
                  <a:lnTo>
                    <a:pt x="1" y="10000"/>
                  </a:lnTo>
                  <a:cubicBezTo>
                    <a:pt x="-2" y="9766"/>
                    <a:pt x="4" y="9586"/>
                    <a:pt x="1" y="9352"/>
                  </a:cubicBezTo>
                  <a:lnTo>
                    <a:pt x="8762" y="9346"/>
                  </a:lnTo>
                  <a:lnTo>
                    <a:pt x="8762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xmlns="" val="42869559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8700" y="2295526"/>
            <a:ext cx="7200900" cy="35718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467523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80797" y="624156"/>
            <a:ext cx="1490950" cy="524324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8700" y="624156"/>
            <a:ext cx="5724525" cy="52432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33648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853678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3769" y="1301361"/>
            <a:ext cx="7209728" cy="2852737"/>
          </a:xfrm>
        </p:spPr>
        <p:txBody>
          <a:bodyPr anchor="b">
            <a:normAutofit/>
          </a:bodyPr>
          <a:lstStyle>
            <a:lvl1pPr algn="r">
              <a:defRPr sz="6000" cap="all" baseline="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73769" y="4216328"/>
            <a:ext cx="7209728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tx2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54181" y="6453386"/>
            <a:ext cx="1216807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24.05.2019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38234" y="6453386"/>
            <a:ext cx="5267533" cy="404614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373012" y="6453386"/>
            <a:ext cx="119721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6113972" y="1685652"/>
            <a:ext cx="2456260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8" name="Freeform 7"/>
          <p:cNvSpPr/>
          <p:nvPr/>
        </p:nvSpPr>
        <p:spPr bwMode="auto">
          <a:xfrm>
            <a:off x="6113972" y="1685652"/>
            <a:ext cx="2456260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</p:sp>
    </p:spTree>
    <p:extLst>
      <p:ext uri="{BB962C8B-B14F-4D97-AF65-F5344CB8AC3E}">
        <p14:creationId xmlns:p14="http://schemas.microsoft.com/office/powerpoint/2010/main" xmlns="" val="40239809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8700" y="2286000"/>
            <a:ext cx="3335840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94052" y="2286000"/>
            <a:ext cx="3335840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24.05.2019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154950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8700" y="685800"/>
            <a:ext cx="72009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8700" y="2340230"/>
            <a:ext cx="3335840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2400" b="0" baseline="0">
                <a:solidFill>
                  <a:schemeClr val="tx2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8700" y="3305208"/>
            <a:ext cx="3335839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93760" y="2349754"/>
            <a:ext cx="3335840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2400" b="0" baseline="0">
                <a:solidFill>
                  <a:schemeClr val="tx2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93760" y="3305208"/>
            <a:ext cx="3335840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24.05.2019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258672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24.05.2019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029679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24.05.2019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779005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76"/>
            <a:ext cx="397764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2925" y="685800"/>
            <a:ext cx="2891790" cy="2157884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4400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92015" y="685801"/>
            <a:ext cx="3909060" cy="5175250"/>
          </a:xfrm>
        </p:spPr>
        <p:txBody>
          <a:bodyPr/>
          <a:lstStyle>
            <a:lvl1pPr>
              <a:defRPr sz="1500"/>
            </a:lvl1pPr>
            <a:lvl2pPr>
              <a:defRPr sz="1500"/>
            </a:lvl2pPr>
            <a:lvl3pPr>
              <a:defRPr sz="1350"/>
            </a:lvl3pPr>
            <a:lvl4pPr>
              <a:defRPr sz="135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42925" y="2856344"/>
            <a:ext cx="2891790" cy="3011056"/>
          </a:xfrm>
        </p:spPr>
        <p:txBody>
          <a:bodyPr>
            <a:normAutofit/>
          </a:bodyPr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42925" y="6453386"/>
            <a:ext cx="90342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24.05.2019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654459" y="6453386"/>
            <a:ext cx="1780256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412355" y="6453386"/>
            <a:ext cx="119721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3977640" y="376"/>
            <a:ext cx="17145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3977640" y="376"/>
            <a:ext cx="17145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xmlns="" val="18047001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76"/>
            <a:ext cx="397764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2925" y="685800"/>
            <a:ext cx="2891790" cy="2157884"/>
          </a:xfrm>
        </p:spPr>
        <p:txBody>
          <a:bodyPr anchor="t">
            <a:normAutofit/>
          </a:bodyPr>
          <a:lstStyle>
            <a:lvl1pPr>
              <a:lnSpc>
                <a:spcPct val="84000"/>
              </a:lnSpc>
              <a:defRPr sz="440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149090" y="1"/>
            <a:ext cx="4994910" cy="6857999"/>
          </a:xfrm>
        </p:spPr>
        <p:txBody>
          <a:bodyPr anchor="t">
            <a:normAutofit/>
          </a:bodyPr>
          <a:lstStyle>
            <a:lvl1pPr marL="0" indent="0">
              <a:buNone/>
              <a:defRPr sz="1500"/>
            </a:lvl1pPr>
            <a:lvl2pPr marL="342900" indent="0">
              <a:buNone/>
              <a:defRPr sz="1500"/>
            </a:lvl2pPr>
            <a:lvl3pPr marL="685800" indent="0">
              <a:buNone/>
              <a:defRPr sz="15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42925" y="2855968"/>
            <a:ext cx="2891790" cy="3011432"/>
          </a:xfrm>
        </p:spPr>
        <p:txBody>
          <a:bodyPr>
            <a:normAutofit/>
          </a:bodyPr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42925" y="6453386"/>
            <a:ext cx="90342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24.05.2019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654459" y="6453386"/>
            <a:ext cx="1780256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412355" y="6453386"/>
            <a:ext cx="119721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3977640" y="376"/>
            <a:ext cx="17145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3977640" y="376"/>
            <a:ext cx="17145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xmlns="" val="24414785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8700" y="685800"/>
            <a:ext cx="72009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8700" y="2286000"/>
            <a:ext cx="72009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42987" y="6453386"/>
            <a:ext cx="903429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aseline="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24.05.2019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170173" y="6453386"/>
            <a:ext cx="4710623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aseline="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04552" y="6453386"/>
            <a:ext cx="1197219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aseline="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358571" y="376"/>
            <a:ext cx="17145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358571" y="376"/>
            <a:ext cx="17145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xmlns="" val="396246965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685800" rtl="0" eaLnBrk="1" latinLnBrk="0" hangingPunct="1">
        <a:lnSpc>
          <a:spcPct val="89000"/>
        </a:lnSpc>
        <a:spcBef>
          <a:spcPct val="0"/>
        </a:spcBef>
        <a:buNone/>
        <a:defRPr sz="44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84048" indent="-384048" algn="l" defTabSz="685800" rtl="0" eaLnBrk="1" latinLnBrk="0" hangingPunct="1">
        <a:lnSpc>
          <a:spcPct val="94000"/>
        </a:lnSpc>
        <a:spcBef>
          <a:spcPts val="1000"/>
        </a:spcBef>
        <a:spcAft>
          <a:spcPts val="200"/>
        </a:spcAft>
        <a:buFont typeface="Franklin Gothic Book" panose="020B0503020102020204" pitchFamily="34" charset="0"/>
        <a:buChar char="■"/>
        <a:defRPr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384048" algn="l" defTabSz="6858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20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384048" algn="l" defTabSz="6858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384048" algn="l" defTabSz="6858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80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384048" algn="l" defTabSz="6858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743200" indent="-384048" algn="l" defTabSz="6858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200400" indent="-384048" algn="l" defTabSz="6858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657600" indent="-384048" algn="l" defTabSz="6858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4114800" indent="-384048" algn="l" defTabSz="6858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 xmlns="">
        <p15:guide id="1" pos="6912">
          <p15:clr>
            <a:srgbClr val="F26B43"/>
          </p15:clr>
        </p15:guide>
        <p15:guide id="2" pos="936">
          <p15:clr>
            <a:srgbClr val="F26B43"/>
          </p15:clr>
        </p15:guide>
        <p15:guide id="3" pos="864">
          <p15:clr>
            <a:srgbClr val="F26B43"/>
          </p15:clr>
        </p15:guide>
        <p15:guide id="4" orient="horz" pos="1368">
          <p15:clr>
            <a:srgbClr val="F26B43"/>
          </p15:clr>
        </p15:guide>
        <p15:guide id="5" orient="horz" pos="1440">
          <p15:clr>
            <a:srgbClr val="F26B43"/>
          </p15:clr>
        </p15:guide>
        <p15:guide id="6" orient="horz" pos="3696">
          <p15:clr>
            <a:srgbClr val="F26B43"/>
          </p15:clr>
        </p15:guide>
        <p15:guide id="7" orient="horz" pos="432">
          <p15:clr>
            <a:srgbClr val="F26B43"/>
          </p15:clr>
        </p15:guide>
        <p15:guide id="8" orient="horz" pos="1512">
          <p15:clr>
            <a:srgbClr val="F26B43"/>
          </p15:clr>
        </p15:guide>
        <p15:guide id="9" pos="5184">
          <p15:clr>
            <a:srgbClr val="F26B43"/>
          </p15:clr>
        </p15:guide>
        <p15:guide id="10" pos="702">
          <p15:clr>
            <a:srgbClr val="F26B43"/>
          </p15:clr>
        </p15:guide>
        <p15:guide id="11" pos="648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85786" y="1142984"/>
            <a:ext cx="7643866" cy="2143140"/>
          </a:xfrm>
        </p:spPr>
        <p:txBody>
          <a:bodyPr>
            <a:noAutofit/>
          </a:bodyPr>
          <a:lstStyle/>
          <a:p>
            <a:r>
              <a:rPr lang="ru-RU" sz="3600" dirty="0" smtClean="0"/>
              <a:t>Образовательная программа</a:t>
            </a:r>
            <a:r>
              <a:rPr lang="ru-RU" sz="3600" dirty="0"/>
              <a:t/>
            </a:r>
            <a:br>
              <a:rPr lang="ru-RU" sz="3600" dirty="0"/>
            </a:br>
            <a:r>
              <a:rPr lang="ru-RU" sz="3600" dirty="0" smtClean="0"/>
              <a:t>«Перспектива»</a:t>
            </a:r>
            <a:endParaRPr lang="ru-RU" sz="3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00100" y="4429132"/>
            <a:ext cx="7072362" cy="1296144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chemeClr val="tx1"/>
                </a:solidFill>
              </a:rPr>
              <a:t>Презентацию выполнила студентка 46 группы, Нагимулина А.Р.</a:t>
            </a:r>
            <a:endParaRPr lang="ru-RU" sz="2400" dirty="0"/>
          </a:p>
        </p:txBody>
      </p:sp>
    </p:spTree>
    <p:extLst>
      <p:ext uri="{BB962C8B-B14F-4D97-AF65-F5344CB8AC3E}">
        <p14:creationId xmlns="" xmlns:p14="http://schemas.microsoft.com/office/powerpoint/2010/main" val="27688710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685800"/>
            <a:ext cx="8286808" cy="1485900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Образовательная программа «Перспектива»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14348" y="2286000"/>
            <a:ext cx="7929618" cy="3581400"/>
          </a:xfrm>
        </p:spPr>
        <p:txBody>
          <a:bodyPr>
            <a:noAutofit/>
          </a:bodyPr>
          <a:lstStyle/>
          <a:p>
            <a:pPr algn="just">
              <a:buNone/>
            </a:pPr>
            <a:r>
              <a:rPr lang="ru-RU" sz="2600" dirty="0" smtClean="0"/>
              <a:t>представляет </a:t>
            </a:r>
            <a:r>
              <a:rPr lang="ru-RU" sz="2600" dirty="0"/>
              <a:t>собой систему взаимосвязанных программ, каждая из которых является самостоятельным звеном, обеспечивающая определенное направление деятельности образовательной организации. Единство этих программ образует завершенную систему обеспечения жизнедеятельности, функционирования и развития конкретной образовательной организации.</a:t>
            </a:r>
          </a:p>
        </p:txBody>
      </p:sp>
    </p:spTree>
    <p:extLst>
      <p:ext uri="{BB962C8B-B14F-4D97-AF65-F5344CB8AC3E}">
        <p14:creationId xmlns="" xmlns:p14="http://schemas.microsoft.com/office/powerpoint/2010/main" val="13469063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357166"/>
            <a:ext cx="8215370" cy="1485900"/>
          </a:xfrm>
        </p:spPr>
        <p:txBody>
          <a:bodyPr/>
          <a:lstStyle/>
          <a:p>
            <a:pPr algn="ctr"/>
            <a:r>
              <a:rPr lang="ru-RU" dirty="0" smtClean="0"/>
              <a:t>Цели образовательной программы «Перспектива»: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71472" y="1928802"/>
            <a:ext cx="8143932" cy="4643470"/>
          </a:xfrm>
        </p:spPr>
        <p:txBody>
          <a:bodyPr>
            <a:normAutofit fontScale="92500" lnSpcReduction="10000"/>
          </a:bodyPr>
          <a:lstStyle/>
          <a:p>
            <a:pPr algn="just">
              <a:buNone/>
            </a:pPr>
            <a:r>
              <a:rPr lang="ru-RU" sz="2800" dirty="0" smtClean="0"/>
              <a:t>- создание </a:t>
            </a:r>
            <a:r>
              <a:rPr lang="ru-RU" sz="2800" dirty="0"/>
              <a:t>условий для становления и развития личности в её индивидуальности, самобытности, уникальности, неповторимости;</a:t>
            </a:r>
          </a:p>
          <a:p>
            <a:pPr algn="just">
              <a:buNone/>
            </a:pPr>
            <a:endParaRPr lang="ru-RU" sz="2800" dirty="0" smtClean="0"/>
          </a:p>
          <a:p>
            <a:pPr algn="just">
              <a:buNone/>
            </a:pPr>
            <a:r>
              <a:rPr lang="ru-RU" sz="2800" dirty="0" smtClean="0"/>
              <a:t>- обеспечение </a:t>
            </a:r>
            <a:r>
              <a:rPr lang="ru-RU" sz="2800" dirty="0"/>
              <a:t>достижения обучающимися целевых установок, знаний, умений, компетенций, определяемых личностными, общественными, государственными потребностями и возможностями обучающихся младшего школьного возраста, индивидуальными особенностями их развития и состояния здоровья</a:t>
            </a:r>
            <a:r>
              <a:rPr lang="ru-RU" sz="2800" dirty="0" smtClean="0"/>
              <a:t>.</a:t>
            </a:r>
            <a:endParaRPr lang="ru-RU" sz="2800" dirty="0"/>
          </a:p>
        </p:txBody>
      </p:sp>
    </p:spTree>
    <p:extLst>
      <p:ext uri="{BB962C8B-B14F-4D97-AF65-F5344CB8AC3E}">
        <p14:creationId xmlns="" xmlns:p14="http://schemas.microsoft.com/office/powerpoint/2010/main" val="6147186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85728"/>
            <a:ext cx="8643966" cy="1143000"/>
          </a:xfrm>
        </p:spPr>
        <p:txBody>
          <a:bodyPr>
            <a:normAutofit/>
          </a:bodyPr>
          <a:lstStyle/>
          <a:p>
            <a:pPr algn="ctr"/>
            <a:r>
              <a:rPr lang="ru-RU" sz="3600" dirty="0"/>
              <a:t>Задачи реализации образовательной программы «Перспектива»: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71472" y="1428736"/>
            <a:ext cx="8286808" cy="5429264"/>
          </a:xfrm>
        </p:spPr>
        <p:txBody>
          <a:bodyPr>
            <a:noAutofit/>
          </a:bodyPr>
          <a:lstStyle/>
          <a:p>
            <a:pPr algn="just">
              <a:buFontTx/>
              <a:buChar char="-"/>
            </a:pPr>
            <a:r>
              <a:rPr lang="ru-RU" sz="2400" dirty="0" smtClean="0"/>
              <a:t>формирование </a:t>
            </a:r>
            <a:r>
              <a:rPr lang="ru-RU" sz="2400" dirty="0"/>
              <a:t>общей культуры, духовно-нравственное, гражданское, социальное, личностное и интеллектуальное развитие, самосовершенствование обучающихся, </a:t>
            </a:r>
            <a:r>
              <a:rPr lang="ru-RU" sz="2400" dirty="0" smtClean="0"/>
              <a:t>обеспечивающее </a:t>
            </a:r>
            <a:r>
              <a:rPr lang="ru-RU" sz="2400" dirty="0"/>
              <a:t>их социальную успешность, развитие творческих способностей, сохранение и укрепление здоровья</a:t>
            </a:r>
            <a:r>
              <a:rPr lang="ru-RU" sz="2400" dirty="0" smtClean="0"/>
              <a:t>;</a:t>
            </a:r>
            <a:endParaRPr lang="ru-RU" sz="1600" dirty="0" smtClean="0"/>
          </a:p>
          <a:p>
            <a:pPr algn="just">
              <a:buNone/>
            </a:pPr>
            <a:endParaRPr lang="ru-RU" sz="1200" dirty="0" smtClean="0"/>
          </a:p>
          <a:p>
            <a:pPr algn="just">
              <a:buFontTx/>
              <a:buChar char="-"/>
            </a:pPr>
            <a:r>
              <a:rPr lang="ru-RU" sz="2400" dirty="0" smtClean="0"/>
              <a:t>обеспечение </a:t>
            </a:r>
            <a:r>
              <a:rPr lang="ru-RU" sz="2400" dirty="0"/>
              <a:t>достижения обучающимися планируемых результатов, целевых установок, освоения основных видов учебной деятельности</a:t>
            </a:r>
            <a:r>
              <a:rPr lang="ru-RU" sz="2400" dirty="0" smtClean="0"/>
              <a:t>;</a:t>
            </a:r>
            <a:endParaRPr lang="ru-RU" sz="1600" dirty="0" smtClean="0"/>
          </a:p>
          <a:p>
            <a:pPr algn="just">
              <a:buNone/>
            </a:pPr>
            <a:endParaRPr lang="ru-RU" sz="1100" dirty="0" smtClean="0"/>
          </a:p>
          <a:p>
            <a:pPr algn="just">
              <a:buNone/>
            </a:pPr>
            <a:r>
              <a:rPr lang="ru-RU" sz="2400" dirty="0" smtClean="0"/>
              <a:t>- обеспечение </a:t>
            </a:r>
            <a:r>
              <a:rPr lang="ru-RU" sz="2400" dirty="0"/>
              <a:t>преемственности дошкольного, начального общего и основного общего образования</a:t>
            </a:r>
            <a:r>
              <a:rPr lang="ru-RU" sz="2400" dirty="0" smtClean="0"/>
              <a:t>;</a:t>
            </a:r>
            <a:endParaRPr lang="ru-RU" sz="2400" dirty="0"/>
          </a:p>
        </p:txBody>
      </p:sp>
    </p:spTree>
    <p:extLst>
      <p:ext uri="{BB962C8B-B14F-4D97-AF65-F5344CB8AC3E}">
        <p14:creationId xmlns="" xmlns:p14="http://schemas.microsoft.com/office/powerpoint/2010/main" val="15384473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85728"/>
            <a:ext cx="8643966" cy="1143000"/>
          </a:xfrm>
        </p:spPr>
        <p:txBody>
          <a:bodyPr>
            <a:normAutofit/>
          </a:bodyPr>
          <a:lstStyle/>
          <a:p>
            <a:pPr algn="ctr"/>
            <a:r>
              <a:rPr lang="ru-RU" sz="3600" dirty="0"/>
              <a:t>Задачи реализации образовательной программы «Перспектива»: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71472" y="1600200"/>
            <a:ext cx="8115328" cy="5069160"/>
          </a:xfrm>
        </p:spPr>
        <p:txBody>
          <a:bodyPr>
            <a:noAutofit/>
          </a:bodyPr>
          <a:lstStyle/>
          <a:p>
            <a:pPr algn="just">
              <a:buFontTx/>
              <a:buChar char="-"/>
            </a:pPr>
            <a:r>
              <a:rPr lang="ru-RU" dirty="0" smtClean="0"/>
              <a:t>выявление и развитие способностей обучающихся, в том числе одарённых, через систему клубов, секций, студий и кружков, организацию общественно – полезной деятельности;</a:t>
            </a:r>
          </a:p>
          <a:p>
            <a:pPr algn="just">
              <a:buFontTx/>
              <a:buChar char="-"/>
            </a:pPr>
            <a:endParaRPr lang="ru-RU" dirty="0" smtClean="0"/>
          </a:p>
          <a:p>
            <a:pPr algn="just">
              <a:buFontTx/>
              <a:buChar char="-"/>
            </a:pPr>
            <a:r>
              <a:rPr lang="ru-RU" dirty="0" smtClean="0"/>
              <a:t>участие обучающихся, их родителей (законных представителей), педагогических работников и общественности в проектировании и развитии </a:t>
            </a:r>
            <a:r>
              <a:rPr lang="ru-RU" dirty="0" err="1" smtClean="0"/>
              <a:t>внутришкольной</a:t>
            </a:r>
            <a:r>
              <a:rPr lang="ru-RU" dirty="0" smtClean="0"/>
              <a:t> социальной среды;</a:t>
            </a:r>
          </a:p>
          <a:p>
            <a:pPr algn="just">
              <a:buNone/>
            </a:pPr>
            <a:endParaRPr lang="ru-RU" dirty="0" smtClean="0"/>
          </a:p>
          <a:p>
            <a:pPr algn="just">
              <a:buNone/>
            </a:pPr>
            <a:r>
              <a:rPr lang="ru-RU" dirty="0" smtClean="0"/>
              <a:t>- использование в образовательном процессе современных образовательных технологий, содействующих освоению обучающимися опыта предметной деятельности по получению нового знания, его преобразованию и применению на основе элементов научного знания, современной научной картины мира.</a:t>
            </a:r>
          </a:p>
          <a:p>
            <a:endParaRPr lang="ru-RU" sz="1600" dirty="0"/>
          </a:p>
        </p:txBody>
      </p:sp>
    </p:spTree>
    <p:extLst>
      <p:ext uri="{BB962C8B-B14F-4D97-AF65-F5344CB8AC3E}">
        <p14:creationId xmlns="" xmlns:p14="http://schemas.microsoft.com/office/powerpoint/2010/main" val="15384473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285728"/>
            <a:ext cx="8572528" cy="114300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dirty="0" smtClean="0"/>
              <a:t>Концепция образовательной программы «Перспектива»:</a:t>
            </a:r>
            <a:endParaRPr lang="ru-RU" sz="4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71472" y="1428736"/>
            <a:ext cx="8286808" cy="5114278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2400" dirty="0" smtClean="0"/>
              <a:t>-изменение </a:t>
            </a:r>
            <a:r>
              <a:rPr lang="ru-RU" sz="2400" dirty="0"/>
              <a:t>метода обучения </a:t>
            </a:r>
            <a:r>
              <a:rPr lang="ru-RU" sz="2400" dirty="0" smtClean="0"/>
              <a:t>с </a:t>
            </a:r>
            <a:r>
              <a:rPr lang="ru-RU" sz="2400" dirty="0"/>
              <a:t>объяснительного на </a:t>
            </a:r>
            <a:r>
              <a:rPr lang="ru-RU" sz="2400" dirty="0" err="1" smtClean="0"/>
              <a:t>деятельностный</a:t>
            </a:r>
            <a:r>
              <a:rPr lang="ru-RU" sz="2400" dirty="0" smtClean="0"/>
              <a:t>;</a:t>
            </a:r>
          </a:p>
          <a:p>
            <a:pPr marL="0" indent="0" algn="just">
              <a:buNone/>
            </a:pPr>
            <a:endParaRPr lang="ru-RU" sz="1000" dirty="0"/>
          </a:p>
          <a:p>
            <a:pPr marL="0" indent="0" algn="just">
              <a:buNone/>
            </a:pPr>
            <a:r>
              <a:rPr lang="ru-RU" sz="2400" dirty="0" smtClean="0"/>
              <a:t>-изменение </a:t>
            </a:r>
            <a:r>
              <a:rPr lang="ru-RU" sz="2400" dirty="0"/>
              <a:t>оценки результатов </a:t>
            </a:r>
            <a:r>
              <a:rPr lang="ru-RU" sz="2400" dirty="0" smtClean="0"/>
              <a:t>обучения: оценка </a:t>
            </a:r>
            <a:r>
              <a:rPr lang="ru-RU" sz="2400" dirty="0"/>
              <a:t>не только предметных </a:t>
            </a:r>
            <a:r>
              <a:rPr lang="ru-RU" sz="2400" dirty="0" smtClean="0"/>
              <a:t>ЗУН, но и личностных, </a:t>
            </a:r>
            <a:r>
              <a:rPr lang="ru-RU" sz="2400" dirty="0" err="1" smtClean="0"/>
              <a:t>метапредметных</a:t>
            </a:r>
            <a:r>
              <a:rPr lang="ru-RU" sz="2400" dirty="0" smtClean="0"/>
              <a:t> результатов;</a:t>
            </a:r>
          </a:p>
          <a:p>
            <a:pPr marL="0" indent="0" algn="just">
              <a:buNone/>
            </a:pPr>
            <a:endParaRPr lang="ru-RU" sz="1000" dirty="0"/>
          </a:p>
          <a:p>
            <a:pPr marL="0" indent="0" algn="just">
              <a:buNone/>
            </a:pPr>
            <a:r>
              <a:rPr lang="ru-RU" sz="2400" dirty="0" smtClean="0"/>
              <a:t>-изменение </a:t>
            </a:r>
            <a:r>
              <a:rPr lang="ru-RU" sz="2400" dirty="0"/>
              <a:t>системы аттестации </a:t>
            </a:r>
            <a:r>
              <a:rPr lang="ru-RU" sz="2400" dirty="0" smtClean="0"/>
              <a:t>учителей: оценка </a:t>
            </a:r>
            <a:r>
              <a:rPr lang="ru-RU" sz="2400" dirty="0"/>
              <a:t>качества управления учебной деятельностью </a:t>
            </a:r>
            <a:r>
              <a:rPr lang="ru-RU" sz="2400" dirty="0" smtClean="0"/>
              <a:t>учащихся;</a:t>
            </a:r>
          </a:p>
          <a:p>
            <a:pPr marL="0" indent="0" algn="just">
              <a:buNone/>
            </a:pPr>
            <a:endParaRPr lang="ru-RU" sz="900" dirty="0"/>
          </a:p>
          <a:p>
            <a:pPr marL="0" indent="0" algn="just">
              <a:buNone/>
            </a:pPr>
            <a:r>
              <a:rPr lang="ru-RU" sz="2400" dirty="0" smtClean="0"/>
              <a:t>-изменение </a:t>
            </a:r>
            <a:r>
              <a:rPr lang="ru-RU" sz="2400" dirty="0"/>
              <a:t>системы аттестации школ и региональных образовательных </a:t>
            </a:r>
            <a:r>
              <a:rPr lang="ru-RU" sz="2400" dirty="0" smtClean="0"/>
              <a:t>систем: оценка </a:t>
            </a:r>
            <a:r>
              <a:rPr lang="ru-RU" sz="2400" dirty="0"/>
              <a:t>качества организации перехода школы к реализации ФГОС с позиций достижения новых образовательных </a:t>
            </a:r>
            <a:r>
              <a:rPr lang="ru-RU" sz="2400" dirty="0" smtClean="0"/>
              <a:t>результатов.</a:t>
            </a:r>
            <a:endParaRPr lang="ru-RU" sz="2400" dirty="0"/>
          </a:p>
        </p:txBody>
      </p:sp>
    </p:spTree>
    <p:extLst>
      <p:ext uri="{BB962C8B-B14F-4D97-AF65-F5344CB8AC3E}">
        <p14:creationId xmlns="" xmlns:p14="http://schemas.microsoft.com/office/powerpoint/2010/main" val="307166760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0"/>
            <a:ext cx="8572528" cy="1071546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/>
              <a:t>Принципы образовательной программы «Перспектива»:</a:t>
            </a: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71472" y="1142984"/>
            <a:ext cx="8321008" cy="5429288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2400" dirty="0" smtClean="0"/>
              <a:t>- гуманистический </a:t>
            </a:r>
            <a:r>
              <a:rPr lang="ru-RU" sz="2400" dirty="0"/>
              <a:t>характер образования, приоритет общечеловеческих ценностей, жизни и здоровья человека, свободного развития личности;</a:t>
            </a:r>
          </a:p>
          <a:p>
            <a:pPr marL="0" indent="0" algn="just">
              <a:buNone/>
            </a:pPr>
            <a:r>
              <a:rPr lang="ru-RU" sz="2400" dirty="0" smtClean="0"/>
              <a:t>- воспитание </a:t>
            </a:r>
            <a:r>
              <a:rPr lang="ru-RU" sz="2400" dirty="0"/>
              <a:t>гражданственности, трудолюбия, уважения к правам и свободам человека, любви к окружающей природе, Родине, семье;</a:t>
            </a:r>
          </a:p>
          <a:p>
            <a:pPr marL="0" indent="0" algn="just">
              <a:buNone/>
            </a:pPr>
            <a:r>
              <a:rPr lang="ru-RU" sz="2400" dirty="0" smtClean="0"/>
              <a:t>- единство </a:t>
            </a:r>
            <a:r>
              <a:rPr lang="ru-RU" sz="2400" dirty="0"/>
              <a:t>федерального культурного и образовательного пространства, защита и развитие системой образования национальных культур, региональных культурных традиций и особенностей в условиях многонационального государства;</a:t>
            </a:r>
          </a:p>
          <a:p>
            <a:pPr marL="0" indent="0" algn="just">
              <a:buNone/>
            </a:pPr>
            <a:r>
              <a:rPr lang="ru-RU" sz="2400" dirty="0" smtClean="0"/>
              <a:t>- общедоступность </a:t>
            </a:r>
            <a:r>
              <a:rPr lang="ru-RU" sz="2400" dirty="0"/>
              <a:t>образования, адаптивность системы образования к уровням и особенностям развития и подготовки обучающихся и воспитанников</a:t>
            </a:r>
            <a:r>
              <a:rPr lang="ru-RU" sz="2400" dirty="0" smtClean="0"/>
              <a:t>;</a:t>
            </a:r>
            <a:endParaRPr lang="ru-RU" sz="2400" dirty="0"/>
          </a:p>
        </p:txBody>
      </p:sp>
    </p:spTree>
    <p:extLst>
      <p:ext uri="{BB962C8B-B14F-4D97-AF65-F5344CB8AC3E}">
        <p14:creationId xmlns="" xmlns:p14="http://schemas.microsoft.com/office/powerpoint/2010/main" val="279452456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285728"/>
            <a:ext cx="8572528" cy="1485900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/>
              <a:t>Принципы образовательной программы «Перспектива</a:t>
            </a:r>
            <a:r>
              <a:rPr lang="ru-RU" sz="4000" dirty="0" smtClean="0"/>
              <a:t>»:</a:t>
            </a:r>
            <a:endParaRPr lang="ru-RU" sz="4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71472" y="1643050"/>
            <a:ext cx="8572528" cy="4525963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2400" dirty="0" smtClean="0"/>
              <a:t>- обеспечение </a:t>
            </a:r>
            <a:r>
              <a:rPr lang="ru-RU" sz="2400" dirty="0"/>
              <a:t>самоопределения личности, создание условий для </a:t>
            </a:r>
            <a:r>
              <a:rPr lang="ru-RU" sz="2400" dirty="0" smtClean="0"/>
              <a:t>её </a:t>
            </a:r>
            <a:r>
              <a:rPr lang="ru-RU" sz="2400" dirty="0"/>
              <a:t>самореализации, творческого развития;</a:t>
            </a:r>
          </a:p>
          <a:p>
            <a:pPr marL="0" indent="0" algn="just">
              <a:buNone/>
            </a:pPr>
            <a:r>
              <a:rPr lang="ru-RU" sz="2400" dirty="0" smtClean="0"/>
              <a:t>- формирование </a:t>
            </a:r>
            <a:r>
              <a:rPr lang="ru-RU" sz="2400" dirty="0"/>
              <a:t>у обучающегося адекватной современному уровню знаний и ступени обучения картины мира;</a:t>
            </a:r>
          </a:p>
          <a:p>
            <a:pPr marL="0" indent="0" algn="just">
              <a:buNone/>
            </a:pPr>
            <a:r>
              <a:rPr lang="ru-RU" sz="2400" dirty="0" smtClean="0"/>
              <a:t>- формирование </a:t>
            </a:r>
            <a:r>
              <a:rPr lang="ru-RU" sz="2400" dirty="0"/>
              <a:t>человека и гражданина, интегрированного в современное ему общество и нацеленного на совершенствование этого общества;</a:t>
            </a:r>
          </a:p>
          <a:p>
            <a:pPr marL="0" indent="0" algn="just">
              <a:buNone/>
            </a:pPr>
            <a:r>
              <a:rPr lang="ru-RU" sz="2400" dirty="0" smtClean="0"/>
              <a:t>- содействие </a:t>
            </a:r>
            <a:r>
              <a:rPr lang="ru-RU" sz="2400" dirty="0"/>
              <a:t>взаимопониманию и сотрудничеству между людьми, народами независимо от национальной, религиозной и социальной принадлежности</a:t>
            </a:r>
            <a:r>
              <a:rPr lang="ru-RU" sz="2400" dirty="0" smtClean="0"/>
              <a:t>.</a:t>
            </a:r>
            <a:endParaRPr lang="ru-RU" sz="2400" dirty="0"/>
          </a:p>
        </p:txBody>
      </p:sp>
    </p:spTree>
    <p:extLst>
      <p:ext uri="{BB962C8B-B14F-4D97-AF65-F5344CB8AC3E}">
        <p14:creationId xmlns="" xmlns:p14="http://schemas.microsoft.com/office/powerpoint/2010/main" val="279452456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1604" y="1285860"/>
            <a:ext cx="6274668" cy="13427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1604" y="2643182"/>
            <a:ext cx="6274668" cy="13302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1604" y="4000504"/>
            <a:ext cx="6274668" cy="13427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1604" y="5357826"/>
            <a:ext cx="6274668" cy="13302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571472" y="214290"/>
            <a:ext cx="857252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err="1" smtClean="0"/>
              <a:t>Учебно</a:t>
            </a:r>
            <a:r>
              <a:rPr lang="ru-RU" sz="2800" dirty="0" smtClean="0"/>
              <a:t> – методический комплект </a:t>
            </a:r>
            <a:r>
              <a:rPr lang="ru-RU" sz="2800" dirty="0" smtClean="0"/>
              <a:t>образовательной программы </a:t>
            </a:r>
            <a:r>
              <a:rPr lang="ru-RU" sz="2800" dirty="0" smtClean="0"/>
              <a:t>«Перспектива»:</a:t>
            </a:r>
            <a:endParaRPr lang="ru-RU" sz="2800" dirty="0"/>
          </a:p>
        </p:txBody>
      </p:sp>
    </p:spTree>
    <p:extLst>
      <p:ext uri="{BB962C8B-B14F-4D97-AF65-F5344CB8AC3E}">
        <p14:creationId xmlns="" xmlns:p14="http://schemas.microsoft.com/office/powerpoint/2010/main" val="127273571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1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Crop">
      <a:majorFont>
        <a:latin typeface="Franklin Gothic Book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Crop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Crop" id="{EC9488ED-E761-4D60-9AC4-764D1FE2C171}" vid="{17F9D331-421E-442F-B033-AF5B21A4485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Тема1</Template>
  <TotalTime>59</TotalTime>
  <Words>508</Words>
  <Application>Microsoft Office PowerPoint</Application>
  <PresentationFormat>Экран (4:3)</PresentationFormat>
  <Paragraphs>39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Тема1</vt:lpstr>
      <vt:lpstr>Образовательная программа «Перспектива»</vt:lpstr>
      <vt:lpstr>Образовательная программа «Перспектива» </vt:lpstr>
      <vt:lpstr>Цели образовательной программы «Перспектива»:</vt:lpstr>
      <vt:lpstr>Задачи реализации образовательной программы «Перспектива»:</vt:lpstr>
      <vt:lpstr>Задачи реализации образовательной программы «Перспектива»:</vt:lpstr>
      <vt:lpstr>Концепция образовательной программы «Перспектива»:</vt:lpstr>
      <vt:lpstr>Принципы образовательной программы «Перспектива»:</vt:lpstr>
      <vt:lpstr>Принципы образовательной программы «Перспектива»: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Учебно-методический комплекс «Перспектива»</dc:title>
  <dc:creator>Пользователь</dc:creator>
  <cp:lastModifiedBy>Ryu</cp:lastModifiedBy>
  <cp:revision>10</cp:revision>
  <dcterms:created xsi:type="dcterms:W3CDTF">2019-05-17T18:24:20Z</dcterms:created>
  <dcterms:modified xsi:type="dcterms:W3CDTF">2019-05-24T14:58:16Z</dcterms:modified>
</cp:coreProperties>
</file>