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1"/>
  </p:sldMasterIdLst>
  <p:sldIdLst>
    <p:sldId id="269" r:id="rId2"/>
    <p:sldId id="257" r:id="rId3"/>
    <p:sldId id="260" r:id="rId4"/>
    <p:sldId id="261" r:id="rId5"/>
    <p:sldId id="258" r:id="rId6"/>
    <p:sldId id="259" r:id="rId7"/>
    <p:sldId id="262" r:id="rId8"/>
    <p:sldId id="267" r:id="rId9"/>
    <p:sldId id="264" r:id="rId10"/>
    <p:sldId id="263" r:id="rId11"/>
    <p:sldId id="265" r:id="rId12"/>
    <p:sldId id="268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>
      <p:cViewPr>
        <p:scale>
          <a:sx n="70" d="100"/>
          <a:sy n="70" d="100"/>
        </p:scale>
        <p:origin x="-744" y="-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27200" y="3200400"/>
            <a:ext cx="85344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83909" y="1449304"/>
            <a:ext cx="12028716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83909" y="1396720"/>
            <a:ext cx="12028716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83909" y="2976649"/>
            <a:ext cx="12028716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1505931"/>
            <a:ext cx="109728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2"/>
            <a:ext cx="268224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103632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87084" y="69756"/>
            <a:ext cx="12017829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952501"/>
            <a:ext cx="103632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547938"/>
            <a:ext cx="103632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066800" y="6172200"/>
            <a:ext cx="53340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92550" y="2376830"/>
            <a:ext cx="120180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2195" y="2341476"/>
            <a:ext cx="12018375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91075" y="2468880"/>
            <a:ext cx="12019495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12192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578600" y="1447800"/>
            <a:ext cx="499872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604000" y="1447800"/>
            <a:ext cx="49784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12192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6604000" y="2247900"/>
            <a:ext cx="49784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3050"/>
            <a:ext cx="103632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219200" y="1600200"/>
            <a:ext cx="2540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3962400" y="1600200"/>
            <a:ext cx="7620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900550"/>
            <a:ext cx="97536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5445825"/>
            <a:ext cx="97536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219200" y="6172200"/>
            <a:ext cx="51816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95072" y="6208776"/>
            <a:ext cx="609600" cy="457200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91076" y="4683555"/>
            <a:ext cx="1200912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91345" y="4650475"/>
            <a:ext cx="12008852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91348" y="4773225"/>
            <a:ext cx="12008849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1078" y="66676"/>
            <a:ext cx="12002497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85344" y="69755"/>
            <a:ext cx="12017829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1219200" y="274638"/>
            <a:ext cx="103632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1219200" y="1447800"/>
            <a:ext cx="103632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229600" y="6191250"/>
            <a:ext cx="33020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5/24/2019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19200" y="6172200"/>
            <a:ext cx="52832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95072" y="6210300"/>
            <a:ext cx="6096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Учебно-методический комплекс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ртём\Desktop\286347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3620" y="3197202"/>
            <a:ext cx="6619467" cy="33264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96890" y="973139"/>
            <a:ext cx="11207749" cy="70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Отличительные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354841" y="1856096"/>
            <a:ext cx="11440285" cy="476306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максимальное размещение методического аппарата, включая организационные формы работы, в корпусе самого учебника;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единой системы условных обозначений во всем УМК;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систему перекрестных взаимных ссылок между учебниками; 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единых сквозных героев (брата и сестры);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пошаговое введение терминологии и мотивированное ее использование.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524491" y="1423515"/>
            <a:ext cx="11234738" cy="70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182563" y="2263774"/>
            <a:ext cx="11917362" cy="4928595"/>
          </a:xfrm>
        </p:spPr>
        <p:txBody>
          <a:bodyPr>
            <a:normAutofit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Русский язык. 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Азбука. 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Агаркова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Н.Г.,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Агарков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Русский язык.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Чуракова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Н.А.,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Каленчук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М.Л.,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Малаховская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О.В.,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Байкова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Т.А.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Литературное чтение.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Автор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Чуракова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Н.А.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Математика.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Автор: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Информатика и ИКТ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(2-4 классы).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Авторы: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Бененсон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Окружающий мир.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Авторы: 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Федотова О.Н.,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Трафимова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Г.В.,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Трафимов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С.А., Царева Л. 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18615" y="354842"/>
            <a:ext cx="11063785" cy="5664958"/>
          </a:xfrm>
        </p:spPr>
        <p:txBody>
          <a:bodyPr>
            <a:normAutofit lnSpcReduction="10000"/>
          </a:bodyPr>
          <a:lstStyle/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Основы религиозных культур и светской этики 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Васильева Т.Д., Савченко К.В.,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Тюляева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Т.И.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Изобразительное искусство.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Кашекова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И.Э.,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Кашеков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А.Л.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Музыка.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Челышева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Технология.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Рагозина Т.М., Гринева А.А., Голованова И.Л.,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Мылова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И.Б.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культура.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Шишкина А.В., Алимпиева О.П.,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Брехов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pPr algn="just">
              <a:spcBef>
                <a:spcPct val="0"/>
              </a:spcBef>
              <a:buFont typeface="Wingdings" pitchFamily="2" charset="2"/>
              <a:buChar char="ü"/>
            </a:pP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Английский язык </a:t>
            </a:r>
            <a:r>
              <a:rPr lang="ru-RU" sz="3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«</a:t>
            </a:r>
            <a:r>
              <a:rPr lang="ru-RU" sz="3000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Favourite</a:t>
            </a:r>
            <a:r>
              <a:rPr lang="ru-RU" sz="30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»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(2-4 классы). 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Авторы: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Тер-Минасова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С.Г.,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Узунова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Л.М.,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Сухина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Е.И.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457201" y="809625"/>
            <a:ext cx="11220450" cy="13843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Основная идея УМК «Перспективная начальная школа»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sz="quarter" idx="1"/>
          </p:nvPr>
        </p:nvSpPr>
        <p:spPr>
          <a:xfrm>
            <a:off x="488949" y="2825750"/>
            <a:ext cx="11398251" cy="3405188"/>
          </a:xfrm>
        </p:spPr>
        <p:txBody>
          <a:bodyPr/>
          <a:lstStyle/>
          <a:p>
            <a:pPr marL="0" indent="12700" algn="just">
              <a:buFont typeface="Wingdings 3" pitchFamily="18" charset="2"/>
              <a:buNone/>
            </a:pPr>
            <a:r>
              <a:rPr lang="ru-RU" sz="2800" dirty="0" smtClean="0">
                <a:latin typeface="Georgia" pitchFamily="18" charset="0"/>
              </a:rPr>
              <a:t>	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17514" y="1247776"/>
            <a:ext cx="11260137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принципы концепции 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«Перспективная начальная школа»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>
          <a:xfrm>
            <a:off x="321981" y="1266304"/>
            <a:ext cx="11430000" cy="540062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непрерывного общего развития каждого ребенка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 целостности картины мира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 txBox="1">
            <a:spLocks/>
          </p:cNvSpPr>
          <p:nvPr/>
        </p:nvSpPr>
        <p:spPr bwMode="auto">
          <a:xfrm>
            <a:off x="169864" y="327025"/>
            <a:ext cx="11757026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ü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Принципы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прочности и наглядности.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задачи.</a:t>
            </a:r>
          </a:p>
          <a:p>
            <a:pPr marL="514350" indent="-51435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" pitchFamily="2" charset="2"/>
              <a:buChar char="ü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дня.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01353" y="659241"/>
            <a:ext cx="11195051" cy="70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Содержательные линии индивидуального развития: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sz="quarter" idx="1"/>
          </p:nvPr>
        </p:nvSpPr>
        <p:spPr>
          <a:xfrm>
            <a:off x="532264" y="1317982"/>
            <a:ext cx="11163868" cy="5151057"/>
          </a:xfrm>
        </p:spPr>
        <p:txBody>
          <a:bodyPr>
            <a:normAutofit fontScale="92500"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школьников и их готовности к самообразовательной деятельности на основе учета индивидуальных склонностей к изучению той или иной предметной области; развитие умственных способностей, творческого мышления; воспитание чувства уважения к эрудиции и предметной компетентности;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социально-психологической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адаптированности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 учебно-воспитательному процессу и к жизни в коллективе: готовности брать ответственность на себя, принимать решение и действовать, работать в коллективе ведомым и ведущим, общаться как в коллективе сверстников, так и со старшими, критиковать и не обижаться на критику, оказывать помощь другим, объяснять и доказывать собственное мнение;</a:t>
            </a:r>
          </a:p>
          <a:p>
            <a:pPr algn="just"/>
            <a:endParaRPr lang="ru-RU" sz="24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0" y="682625"/>
            <a:ext cx="11041063" cy="5940425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эстетической способности чувствовать красоту окружающего мира и понимать смысл и красоту произведений художественной культуры; воспитание эстетического чувства;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социально-нравственное воспитание школьников: развитие природных задатков сочувствовать и сопереживать ближнему, формирование умения различать и анализировать собственные эмоциональные переживания и состояния и переживания других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1417639"/>
            <a:ext cx="11195051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Типические свойства УМК «Перспективная начальная школа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1155699" y="2798763"/>
            <a:ext cx="8824914" cy="341630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омплектность;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нструментальность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нтерактивность;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нтеграция.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42605" y="591002"/>
            <a:ext cx="11234738" cy="70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«Перспективная начальная школа»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402611" y="1156837"/>
            <a:ext cx="11207749" cy="341630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каждому учебному предмету УМК,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связи: 2 часть русского языка включает в себя ряд словарей для использования на всех предметах.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Занятия в форме заседания клуба.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направлены на самостоятельную деятельность ученика.</a:t>
            </a:r>
          </a:p>
        </p:txBody>
      </p:sp>
      <p:pic>
        <p:nvPicPr>
          <p:cNvPr id="3074" name="Picture 2" descr="C:\Users\Артём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5197" y="4431914"/>
            <a:ext cx="2852643" cy="2200898"/>
          </a:xfrm>
          <a:prstGeom prst="rect">
            <a:avLst/>
          </a:prstGeom>
          <a:noFill/>
        </p:spPr>
      </p:pic>
      <p:pic>
        <p:nvPicPr>
          <p:cNvPr id="3075" name="Picture 3" descr="C:\Users\Артём\Desktop\0012-028-Perspektivnaja-nachalnaja-shko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2322" y="4417533"/>
            <a:ext cx="3111689" cy="2263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9900" y="973139"/>
            <a:ext cx="11234738" cy="708025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методические особенности УМК «Перспективная начальная школа»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3370" y="1948407"/>
            <a:ext cx="11482388" cy="34163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Каждое методическое пособие состоит из двух частей: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166</TotalTime>
  <Words>399</Words>
  <Application>Microsoft Office PowerPoint</Application>
  <PresentationFormat>Произвольный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Учебно-методический комплекс «Перспективная начальная школа»</vt:lpstr>
      <vt:lpstr>Основная идея УМК «Перспективная начальная школа»</vt:lpstr>
      <vt:lpstr>Основные принципы концепции  УМК «Перспективная начальная школа» </vt:lpstr>
      <vt:lpstr>Слайд 4</vt:lpstr>
      <vt:lpstr>Содержательные линии индивидуального развития:</vt:lpstr>
      <vt:lpstr>Слайд 6</vt:lpstr>
      <vt:lpstr>Типические свойства УМК «Перспективная начальная школа»: </vt:lpstr>
      <vt:lpstr>Основные особенности УМК  «Перспективная начальная школа»</vt:lpstr>
      <vt:lpstr>Основные методические особенности УМК «Перспективная начальная школа»</vt:lpstr>
      <vt:lpstr>Отличительные особенности УМК  «Перспективная начальная школа»</vt:lpstr>
      <vt:lpstr>УМК  «Перспективная начальная школа» включает в себя следующие завершенные предметные линии учебников: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Артём</cp:lastModifiedBy>
  <cp:revision>21</cp:revision>
  <dcterms:created xsi:type="dcterms:W3CDTF">2016-10-11T22:10:11Z</dcterms:created>
  <dcterms:modified xsi:type="dcterms:W3CDTF">2019-05-24T13:32:46Z</dcterms:modified>
</cp:coreProperties>
</file>