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2" r:id="rId5"/>
    <p:sldId id="260" r:id="rId6"/>
    <p:sldId id="261" r:id="rId7"/>
    <p:sldId id="263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428695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67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6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536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EBE7DD"/>
                </a:solidFill>
              </a:rPr>
              <a:pPr/>
              <a:t>24.05.2019</a:t>
            </a:fld>
            <a:endParaRPr lang="ru-RU">
              <a:solidFill>
                <a:srgbClr val="EBE7D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EBE7D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EBE7DD"/>
                </a:solidFill>
              </a:rPr>
              <a:pPr/>
              <a:t>‹#›</a:t>
            </a:fld>
            <a:endParaRPr lang="ru-RU">
              <a:solidFill>
                <a:srgbClr val="EBE7DD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402398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49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586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296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790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80470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44147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1A2E40"/>
                </a:solidFill>
              </a:rPr>
              <a:pPr/>
              <a:t>24.05.2019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1A2E4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1A2E40"/>
                </a:solidFill>
              </a:rPr>
              <a:pPr/>
              <a:t>‹#›</a:t>
            </a:fld>
            <a:endParaRPr lang="ru-RU">
              <a:solidFill>
                <a:srgbClr val="1A2E4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624696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215370" cy="2098226"/>
          </a:xfrm>
        </p:spPr>
        <p:txBody>
          <a:bodyPr>
            <a:noAutofit/>
          </a:bodyPr>
          <a:lstStyle/>
          <a:p>
            <a:r>
              <a:rPr lang="ru-RU" sz="3200" dirty="0"/>
              <a:t>Система развивающего обучения </a:t>
            </a:r>
            <a:br>
              <a:rPr lang="ru-RU" sz="3200" dirty="0"/>
            </a:br>
            <a:r>
              <a:rPr lang="ru-RU" sz="3200" dirty="0" smtClean="0"/>
              <a:t>Д.Б. </a:t>
            </a:r>
            <a:r>
              <a:rPr lang="ru-RU" sz="3200" dirty="0" err="1" smtClean="0"/>
              <a:t>Эльконина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r>
              <a:rPr lang="ru-RU" sz="3200" dirty="0" smtClean="0"/>
              <a:t>В.В. </a:t>
            </a:r>
            <a:r>
              <a:rPr lang="ru-RU" sz="3200" dirty="0"/>
              <a:t>Д</a:t>
            </a:r>
            <a:r>
              <a:rPr lang="ru-RU" sz="3200" dirty="0" smtClean="0"/>
              <a:t>авыдова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572008"/>
            <a:ext cx="7000924" cy="11521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Презентацию </a:t>
            </a:r>
            <a:r>
              <a:rPr lang="ru-RU" sz="2400" dirty="0" smtClean="0">
                <a:solidFill>
                  <a:schemeClr val="tx1"/>
                </a:solidFill>
              </a:rPr>
              <a:t>выполнила </a:t>
            </a:r>
            <a:r>
              <a:rPr lang="ru-RU" sz="2400" dirty="0" smtClean="0">
                <a:solidFill>
                  <a:schemeClr val="tx1"/>
                </a:solidFill>
              </a:rPr>
              <a:t>студентка 46 группы, Нагимулина А. Р.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581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21.img.avito.st/1280x960/17351887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1428736"/>
            <a:ext cx="6858048" cy="514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7224" y="285728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УМК системы развивающего обучения </a:t>
            </a:r>
            <a:br>
              <a:rPr lang="ru-RU" sz="3200" dirty="0" smtClean="0"/>
            </a:br>
            <a:r>
              <a:rPr lang="ru-RU" sz="3200" dirty="0" smtClean="0"/>
              <a:t>Д.Б. </a:t>
            </a:r>
            <a:r>
              <a:rPr lang="ru-RU" sz="3200" dirty="0" err="1" smtClean="0"/>
              <a:t>Эльконина</a:t>
            </a:r>
            <a:r>
              <a:rPr lang="ru-RU" sz="3200" dirty="0" smtClean="0"/>
              <a:t> – В.В. Давыдова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653912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/>
              <a:t>Даниил Борисович </a:t>
            </a:r>
            <a:r>
              <a:rPr lang="ru-RU" sz="3200" b="1" dirty="0" err="1" smtClean="0"/>
              <a:t>Эльконин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>
                <a:solidFill>
                  <a:schemeClr val="tx1"/>
                </a:solidFill>
              </a:rPr>
              <a:t>(</a:t>
            </a:r>
            <a:r>
              <a:rPr lang="ru-RU" sz="3200" dirty="0">
                <a:solidFill>
                  <a:schemeClr val="tx1"/>
                </a:solidFill>
              </a:rPr>
              <a:t>1904 - 1984</a:t>
            </a:r>
            <a:r>
              <a:rPr lang="ru-RU" sz="3200" dirty="0" smtClean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1934" y="1785926"/>
            <a:ext cx="4402832" cy="32689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/>
              <a:t>Советский </a:t>
            </a:r>
            <a:r>
              <a:rPr lang="ru-RU" sz="3200" dirty="0"/>
              <a:t>психолог, </a:t>
            </a:r>
            <a:r>
              <a:rPr lang="ru-RU" sz="3200" dirty="0" smtClean="0"/>
              <a:t>академик, </a:t>
            </a:r>
            <a:r>
              <a:rPr lang="ru-RU" sz="3200" dirty="0"/>
              <a:t>автор </a:t>
            </a:r>
            <a:r>
              <a:rPr lang="ru-RU" sz="3200" dirty="0" smtClean="0"/>
              <a:t>периодизации </a:t>
            </a:r>
            <a:r>
              <a:rPr lang="ru-RU" sz="3200" dirty="0"/>
              <a:t>возрастного развития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1500174"/>
            <a:ext cx="2935733" cy="4336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5786" y="5857892"/>
            <a:ext cx="25003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Фотография Д.Б. </a:t>
            </a:r>
            <a:r>
              <a:rPr lang="ru-RU" sz="2000" dirty="0" err="1" smtClean="0"/>
              <a:t>Эльконина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668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200900" cy="14859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Василий Васильевич </a:t>
            </a:r>
            <a:r>
              <a:rPr lang="ru-RU" sz="3600" b="1" dirty="0"/>
              <a:t>Давыдов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>
                <a:solidFill>
                  <a:schemeClr val="tx1"/>
                </a:solidFill>
              </a:rPr>
              <a:t>(1930 - 1998</a:t>
            </a:r>
            <a:r>
              <a:rPr lang="ru-RU" sz="3600" dirty="0" smtClean="0">
                <a:solidFill>
                  <a:schemeClr val="tx1"/>
                </a:solidFill>
              </a:rPr>
              <a:t>)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71934" y="1700808"/>
            <a:ext cx="4470056" cy="43490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Советский и Российский академик, автор </a:t>
            </a:r>
            <a:r>
              <a:rPr lang="ru-RU" sz="3200" dirty="0"/>
              <a:t>теории развивающего обучения, теории содержательного обобщения.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1472" y="1571612"/>
            <a:ext cx="2890010" cy="4312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85786" y="5929330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Фотография В.В. Давыдова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05236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4705" y="404664"/>
            <a:ext cx="8229600" cy="616760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Цель системы развивающего обучения</a:t>
            </a:r>
            <a:r>
              <a:rPr lang="ru-RU" sz="2600" dirty="0" smtClean="0">
                <a:solidFill>
                  <a:schemeClr val="tx1"/>
                </a:solidFill>
              </a:rPr>
              <a:t> </a:t>
            </a:r>
            <a:r>
              <a:rPr lang="ru-RU" sz="2600" dirty="0"/>
              <a:t>– </a:t>
            </a:r>
            <a:r>
              <a:rPr lang="ru-RU" sz="2600" dirty="0" smtClean="0"/>
              <a:t>	формирование </a:t>
            </a:r>
            <a:r>
              <a:rPr lang="ru-RU" sz="2600" dirty="0"/>
              <a:t>системы научных понятий, а </a:t>
            </a:r>
            <a:r>
              <a:rPr lang="ru-RU" sz="2600" dirty="0" smtClean="0"/>
              <a:t>	также </a:t>
            </a:r>
            <a:r>
              <a:rPr lang="ru-RU" sz="2600" dirty="0"/>
              <a:t>учебной самостоятельности и </a:t>
            </a:r>
            <a:r>
              <a:rPr lang="ru-RU" sz="2600" dirty="0" smtClean="0"/>
              <a:t>	инициативности</a:t>
            </a:r>
            <a:r>
              <a:rPr lang="ru-RU" sz="2600" dirty="0"/>
              <a:t>. </a:t>
            </a:r>
            <a:r>
              <a:rPr lang="ru-RU" sz="2600" dirty="0" smtClean="0"/>
              <a:t>Её </a:t>
            </a:r>
            <a:r>
              <a:rPr lang="ru-RU" sz="2600" dirty="0"/>
              <a:t>достижение оказывается </a:t>
            </a:r>
            <a:r>
              <a:rPr lang="ru-RU" sz="2600" dirty="0" smtClean="0"/>
              <a:t>	возможным </a:t>
            </a:r>
            <a:r>
              <a:rPr lang="ru-RU" sz="2600" dirty="0"/>
              <a:t>поскольку </a:t>
            </a:r>
            <a:r>
              <a:rPr lang="ru-RU" sz="2600" dirty="0" smtClean="0"/>
              <a:t>знания 	выступают </a:t>
            </a:r>
            <a:r>
              <a:rPr lang="ru-RU" sz="2600" dirty="0"/>
              <a:t>не </a:t>
            </a:r>
            <a:r>
              <a:rPr lang="ru-RU" sz="2600" dirty="0" smtClean="0"/>
              <a:t>	как </a:t>
            </a:r>
            <a:r>
              <a:rPr lang="ru-RU" sz="2600" dirty="0"/>
              <a:t>сведения об объектах, а как </a:t>
            </a:r>
            <a:r>
              <a:rPr lang="ru-RU" sz="2600" dirty="0" smtClean="0"/>
              <a:t>	средства </a:t>
            </a:r>
            <a:r>
              <a:rPr lang="ru-RU" sz="2600" dirty="0"/>
              <a:t>их </a:t>
            </a:r>
            <a:r>
              <a:rPr lang="ru-RU" sz="2600" dirty="0" smtClean="0"/>
              <a:t>	отыскания</a:t>
            </a:r>
            <a:r>
              <a:rPr lang="ru-RU" sz="2600" dirty="0"/>
              <a:t>, выведения или </a:t>
            </a:r>
            <a:r>
              <a:rPr lang="ru-RU" sz="2600" dirty="0" smtClean="0"/>
              <a:t>	конструирования.</a:t>
            </a:r>
          </a:p>
          <a:p>
            <a:pPr algn="just">
              <a:buNone/>
            </a:pPr>
            <a:r>
              <a:rPr lang="ru-RU" sz="2600" b="1" dirty="0" smtClean="0">
                <a:solidFill>
                  <a:schemeClr val="tx1"/>
                </a:solidFill>
              </a:rPr>
              <a:t>Основная идея системы развивающего обучения </a:t>
            </a:r>
            <a:r>
              <a:rPr lang="ru-RU" sz="2600" dirty="0" smtClean="0"/>
              <a:t>- система не предполагает заучивания 	фактов, классификаций и установленных 	правил. Она направлена на выявление 	системности в подходе к решению той или 	иной задачи, выявлению главного и 	второстепенного в этой системности.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xmlns="" val="212855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19256" cy="60241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Исторические факты, касаемые развития системы развивающего обучения: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- Система </a:t>
            </a:r>
            <a:r>
              <a:rPr lang="ru-RU" sz="2800" dirty="0"/>
              <a:t>образования </a:t>
            </a:r>
            <a:r>
              <a:rPr lang="ru-RU" sz="2800" dirty="0" smtClean="0"/>
              <a:t>Д.Б. </a:t>
            </a:r>
            <a:r>
              <a:rPr lang="ru-RU" sz="2800" dirty="0" err="1" smtClean="0"/>
              <a:t>Эльконина</a:t>
            </a:r>
            <a:r>
              <a:rPr lang="ru-RU" sz="2800" dirty="0" smtClean="0"/>
              <a:t> и В.В. Давыдова </a:t>
            </a:r>
            <a:r>
              <a:rPr lang="ru-RU" sz="2800" dirty="0"/>
              <a:t>начала формироваться в 50-х годах прошлого </a:t>
            </a:r>
            <a:r>
              <a:rPr lang="ru-RU" sz="2800" dirty="0" smtClean="0"/>
              <a:t>века.</a:t>
            </a:r>
            <a:endParaRPr lang="ru-RU" sz="2800" dirty="0"/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- С 1980 – 1990 гг. </a:t>
            </a:r>
            <a:r>
              <a:rPr lang="ru-RU" sz="2800" dirty="0"/>
              <a:t>начала </a:t>
            </a:r>
            <a:r>
              <a:rPr lang="ru-RU" sz="2800" dirty="0" smtClean="0"/>
              <a:t>массово применяться </a:t>
            </a:r>
            <a:r>
              <a:rPr lang="ru-RU" sz="2800" dirty="0"/>
              <a:t>в </a:t>
            </a:r>
            <a:r>
              <a:rPr lang="ru-RU" sz="2800" dirty="0" smtClean="0"/>
              <a:t>школах</a:t>
            </a:r>
            <a:r>
              <a:rPr lang="ru-RU" sz="2800" dirty="0"/>
              <a:t>.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- В 1996 г. </a:t>
            </a:r>
            <a:r>
              <a:rPr lang="ru-RU" sz="2800" dirty="0"/>
              <a:t>году была утверждена как одна </a:t>
            </a:r>
            <a:r>
              <a:rPr lang="ru-RU" sz="2800" dirty="0" smtClean="0"/>
              <a:t>из </a:t>
            </a:r>
            <a:r>
              <a:rPr lang="ru-RU" sz="2800" dirty="0"/>
              <a:t>программ обучения в начальных </a:t>
            </a:r>
            <a:r>
              <a:rPr lang="ru-RU" sz="2800" dirty="0" smtClean="0"/>
              <a:t>классах.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640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1381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Принципы системы развивающего обучения: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571612"/>
            <a:ext cx="8072494" cy="509774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/>
              <a:t>1. Предметом усвоения являются общие способы действия – способы решения класса задач.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 </a:t>
            </a:r>
            <a:r>
              <a:rPr lang="ru-RU" sz="2800" dirty="0"/>
              <a:t>2. Освоение общего способа ни в коем случае не может быть его сообщением – информацией о нем.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 </a:t>
            </a:r>
            <a:r>
              <a:rPr lang="ru-RU" sz="2800" dirty="0"/>
              <a:t>3. Ученическая работа строится как поиск и проба средств решения задачи.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7730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835235"/>
            <a:ext cx="8185972" cy="5451285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Особенность системы развивающего обучения</a:t>
            </a:r>
            <a:r>
              <a:rPr lang="ru-RU" sz="2800" dirty="0" smtClean="0">
                <a:solidFill>
                  <a:schemeClr val="tx1"/>
                </a:solidFill>
              </a:rPr>
              <a:t> –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dirty="0" smtClean="0"/>
              <a:t>разнообразные </a:t>
            </a:r>
            <a:r>
              <a:rPr lang="ru-RU" sz="2800" dirty="0"/>
              <a:t>групповые дискуссионные формы работы, в ходе которой дети открывают для себя основное содержание учебных предметов. </a:t>
            </a:r>
            <a:endParaRPr lang="ru-RU" sz="2800" dirty="0" smtClean="0"/>
          </a:p>
          <a:p>
            <a:pPr marL="0" indent="0">
              <a:buNone/>
            </a:pPr>
            <a:endParaRPr lang="ru-RU" sz="28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Главная задача системы развивающего обучения </a:t>
            </a:r>
            <a:r>
              <a:rPr lang="ru-RU" sz="2800" dirty="0" smtClean="0"/>
              <a:t>– освоение учащимися обобщенных способов действия, что позволяет решать большой круг частных задач за более короткое учебное </a:t>
            </a:r>
            <a:r>
              <a:rPr lang="ru-RU" sz="2800" dirty="0" err="1" smtClean="0"/>
              <a:t>времея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88239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548680"/>
            <a:ext cx="8186766" cy="580927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200" b="1" dirty="0">
                <a:solidFill>
                  <a:schemeClr val="tx1"/>
                </a:solidFill>
              </a:rPr>
              <a:t>В </a:t>
            </a:r>
            <a:r>
              <a:rPr lang="ru-RU" sz="2200" b="1" dirty="0" smtClean="0">
                <a:solidFill>
                  <a:schemeClr val="tx1"/>
                </a:solidFill>
              </a:rPr>
              <a:t>процессе </a:t>
            </a:r>
            <a:r>
              <a:rPr lang="ru-RU" sz="2200" b="1" dirty="0">
                <a:solidFill>
                  <a:schemeClr val="tx1"/>
                </a:solidFill>
              </a:rPr>
              <a:t>обучения по </a:t>
            </a:r>
            <a:r>
              <a:rPr lang="ru-RU" sz="2200" b="1" dirty="0" smtClean="0">
                <a:solidFill>
                  <a:schemeClr val="tx1"/>
                </a:solidFill>
              </a:rPr>
              <a:t>развивающей системе Д.Б. </a:t>
            </a:r>
            <a:r>
              <a:rPr lang="ru-RU" sz="2200" b="1" dirty="0" err="1" smtClean="0">
                <a:solidFill>
                  <a:schemeClr val="tx1"/>
                </a:solidFill>
              </a:rPr>
              <a:t>Эльконина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>
                <a:solidFill>
                  <a:schemeClr val="tx1"/>
                </a:solidFill>
              </a:rPr>
              <a:t>и</a:t>
            </a:r>
            <a:r>
              <a:rPr lang="ru-RU" sz="2200" b="1" dirty="0" smtClean="0">
                <a:solidFill>
                  <a:schemeClr val="tx1"/>
                </a:solidFill>
              </a:rPr>
              <a:t> В.В. Давыдова обучающиеся</a:t>
            </a:r>
            <a:r>
              <a:rPr lang="ru-RU" sz="2200" b="1" i="1" dirty="0" smtClean="0">
                <a:solidFill>
                  <a:schemeClr val="tx1"/>
                </a:solidFill>
              </a:rPr>
              <a:t>: </a:t>
            </a:r>
            <a:endParaRPr lang="ru-RU" sz="2200" b="1" i="1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2200" dirty="0" smtClean="0"/>
              <a:t>- аргументировано отстаивают </a:t>
            </a:r>
            <a:r>
              <a:rPr lang="ru-RU" sz="2200" dirty="0"/>
              <a:t>свою точку зрения;</a:t>
            </a:r>
          </a:p>
          <a:p>
            <a:pPr algn="just">
              <a:buNone/>
            </a:pPr>
            <a:r>
              <a:rPr lang="ru-RU" sz="2200" dirty="0" smtClean="0"/>
              <a:t>- учитывают </a:t>
            </a:r>
            <a:r>
              <a:rPr lang="ru-RU" sz="2200" dirty="0"/>
              <a:t>позицию </a:t>
            </a:r>
            <a:r>
              <a:rPr lang="ru-RU" sz="2200" dirty="0" smtClean="0"/>
              <a:t>оппонента;</a:t>
            </a:r>
            <a:endParaRPr lang="ru-RU" sz="2200" dirty="0"/>
          </a:p>
          <a:p>
            <a:pPr algn="just">
              <a:buNone/>
            </a:pPr>
            <a:r>
              <a:rPr lang="ru-RU" sz="2200" dirty="0" smtClean="0"/>
              <a:t>-  самостоятельно находят доказательства и объяснения с целью проверки полученной информации. </a:t>
            </a:r>
            <a:endParaRPr lang="ru-RU" sz="2200" dirty="0"/>
          </a:p>
          <a:p>
            <a:pPr marL="0" indent="0" algn="ctr">
              <a:buNone/>
            </a:pPr>
            <a:r>
              <a:rPr lang="ru-RU" sz="2200" b="1" dirty="0" smtClean="0">
                <a:solidFill>
                  <a:schemeClr val="tx1"/>
                </a:solidFill>
              </a:rPr>
              <a:t>В процессе обучения по развивающей системе Д.Б. </a:t>
            </a:r>
            <a:r>
              <a:rPr lang="ru-RU" sz="2200" b="1" dirty="0" err="1" smtClean="0">
                <a:solidFill>
                  <a:schemeClr val="tx1"/>
                </a:solidFill>
              </a:rPr>
              <a:t>Эльконина</a:t>
            </a:r>
            <a:r>
              <a:rPr lang="ru-RU" sz="2200" b="1" dirty="0" smtClean="0">
                <a:solidFill>
                  <a:schemeClr val="tx1"/>
                </a:solidFill>
              </a:rPr>
              <a:t> и В.В. Давыдова формируется:</a:t>
            </a:r>
            <a:endParaRPr lang="ru-RU" sz="2200" b="1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2200" dirty="0" smtClean="0"/>
              <a:t>- способность обучающихся ставить учебную задачу и находить способы её решения;</a:t>
            </a:r>
          </a:p>
          <a:p>
            <a:pPr algn="just">
              <a:buNone/>
            </a:pPr>
            <a:r>
              <a:rPr lang="ru-RU" sz="2200" dirty="0" smtClean="0"/>
              <a:t>- способность обучающихся к рефлексии собственных действий;</a:t>
            </a:r>
          </a:p>
          <a:p>
            <a:pPr algn="just">
              <a:buNone/>
            </a:pPr>
            <a:r>
              <a:rPr lang="ru-RU" sz="2200" dirty="0" smtClean="0"/>
              <a:t>- умение обучающихся работать с модельными средствами;</a:t>
            </a:r>
          </a:p>
          <a:p>
            <a:pPr algn="just">
              <a:buNone/>
            </a:pPr>
            <a:r>
              <a:rPr lang="ru-RU" sz="2200" dirty="0" smtClean="0"/>
              <a:t>- самостоятельность суждений обучающихся.</a:t>
            </a:r>
          </a:p>
        </p:txBody>
      </p:sp>
    </p:spTree>
    <p:extLst>
      <p:ext uri="{BB962C8B-B14F-4D97-AF65-F5344CB8AC3E}">
        <p14:creationId xmlns:p14="http://schemas.microsoft.com/office/powerpoint/2010/main" xmlns="" val="10873002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zhevsk.ru/forums/icons/forum_pictures/006321/632132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285852" y="1357298"/>
            <a:ext cx="6953268" cy="52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57224" y="285728"/>
            <a:ext cx="7715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УМК системы развивающего обучения </a:t>
            </a:r>
            <a:br>
              <a:rPr lang="ru-RU" sz="3200" dirty="0" smtClean="0"/>
            </a:br>
            <a:r>
              <a:rPr lang="ru-RU" sz="3200" dirty="0" smtClean="0"/>
              <a:t>Д.Б. </a:t>
            </a:r>
            <a:r>
              <a:rPr lang="ru-RU" sz="3200" dirty="0" err="1" smtClean="0"/>
              <a:t>Эльконина</a:t>
            </a:r>
            <a:r>
              <a:rPr lang="ru-RU" sz="3200" dirty="0" smtClean="0"/>
              <a:t> – В.В. Давыдова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705308766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310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Crop</vt:lpstr>
      <vt:lpstr>Система развивающего обучения  Д.Б. Эльконина – В.В. Давыдова</vt:lpstr>
      <vt:lpstr>Даниил Борисович Эльконин (1904 - 1984)</vt:lpstr>
      <vt:lpstr>Василий Васильевич Давыдов (1930 - 1998)</vt:lpstr>
      <vt:lpstr>Слайд 4</vt:lpstr>
      <vt:lpstr>Слайд 5</vt:lpstr>
      <vt:lpstr>Принципы системы развивающего обучения: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развивающего обучения  Д.Б.Эльконина – В.В. Давыдова</dc:title>
  <dc:creator>Пользователь</dc:creator>
  <cp:lastModifiedBy>Ryu</cp:lastModifiedBy>
  <cp:revision>11</cp:revision>
  <dcterms:created xsi:type="dcterms:W3CDTF">2019-05-17T17:46:41Z</dcterms:created>
  <dcterms:modified xsi:type="dcterms:W3CDTF">2019-05-24T14:23:13Z</dcterms:modified>
</cp:coreProperties>
</file>