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0" r:id="rId4"/>
    <p:sldId id="257" r:id="rId5"/>
    <p:sldId id="259" r:id="rId6"/>
    <p:sldId id="262" r:id="rId7"/>
    <p:sldId id="263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bg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xmlns="" val="4286955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6752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364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5367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xmlns="" val="4023980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5495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5867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2967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7900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1804700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2441478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39624696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4" orient="horz" pos="136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5184">
          <p15:clr>
            <a:srgbClr val="F26B43"/>
          </p15:clr>
        </p15:guide>
        <p15:guide id="10" pos="702">
          <p15:clr>
            <a:srgbClr val="F26B43"/>
          </p15:clr>
        </p15:guide>
        <p15:guide id="11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071546"/>
            <a:ext cx="8062664" cy="1928826"/>
          </a:xfrm>
        </p:spPr>
        <p:txBody>
          <a:bodyPr>
            <a:noAutofit/>
          </a:bodyPr>
          <a:lstStyle/>
          <a:p>
            <a:r>
              <a:rPr lang="ru-RU" sz="4000" dirty="0" smtClean="0"/>
              <a:t>Образовательная программа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«Школа России»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214818"/>
            <a:ext cx="7143800" cy="151216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Презентацию выполнила студентка 46 группы, Нагимулина А.Р.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840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57166"/>
            <a:ext cx="8072494" cy="1485900"/>
          </a:xfrm>
        </p:spPr>
        <p:txBody>
          <a:bodyPr/>
          <a:lstStyle/>
          <a:p>
            <a:pPr algn="ctr"/>
            <a:r>
              <a:rPr lang="ru-RU" dirty="0" smtClean="0"/>
              <a:t>УМК «Школа России» является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2286000"/>
            <a:ext cx="8215370" cy="421483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sz="2800" dirty="0" smtClean="0"/>
              <a:t>одним из наиболее </a:t>
            </a:r>
            <a:r>
              <a:rPr lang="ru-RU" sz="2800" dirty="0"/>
              <a:t>известных в стране проектов издательства «</a:t>
            </a:r>
            <a:r>
              <a:rPr lang="ru-RU" sz="2800" dirty="0" smtClean="0"/>
              <a:t>Просвещение». Учебно-методический </a:t>
            </a:r>
            <a:r>
              <a:rPr lang="ru-RU" sz="2800" dirty="0"/>
              <a:t>комплект для 1-4 классов общеобразовательных </a:t>
            </a:r>
            <a:r>
              <a:rPr lang="ru-RU" sz="2800" dirty="0" smtClean="0"/>
              <a:t>учреждений разработан научным </a:t>
            </a:r>
            <a:r>
              <a:rPr lang="ru-RU" sz="2800" dirty="0" err="1" smtClean="0"/>
              <a:t>руководителема</a:t>
            </a:r>
            <a:r>
              <a:rPr lang="ru-RU" sz="2800" dirty="0" smtClean="0"/>
              <a:t> </a:t>
            </a:r>
            <a:r>
              <a:rPr lang="ru-RU" sz="2800" dirty="0"/>
              <a:t>- </a:t>
            </a:r>
            <a:r>
              <a:rPr lang="ru-RU" sz="2800" dirty="0" smtClean="0"/>
              <a:t>Андреем Анатольевичем Плешаковым, кандидатом </a:t>
            </a:r>
            <a:r>
              <a:rPr lang="ru-RU" sz="2800" dirty="0"/>
              <a:t>педагогических наук. </a:t>
            </a:r>
            <a:endParaRPr lang="ru-RU" sz="2800" dirty="0" smtClean="0"/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r>
              <a:rPr lang="ru-RU" sz="2800" dirty="0" smtClean="0"/>
              <a:t>В </a:t>
            </a:r>
            <a:r>
              <a:rPr lang="ru-RU" sz="2800" dirty="0"/>
              <a:t>качестве единого целостного данный комплект работает с 2001 года. </a:t>
            </a:r>
          </a:p>
        </p:txBody>
      </p:sp>
    </p:spTree>
    <p:extLst>
      <p:ext uri="{BB962C8B-B14F-4D97-AF65-F5344CB8AC3E}">
        <p14:creationId xmlns="" xmlns:p14="http://schemas.microsoft.com/office/powerpoint/2010/main" val="238252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572528" cy="14859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Концепция образовательной программы «Школа России»: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714488"/>
            <a:ext cx="8286808" cy="5143512"/>
          </a:xfrm>
        </p:spPr>
        <p:txBody>
          <a:bodyPr>
            <a:normAutofit fontScale="40000" lnSpcReduction="20000"/>
          </a:bodyPr>
          <a:lstStyle/>
          <a:p>
            <a:pPr algn="just">
              <a:buFontTx/>
              <a:buChar char="-"/>
            </a:pPr>
            <a:r>
              <a:rPr lang="ru-RU" sz="5500" dirty="0" smtClean="0">
                <a:solidFill>
                  <a:schemeClr val="tx1"/>
                </a:solidFill>
              </a:rPr>
              <a:t>УМК </a:t>
            </a:r>
            <a:r>
              <a:rPr lang="ru-RU" sz="5500" dirty="0">
                <a:solidFill>
                  <a:schemeClr val="tx1"/>
                </a:solidFill>
              </a:rPr>
              <a:t>«Школа России» построен на единых для всех учебных предметов основополагающих принципах, имеет полное программно-методическое сопровождение и гарантирует преемственность с дошкольным образованием</a:t>
            </a:r>
            <a:r>
              <a:rPr lang="ru-RU" sz="5500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buFontTx/>
              <a:buChar char="-"/>
            </a:pPr>
            <a:endParaRPr lang="ru-RU" sz="5500" dirty="0">
              <a:solidFill>
                <a:schemeClr val="tx1"/>
              </a:solidFill>
            </a:endParaRPr>
          </a:p>
          <a:p>
            <a:pPr algn="just">
              <a:buFontTx/>
              <a:buChar char="-"/>
            </a:pPr>
            <a:r>
              <a:rPr lang="ru-RU" sz="5500" dirty="0" smtClean="0">
                <a:solidFill>
                  <a:schemeClr val="tx1"/>
                </a:solidFill>
              </a:rPr>
              <a:t>Ведущая </a:t>
            </a:r>
            <a:r>
              <a:rPr lang="ru-RU" sz="5500" dirty="0">
                <a:solidFill>
                  <a:schemeClr val="tx1"/>
                </a:solidFill>
              </a:rPr>
              <a:t>целевая установка и основные средства ее реализации, заложенные в основу УМК «Школа России», направлены на обеспечение современного образования младшего школьника в контексте требований ФГОС</a:t>
            </a:r>
            <a:r>
              <a:rPr lang="ru-RU" sz="5500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buFontTx/>
              <a:buChar char="-"/>
            </a:pPr>
            <a:endParaRPr lang="ru-RU" sz="5500" dirty="0">
              <a:solidFill>
                <a:schemeClr val="tx1"/>
              </a:solidFill>
            </a:endParaRPr>
          </a:p>
          <a:p>
            <a:pPr algn="just">
              <a:buNone/>
            </a:pPr>
            <a:r>
              <a:rPr lang="ru-RU" sz="5500" dirty="0" smtClean="0">
                <a:solidFill>
                  <a:schemeClr val="tx1"/>
                </a:solidFill>
              </a:rPr>
              <a:t>- Мощным </a:t>
            </a:r>
            <a:r>
              <a:rPr lang="ru-RU" sz="5500" dirty="0">
                <a:solidFill>
                  <a:schemeClr val="tx1"/>
                </a:solidFill>
              </a:rPr>
              <a:t>образовательным ресурсом является информационно-образовательная среда УМК «Школа России» включающая: концепцию, рабочие программы, систему учебников, составляющих ядро ИОС, а также мощную методическую оболочку, разнообразные электронные и интернет-ресурсы.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3195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42968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Образовательная программа </a:t>
            </a:r>
            <a:r>
              <a:rPr lang="ru-RU" dirty="0"/>
              <a:t>«Школа России» </a:t>
            </a:r>
            <a:r>
              <a:rPr lang="ru-RU" dirty="0" smtClean="0"/>
              <a:t>— </a:t>
            </a:r>
            <a:r>
              <a:rPr lang="ru-RU" dirty="0"/>
              <a:t>это: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2285992"/>
            <a:ext cx="8358246" cy="414340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600" dirty="0" smtClean="0"/>
              <a:t>- мощный </a:t>
            </a:r>
            <a:r>
              <a:rPr lang="ru-RU" sz="2600" dirty="0"/>
              <a:t>потенциал для духовно-нравственного развития и воспитания личности гражданина России;</a:t>
            </a:r>
          </a:p>
          <a:p>
            <a:pPr algn="just">
              <a:buNone/>
            </a:pPr>
            <a:r>
              <a:rPr lang="ru-RU" sz="2600" dirty="0" smtClean="0"/>
              <a:t>- реальная </a:t>
            </a:r>
            <a:r>
              <a:rPr lang="ru-RU" sz="2600" dirty="0"/>
              <a:t>возможность достижения личностных, </a:t>
            </a:r>
            <a:r>
              <a:rPr lang="ru-RU" sz="2600" dirty="0" err="1"/>
              <a:t>метапредметных</a:t>
            </a:r>
            <a:r>
              <a:rPr lang="ru-RU" sz="2600" dirty="0"/>
              <a:t> и предметных результатов, соответствующих задачам современного образования;</a:t>
            </a:r>
          </a:p>
          <a:p>
            <a:pPr algn="just">
              <a:buNone/>
            </a:pPr>
            <a:r>
              <a:rPr lang="ru-RU" sz="2600" dirty="0" smtClean="0"/>
              <a:t>- постоянно </a:t>
            </a:r>
            <a:r>
              <a:rPr lang="ru-RU" sz="2600" dirty="0"/>
              <a:t>обновляющаяся, наиболее востребованная и понятная учителю образовательная система для начальной школы.</a:t>
            </a:r>
          </a:p>
        </p:txBody>
      </p:sp>
    </p:spTree>
    <p:extLst>
      <p:ext uri="{BB962C8B-B14F-4D97-AF65-F5344CB8AC3E}">
        <p14:creationId xmlns="" xmlns:p14="http://schemas.microsoft.com/office/powerpoint/2010/main" val="186970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Принципы образовательной программы «Школа </a:t>
            </a:r>
            <a:r>
              <a:rPr lang="ru-RU" sz="4000" dirty="0"/>
              <a:t>России</a:t>
            </a:r>
            <a:r>
              <a:rPr lang="ru-RU" sz="4000" dirty="0" smtClean="0"/>
              <a:t>»: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2000240"/>
            <a:ext cx="8358246" cy="4268794"/>
          </a:xfrm>
        </p:spPr>
        <p:txBody>
          <a:bodyPr>
            <a:no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ru-RU" sz="2600" dirty="0"/>
              <a:t>Принцип воспитания гражданина </a:t>
            </a:r>
            <a:r>
              <a:rPr lang="ru-RU" sz="2600" dirty="0" smtClean="0"/>
              <a:t>России.</a:t>
            </a:r>
            <a:endParaRPr lang="ru-RU" sz="2600" dirty="0"/>
          </a:p>
          <a:p>
            <a:pPr marL="514350" indent="-514350" algn="just">
              <a:buFont typeface="+mj-lt"/>
              <a:buAutoNum type="arabicPeriod"/>
            </a:pPr>
            <a:r>
              <a:rPr lang="ru-RU" sz="2600" dirty="0"/>
              <a:t>Принцип ценностных </a:t>
            </a:r>
            <a:r>
              <a:rPr lang="ru-RU" sz="2600" dirty="0" smtClean="0"/>
              <a:t>ориентиров.</a:t>
            </a:r>
            <a:endParaRPr lang="ru-RU" sz="2600" dirty="0"/>
          </a:p>
          <a:p>
            <a:pPr marL="514350" indent="-514350" algn="just">
              <a:buFont typeface="+mj-lt"/>
              <a:buAutoNum type="arabicPeriod"/>
            </a:pPr>
            <a:r>
              <a:rPr lang="ru-RU" sz="2600" dirty="0"/>
              <a:t>Принцип обучения в </a:t>
            </a:r>
            <a:r>
              <a:rPr lang="ru-RU" sz="2600" dirty="0" smtClean="0"/>
              <a:t>деятельности.</a:t>
            </a:r>
            <a:endParaRPr lang="ru-RU" sz="2600" dirty="0"/>
          </a:p>
          <a:p>
            <a:pPr marL="514350" indent="-514350" algn="just">
              <a:buFont typeface="+mj-lt"/>
              <a:buAutoNum type="arabicPeriod"/>
            </a:pPr>
            <a:r>
              <a:rPr lang="ru-RU" sz="2600" dirty="0"/>
              <a:t>Принцип синтеза традиций и </a:t>
            </a:r>
            <a:r>
              <a:rPr lang="ru-RU" sz="2600" dirty="0" smtClean="0"/>
              <a:t>инноваций.</a:t>
            </a:r>
            <a:endParaRPr lang="ru-RU" sz="2600" dirty="0"/>
          </a:p>
          <a:p>
            <a:pPr marL="514350" indent="-514350" algn="just">
              <a:buFont typeface="+mj-lt"/>
              <a:buAutoNum type="arabicPeriod"/>
            </a:pPr>
            <a:r>
              <a:rPr lang="ru-RU" sz="2600" dirty="0"/>
              <a:t>Принцип </a:t>
            </a:r>
            <a:r>
              <a:rPr lang="ru-RU" sz="2600" dirty="0" err="1"/>
              <a:t>экоадекватного</a:t>
            </a:r>
            <a:r>
              <a:rPr lang="ru-RU" sz="2600" dirty="0"/>
              <a:t> характера </a:t>
            </a:r>
            <a:r>
              <a:rPr lang="ru-RU" sz="2600" dirty="0" smtClean="0"/>
              <a:t>образования.</a:t>
            </a:r>
            <a:endParaRPr lang="ru-RU" sz="2600" dirty="0"/>
          </a:p>
          <a:p>
            <a:pPr marL="514350" indent="-514350" algn="just">
              <a:buFont typeface="+mj-lt"/>
              <a:buAutoNum type="arabicPeriod"/>
            </a:pPr>
            <a:r>
              <a:rPr lang="ru-RU" sz="2600" dirty="0"/>
              <a:t>Принцип глобальной ориентации </a:t>
            </a:r>
            <a:r>
              <a:rPr lang="ru-RU" sz="2600" dirty="0" smtClean="0"/>
              <a:t>образования.</a:t>
            </a:r>
            <a:endParaRPr lang="ru-RU" sz="2600" dirty="0"/>
          </a:p>
          <a:p>
            <a:pPr marL="514350" indent="-514350" algn="just">
              <a:buFont typeface="+mj-lt"/>
              <a:buAutoNum type="arabicPeriod"/>
            </a:pPr>
            <a:r>
              <a:rPr lang="ru-RU" sz="2600" dirty="0"/>
              <a:t>Принцип работы на </a:t>
            </a:r>
            <a:r>
              <a:rPr lang="ru-RU" sz="2600" dirty="0" smtClean="0"/>
              <a:t>результат.</a:t>
            </a:r>
            <a:endParaRPr lang="ru-RU" sz="2600" dirty="0"/>
          </a:p>
        </p:txBody>
      </p:sp>
    </p:spTree>
    <p:extLst>
      <p:ext uri="{BB962C8B-B14F-4D97-AF65-F5344CB8AC3E}">
        <p14:creationId xmlns="" xmlns:p14="http://schemas.microsoft.com/office/powerpoint/2010/main" val="195119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429684" cy="14859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Технологии, </a:t>
            </a:r>
            <a:r>
              <a:rPr lang="ru-RU" dirty="0"/>
              <a:t>реализуемые </a:t>
            </a:r>
            <a:r>
              <a:rPr lang="ru-RU" dirty="0" smtClean="0"/>
              <a:t>образовательной программой  </a:t>
            </a:r>
            <a:r>
              <a:rPr lang="ru-RU" dirty="0"/>
              <a:t>«Школа России</a:t>
            </a:r>
            <a:r>
              <a:rPr lang="ru-RU" dirty="0" smtClean="0"/>
              <a:t>»: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5048" y="2143116"/>
            <a:ext cx="8283232" cy="4525963"/>
          </a:xfrm>
        </p:spPr>
        <p:txBody>
          <a:bodyPr/>
          <a:lstStyle/>
          <a:p>
            <a:pPr marL="0" indent="0"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 - проектная </a:t>
            </a:r>
            <a:r>
              <a:rPr lang="ru-RU" sz="2800" dirty="0"/>
              <a:t>и исследовательская деятельность;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- элементы технологии </a:t>
            </a:r>
            <a:r>
              <a:rPr lang="ru-RU" sz="2800" dirty="0"/>
              <a:t>проблемного </a:t>
            </a:r>
            <a:r>
              <a:rPr lang="ru-RU" sz="2800" dirty="0" smtClean="0"/>
              <a:t>обучения;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- информационные, компьютерные </a:t>
            </a:r>
            <a:r>
              <a:rPr lang="ru-RU" sz="2800" dirty="0"/>
              <a:t>технологии;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- игровые </a:t>
            </a:r>
            <a:r>
              <a:rPr lang="ru-RU" sz="2800" dirty="0"/>
              <a:t>технологии;</a:t>
            </a:r>
          </a:p>
          <a:p>
            <a:pPr marL="0" indent="0">
              <a:buNone/>
            </a:pPr>
            <a:r>
              <a:rPr lang="ru-RU" sz="2800" dirty="0"/>
              <a:t> </a:t>
            </a:r>
            <a:r>
              <a:rPr lang="ru-RU" sz="2800" dirty="0" smtClean="0"/>
              <a:t>- </a:t>
            </a:r>
            <a:r>
              <a:rPr lang="ru-RU" sz="2800" dirty="0" err="1" smtClean="0"/>
              <a:t>здоровьесберегающие</a:t>
            </a:r>
            <a:r>
              <a:rPr lang="ru-RU" sz="2800" dirty="0" smtClean="0"/>
              <a:t> </a:t>
            </a:r>
            <a:r>
              <a:rPr lang="ru-RU" sz="2800" dirty="0"/>
              <a:t>технологии.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2482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42852"/>
            <a:ext cx="8358246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Авторство п</a:t>
            </a:r>
            <a:r>
              <a:rPr lang="ru-RU" dirty="0" smtClean="0"/>
              <a:t>редметных линий </a:t>
            </a:r>
            <a:r>
              <a:rPr lang="ru-RU" dirty="0" smtClean="0"/>
              <a:t>учебников образовательной программы «Школа России»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988840"/>
            <a:ext cx="8358246" cy="4726308"/>
          </a:xfrm>
        </p:spPr>
        <p:txBody>
          <a:bodyPr>
            <a:normAutofit fontScale="47500" lnSpcReduction="20000"/>
          </a:bodyPr>
          <a:lstStyle/>
          <a:p>
            <a:pPr algn="just">
              <a:buNone/>
            </a:pPr>
            <a:r>
              <a:rPr lang="ru-RU" sz="2200" b="1" dirty="0" smtClean="0"/>
              <a:t>- Русский </a:t>
            </a:r>
            <a:r>
              <a:rPr lang="ru-RU" sz="2200" b="1" dirty="0"/>
              <a:t>язык. </a:t>
            </a:r>
          </a:p>
          <a:p>
            <a:pPr marL="0" indent="0" algn="just">
              <a:buNone/>
            </a:pPr>
            <a:r>
              <a:rPr lang="ru-RU" sz="2200" b="1" dirty="0"/>
              <a:t>Азбука.</a:t>
            </a:r>
            <a:r>
              <a:rPr lang="ru-RU" sz="2200" dirty="0"/>
              <a:t> </a:t>
            </a:r>
            <a:endParaRPr lang="ru-RU" sz="2200" dirty="0" smtClean="0"/>
          </a:p>
          <a:p>
            <a:pPr marL="0" indent="0" algn="just">
              <a:buNone/>
            </a:pPr>
            <a:r>
              <a:rPr lang="ru-RU" sz="2200" b="1" dirty="0" smtClean="0"/>
              <a:t>Авторы</a:t>
            </a:r>
            <a:r>
              <a:rPr lang="ru-RU" sz="2200" b="1" dirty="0"/>
              <a:t>:</a:t>
            </a:r>
            <a:r>
              <a:rPr lang="ru-RU" sz="2200" dirty="0"/>
              <a:t> Горецкий В.Г., Кирюшкин В.А., Виноградская Л.А. и др.</a:t>
            </a:r>
          </a:p>
          <a:p>
            <a:pPr marL="0" indent="0" algn="just">
              <a:buNone/>
            </a:pPr>
            <a:r>
              <a:rPr lang="ru-RU" sz="2200" b="1" dirty="0"/>
              <a:t>Русский язык.</a:t>
            </a:r>
            <a:r>
              <a:rPr lang="ru-RU" sz="2200" dirty="0"/>
              <a:t> </a:t>
            </a:r>
            <a:endParaRPr lang="ru-RU" sz="2200" dirty="0" smtClean="0"/>
          </a:p>
          <a:p>
            <a:pPr marL="0" indent="0" algn="just">
              <a:buNone/>
            </a:pPr>
            <a:r>
              <a:rPr lang="ru-RU" sz="2200" b="1" dirty="0" smtClean="0"/>
              <a:t>Авторы</a:t>
            </a:r>
            <a:r>
              <a:rPr lang="ru-RU" sz="2200" dirty="0"/>
              <a:t>: </a:t>
            </a:r>
            <a:r>
              <a:rPr lang="ru-RU" sz="2200" dirty="0" err="1"/>
              <a:t>Канакина</a:t>
            </a:r>
            <a:r>
              <a:rPr lang="ru-RU" sz="2200" dirty="0"/>
              <a:t> В.П., Горецкий В.Г. </a:t>
            </a:r>
            <a:endParaRPr lang="ru-RU" sz="2200" dirty="0" smtClean="0"/>
          </a:p>
          <a:p>
            <a:pPr marL="0" indent="0" algn="just">
              <a:buNone/>
            </a:pPr>
            <a:endParaRPr lang="ru-RU" sz="2200" b="1" dirty="0"/>
          </a:p>
          <a:p>
            <a:pPr algn="just">
              <a:buNone/>
            </a:pPr>
            <a:r>
              <a:rPr lang="ru-RU" sz="2200" b="1" dirty="0" smtClean="0"/>
              <a:t>- Литературное </a:t>
            </a:r>
            <a:r>
              <a:rPr lang="ru-RU" sz="2200" b="1" dirty="0"/>
              <a:t>чтение</a:t>
            </a:r>
            <a:r>
              <a:rPr lang="ru-RU" sz="2200" b="1" dirty="0" smtClean="0"/>
              <a:t>.</a:t>
            </a:r>
          </a:p>
          <a:p>
            <a:pPr marL="0" indent="0" algn="just">
              <a:buNone/>
            </a:pPr>
            <a:r>
              <a:rPr lang="ru-RU" sz="2200" b="1" dirty="0" smtClean="0"/>
              <a:t>Авторы</a:t>
            </a:r>
            <a:r>
              <a:rPr lang="ru-RU" sz="2200" b="1" dirty="0"/>
              <a:t>:</a:t>
            </a:r>
            <a:r>
              <a:rPr lang="ru-RU" sz="2200" dirty="0"/>
              <a:t> Климанова Л.Ф., Горецкий В.Г., Голованова М.В. и др. </a:t>
            </a:r>
            <a:endParaRPr lang="ru-RU" sz="2200" dirty="0" smtClean="0"/>
          </a:p>
          <a:p>
            <a:pPr marL="0" indent="0" algn="just">
              <a:buNone/>
            </a:pPr>
            <a:endParaRPr lang="ru-RU" sz="2200" dirty="0"/>
          </a:p>
          <a:p>
            <a:pPr algn="just">
              <a:buNone/>
            </a:pPr>
            <a:r>
              <a:rPr lang="ru-RU" sz="2200" b="1" dirty="0" smtClean="0"/>
              <a:t>- Математика</a:t>
            </a:r>
            <a:r>
              <a:rPr lang="ru-RU" sz="2200" b="1" dirty="0"/>
              <a:t>. </a:t>
            </a:r>
            <a:endParaRPr lang="ru-RU" sz="2200" b="1" dirty="0" smtClean="0"/>
          </a:p>
          <a:p>
            <a:pPr marL="0" indent="0" algn="just">
              <a:buNone/>
            </a:pPr>
            <a:r>
              <a:rPr lang="ru-RU" sz="2200" b="1" dirty="0" smtClean="0"/>
              <a:t>Авторы</a:t>
            </a:r>
            <a:r>
              <a:rPr lang="ru-RU" sz="2200" b="1" dirty="0"/>
              <a:t>:</a:t>
            </a:r>
            <a:r>
              <a:rPr lang="ru-RU" sz="2200" dirty="0"/>
              <a:t> Моро М.И., Волкова С.И., Степанова С.В., </a:t>
            </a:r>
            <a:r>
              <a:rPr lang="ru-RU" sz="2200" dirty="0" err="1"/>
              <a:t>Бантова</a:t>
            </a:r>
            <a:r>
              <a:rPr lang="ru-RU" sz="2200" dirty="0"/>
              <a:t> М.А., Бельтюкова Г.В</a:t>
            </a:r>
            <a:r>
              <a:rPr lang="ru-RU" sz="2200" dirty="0" smtClean="0"/>
              <a:t>.</a:t>
            </a:r>
          </a:p>
          <a:p>
            <a:pPr marL="0" indent="0" algn="just">
              <a:buNone/>
            </a:pPr>
            <a:endParaRPr lang="ru-RU" sz="2200" b="1" dirty="0"/>
          </a:p>
          <a:p>
            <a:pPr algn="just">
              <a:buNone/>
            </a:pPr>
            <a:r>
              <a:rPr lang="ru-RU" sz="2200" b="1" dirty="0" smtClean="0"/>
              <a:t>- Окружающий </a:t>
            </a:r>
            <a:r>
              <a:rPr lang="ru-RU" sz="2200" b="1" dirty="0"/>
              <a:t>мир. </a:t>
            </a:r>
            <a:endParaRPr lang="ru-RU" sz="2200" b="1" dirty="0" smtClean="0"/>
          </a:p>
          <a:p>
            <a:pPr marL="0" indent="0" algn="just">
              <a:buNone/>
            </a:pPr>
            <a:r>
              <a:rPr lang="ru-RU" sz="2200" b="1" dirty="0" smtClean="0"/>
              <a:t>Авторы:</a:t>
            </a:r>
            <a:r>
              <a:rPr lang="ru-RU" sz="2200" dirty="0"/>
              <a:t> Плешаков А.А., </a:t>
            </a:r>
            <a:r>
              <a:rPr lang="ru-RU" sz="2200" dirty="0" err="1"/>
              <a:t>Крючкова</a:t>
            </a:r>
            <a:r>
              <a:rPr lang="ru-RU" sz="2200" dirty="0"/>
              <a:t> Е.А</a:t>
            </a:r>
            <a:r>
              <a:rPr lang="ru-RU" sz="2200" dirty="0" smtClean="0"/>
              <a:t>.</a:t>
            </a:r>
          </a:p>
          <a:p>
            <a:pPr marL="0" indent="0" algn="just">
              <a:buNone/>
            </a:pPr>
            <a:endParaRPr lang="ru-RU" sz="2200" dirty="0"/>
          </a:p>
          <a:p>
            <a:pPr algn="just">
              <a:buNone/>
            </a:pPr>
            <a:r>
              <a:rPr lang="ru-RU" sz="2200" b="1" dirty="0" smtClean="0"/>
              <a:t>- Изобразительное </a:t>
            </a:r>
            <a:r>
              <a:rPr lang="ru-RU" sz="2200" b="1" dirty="0"/>
              <a:t>искусство. </a:t>
            </a:r>
            <a:endParaRPr lang="ru-RU" sz="2200" b="1" dirty="0" smtClean="0"/>
          </a:p>
          <a:p>
            <a:pPr marL="0" indent="0" algn="just">
              <a:buNone/>
            </a:pPr>
            <a:r>
              <a:rPr lang="ru-RU" sz="2200" b="1" dirty="0" smtClean="0"/>
              <a:t>Авторы</a:t>
            </a:r>
            <a:r>
              <a:rPr lang="ru-RU" sz="2200" b="1" dirty="0"/>
              <a:t>: </a:t>
            </a:r>
            <a:r>
              <a:rPr lang="ru-RU" sz="2200" dirty="0" err="1"/>
              <a:t>Неменская</a:t>
            </a:r>
            <a:r>
              <a:rPr lang="ru-RU" sz="2200" dirty="0"/>
              <a:t> Л.А., </a:t>
            </a:r>
            <a:r>
              <a:rPr lang="ru-RU" sz="2200" dirty="0" err="1"/>
              <a:t>Коротеева</a:t>
            </a:r>
            <a:r>
              <a:rPr lang="ru-RU" sz="2200" dirty="0"/>
              <a:t> Е.И., Горяева Н.А., Питерских А.С. и др. </a:t>
            </a:r>
          </a:p>
          <a:p>
            <a:pPr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2079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1285860"/>
            <a:ext cx="6140868" cy="1289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2643182"/>
            <a:ext cx="6140868" cy="1314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4000504"/>
            <a:ext cx="6130461" cy="1311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5357826"/>
            <a:ext cx="6129231" cy="1299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71472" y="142852"/>
            <a:ext cx="83582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/>
              <a:t>Учебно</a:t>
            </a:r>
            <a:r>
              <a:rPr lang="ru-RU" sz="2800" dirty="0" smtClean="0"/>
              <a:t> – методический комплект образовательной программы «Школа России»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58226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op" id="{EC9488ED-E761-4D60-9AC4-764D1FE2C171}" vid="{17F9D331-421E-442F-B033-AF5B21A4485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64</TotalTime>
  <Words>236</Words>
  <Application>Microsoft Office PowerPoint</Application>
  <PresentationFormat>Экран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Тема1</vt:lpstr>
      <vt:lpstr>Образовательная программа «Школа России»</vt:lpstr>
      <vt:lpstr>УМК «Школа России» является</vt:lpstr>
      <vt:lpstr>Концепция образовательной программы «Школа России»:</vt:lpstr>
      <vt:lpstr>Образовательная программа «Школа России» — это: </vt:lpstr>
      <vt:lpstr>Принципы образовательной программы «Школа России»:</vt:lpstr>
      <vt:lpstr>Технологии, реализуемые образовательной программой  «Школа России»:</vt:lpstr>
      <vt:lpstr>Авторство предметных линий учебников образовательной программы «Школа России»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Учебно-методический комплекс «Школа России»</dc:title>
  <dc:creator>Пользователь</dc:creator>
  <cp:lastModifiedBy>Ryu</cp:lastModifiedBy>
  <cp:revision>9</cp:revision>
  <dcterms:created xsi:type="dcterms:W3CDTF">2019-05-16T14:16:51Z</dcterms:created>
  <dcterms:modified xsi:type="dcterms:W3CDTF">2019-05-24T15:01:05Z</dcterms:modified>
</cp:coreProperties>
</file>