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82" r:id="rId10"/>
    <p:sldId id="275" r:id="rId11"/>
    <p:sldId id="28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865F0-F086-4442-B4F8-05A7EFEF5F5D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A6DD9-6C58-41E5-811D-6F00B0577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D7216-E8E2-4035-AD69-BC6237BB75FB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CC586-1E39-4735-8417-D7B2BD244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B29C4-A0D8-49B0-A9D9-56336F51829D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C4C26-378C-428C-B7F4-86850C4CF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817AC-3A12-4CF0-96E4-4B6240E20410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8E731-2C34-461F-913D-C072CF2DE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A4CAD-808B-46B8-B7E4-42FD006A2CBD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6DF85-2B36-42E4-98E7-00B155F4E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15A41-79E6-4478-BEBD-EEA541F68132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B0DB0-5B8A-4640-94DE-CAF0663C1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E3295-339B-49FD-B216-9C7A8A727780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D99C8-94E7-4EEC-96E6-983500B6F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BBE8C-BDEF-43DF-B1B0-862B6D346718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42ED7-9B00-4B39-89F5-ECB362BE5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8F6BB-B936-4E41-906A-2FFF25B20BA2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44E75-1AB8-46F4-A853-3B553C1FF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33656-CCF7-4E38-80AA-43C62B5FD809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3894D-9697-4736-9378-126E66187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0C23D-B6A7-4B3F-86E5-7AEB0CEE323F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6D23A-DC66-46CE-8770-99649BF11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5A2BEE-D064-4EF7-B5E5-8D2CED1D21A9}" type="datetimeFigureOut">
              <a:rPr lang="en-US"/>
              <a:pPr>
                <a:defRPr/>
              </a:pPr>
              <a:t>5/25/2019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87AC18-E8E0-464F-B36A-182839EAE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8%D1%81%D0%B0%D1%82%D0%B5%D0%BB%D1%8C" TargetMode="External"/><Relationship Id="rId3" Type="http://schemas.openxmlformats.org/officeDocument/2006/relationships/image" Target="../media/image2.gif"/><Relationship Id="rId7" Type="http://schemas.openxmlformats.org/officeDocument/2006/relationships/hyperlink" Target="http://ru.wikipedia.org/wiki/%D0%9F%D0%BE%D0%BB%D0%BA%D0%BE%D0%B2%D0%BE%D0%B4%D0%B5%D1%86" TargetMode="External"/><Relationship Id="rId2" Type="http://schemas.openxmlformats.org/officeDocument/2006/relationships/hyperlink" Target="http://lisyonok.ucoz.ru/index/0-10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4%D0%B8%D0%BA%D1%82%D0%B0%D1%82%D0%BE%D1%80_(%D0%94%D1%80%D0%B5%D0%B2%D0%BD%D0%B8%D0%B9_%D0%A0%D0%B8%D0%BC)" TargetMode="External"/><Relationship Id="rId5" Type="http://schemas.openxmlformats.org/officeDocument/2006/relationships/hyperlink" Target="http://ru.wikipedia.org/wiki/%D0%94%D1%80%D0%B5%D0%B2%D0%BD%D0%B8%D0%B9_%D0%A0%D0%B8%D0%BC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1%D1%80%D1%8E%D1%85%D0%BE%D0%B2%D0%B5%D1%86%D0%BA%D0%B8%D0%B9,_%D0%A4%D1%91%D0%B4%D0%BE%D1%80_%D0%A4%D1%91%D0%B4%D0%BE%D1%80%D0%BE%D0%B2%D0%B8%D1%87" TargetMode="External"/><Relationship Id="rId5" Type="http://schemas.openxmlformats.org/officeDocument/2006/relationships/hyperlink" Target="http://ru.wikipedia.org/wiki/%D0%9C%D0%B0%D0%BA%D0%B0%D1%80%D0%B5%D0%BD%D0%BA%D0%BE,_%D0%90%D0%BD%D1%82%D0%BE%D0%BD_%D0%A1%D0%B5%D0%BC%D1%91%D0%BD%D0%BE%D0%B2%D0%B8%D1%87" TargetMode="External"/><Relationship Id="rId4" Type="http://schemas.openxmlformats.org/officeDocument/2006/relationships/hyperlink" Target="http://www.calend.ru/day/9-1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91" TargetMode="External"/><Relationship Id="rId13" Type="http://schemas.openxmlformats.org/officeDocument/2006/relationships/hyperlink" Target="http://ru.wikipedia.org/wiki/%D0%9F%D0%BE%D1%81%D0%BB%D0%B5%D0%B4%D0%BD%D0%B8%D0%B9_%D0%B7%D0%B2%D0%BE%D0%BD%D0%BE%D0%BA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://ru.wikipedia.org/wiki/18_%D0%BC%D0%B0%D1%80%D1%82%D0%B0" TargetMode="External"/><Relationship Id="rId12" Type="http://schemas.openxmlformats.org/officeDocument/2006/relationships/hyperlink" Target="http://ru.wikipedia.org/wiki/%D0%94%D0%B5%D0%BD%D1%8C_%D0%B7%D0%BD%D0%B0%D0%BD%D0%B8%D0%B9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5%D0%BA%D0%B0%D1%82%D0%B5%D1%80%D0%B8%D0%BD%D0%BE%D0%B4%D0%B0%D1%80" TargetMode="External"/><Relationship Id="rId11" Type="http://schemas.openxmlformats.org/officeDocument/2006/relationships/hyperlink" Target="http://ru.wikipedia.org/wiki/%D0%9C%D0%B0%D0%BA%D0%B0%D1%80%D0%B5%D0%BD%D0%BA%D0%BE,_%D0%90%D0%BD%D1%82%D0%BE%D0%BD_%D0%A1%D0%B5%D0%BC%D1%91%D0%BD%D0%BE%D0%B2%D0%B8%D1%87" TargetMode="External"/><Relationship Id="rId5" Type="http://schemas.openxmlformats.org/officeDocument/2006/relationships/hyperlink" Target="http://ru.wikipedia.org/wiki/1915" TargetMode="External"/><Relationship Id="rId10" Type="http://schemas.openxmlformats.org/officeDocument/2006/relationships/hyperlink" Target="http://ru.wikipedia.org/wiki/%D0%97%D0%B0%D1%81%D0%BB%D1%83%D0%B6%D0%B5%D0%BD%D0%BD%D1%8B%D0%B9_%D1%83%D1%87%D0%B8%D1%82%D0%B5%D0%BB%D1%8C_%D1%88%D0%BA%D0%BE%D0%BB%D1%8B_%D0%A0%D0%A1%D0%A4%D0%A1%D0%A0" TargetMode="External"/><Relationship Id="rId4" Type="http://schemas.openxmlformats.org/officeDocument/2006/relationships/hyperlink" Target="http://ru.wikipedia.org/wiki/15_%D0%BC%D0%B0%D1%8F" TargetMode="External"/><Relationship Id="rId9" Type="http://schemas.openxmlformats.org/officeDocument/2006/relationships/hyperlink" Target="http://ru.wikipedia.org/wiki/%D0%9A%D1%80%D0%B0%D1%81%D0%BD%D0%BE%D0%B4%D0%B0%D1%8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9.jpeg"/><Relationship Id="rId2" Type="http://schemas.openxmlformats.org/officeDocument/2006/relationships/hyperlink" Target="http://lisyonok.ucoz.ru/index/0-10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1%D1%82%D1%83%D0%B4%D0%B5%D0%BD%D1%82" TargetMode="External"/><Relationship Id="rId5" Type="http://schemas.openxmlformats.org/officeDocument/2006/relationships/hyperlink" Target="http://ru.wikipedia.org/wiki/%D0%A3%D1%87%D0%B5%D0%B1%D0%BD%D1%8B%D0%B9_%D0%B3%D0%BE%D0%B4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ru.wikipedia.org/wiki/%D0%9F%D0%B5%D1%80%D0%B2%D1%8B%D0%B9_%D1%83%D1%80%D0%BE%D0%B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1%82%D1%80%D0%B0%D0%BD%D0%B0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://ru.wikipedia.org/wiki/%D0%93%D0%BE%D1%80%D0%BE%D0%B4" TargetMode="External"/><Relationship Id="rId2" Type="http://schemas.openxmlformats.org/officeDocument/2006/relationships/hyperlink" Target="http://lisyonok.ucoz.ru/index/0-10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3%D1%87%D0%B5%D0%B1%D0%BD%D1%8B%D0%B9_%D0%B3%D0%BE%D0%B4" TargetMode="External"/><Relationship Id="rId5" Type="http://schemas.openxmlformats.org/officeDocument/2006/relationships/hyperlink" Target="http://ru.wikipedia.org/wiki/%D0%A6%D0%B2%D0%B5%D1%82%D1%8B" TargetMode="External"/><Relationship Id="rId10" Type="http://schemas.openxmlformats.org/officeDocument/2006/relationships/image" Target="../media/image13.jpeg"/><Relationship Id="rId4" Type="http://schemas.openxmlformats.org/officeDocument/2006/relationships/hyperlink" Target="http://ru.wikipedia.org/wiki/%D0%A3%D1%87%D0%B8%D1%82%D0%B5%D0%BB%D1%8C" TargetMode="External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13.jpg"/>
          <p:cNvPicPr>
            <a:picLocks noChangeAspect="1"/>
          </p:cNvPicPr>
          <p:nvPr/>
        </p:nvPicPr>
        <p:blipFill>
          <a:blip r:embed="rId2"/>
          <a:srcRect b="5333"/>
          <a:stretch>
            <a:fillRect/>
          </a:stretch>
        </p:blipFill>
        <p:spPr bwMode="auto">
          <a:xfrm>
            <a:off x="1600200" y="1295400"/>
            <a:ext cx="568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2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2291" name="Рисунок 2" descr="DSC0239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828800"/>
            <a:ext cx="4724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3" descr="2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71" descr="Фоны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ИЗ ИСТОРИИ ПРАЗДНИКА</a:t>
            </a:r>
          </a:p>
        </p:txBody>
      </p:sp>
      <p:sp>
        <p:nvSpPr>
          <p:cNvPr id="3076" name="Содержимое 6"/>
          <p:cNvSpPr>
            <a:spLocks noGrp="1"/>
          </p:cNvSpPr>
          <p:nvPr>
            <p:ph sz="half" idx="2"/>
          </p:nvPr>
        </p:nvSpPr>
        <p:spPr>
          <a:xfrm>
            <a:off x="3733800" y="1600200"/>
            <a:ext cx="4953000" cy="4525963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i="1" smtClean="0"/>
              <a:t>Юлий Цезарь сказал: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b="1" i="1" smtClean="0"/>
              <a:t>             «Знание — это сила».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i="1" smtClean="0"/>
              <a:t>А День знаний — это всегда волнующий праздник для всех. Наверное, не найдется в России человека, который бы не вспоминал день первого звонка, свою первую учительницу, школьных товарищей, с которыми начинал путь во взрослую жизнь. </a:t>
            </a:r>
            <a:br>
              <a:rPr lang="ru-RU" sz="2400" i="1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3077" name="Рисунок 7" descr="Julius_Caesar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905000"/>
            <a:ext cx="148278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228600" y="5486400"/>
            <a:ext cx="3200400" cy="106680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</a:t>
            </a:r>
            <a:r>
              <a:rPr lang="ru-RU" sz="2600" b="1" dirty="0" smtClean="0"/>
              <a:t>Гай Ю́лий Це́зарь</a:t>
            </a:r>
            <a:r>
              <a:rPr lang="ru-RU" sz="2600" dirty="0" smtClean="0"/>
              <a:t>  — </a:t>
            </a:r>
            <a:r>
              <a:rPr lang="ru-RU" sz="2600" u="sng" dirty="0" smtClean="0">
                <a:hlinkClick r:id="rId5" tooltip="Древний Рим"/>
              </a:rPr>
              <a:t>древнеримский</a:t>
            </a:r>
            <a:r>
              <a:rPr lang="ru-RU" sz="2600" dirty="0" smtClean="0"/>
              <a:t> государственный и политический деятель, </a:t>
            </a:r>
            <a:r>
              <a:rPr lang="ru-RU" sz="2600" u="sng" dirty="0" smtClean="0">
                <a:hlinkClick r:id="rId6" tooltip="Диктатор (Древний Рим)"/>
              </a:rPr>
              <a:t>диктатор</a:t>
            </a:r>
            <a:r>
              <a:rPr lang="ru-RU" sz="2600" dirty="0" smtClean="0"/>
              <a:t>, </a:t>
            </a:r>
            <a:r>
              <a:rPr lang="ru-RU" sz="2600" u="sng" dirty="0" smtClean="0">
                <a:hlinkClick r:id="rId7" tooltip="Полководец"/>
              </a:rPr>
              <a:t>полководец</a:t>
            </a:r>
            <a:r>
              <a:rPr lang="ru-RU" sz="2600" dirty="0" smtClean="0"/>
              <a:t>, </a:t>
            </a:r>
            <a:r>
              <a:rPr lang="ru-RU" sz="2600" u="sng" dirty="0" smtClean="0">
                <a:hlinkClick r:id="rId8" tooltip="Писатель"/>
              </a:rPr>
              <a:t>писатель</a:t>
            </a:r>
            <a:r>
              <a:rPr lang="ru-RU" sz="2600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ocuments and Settings\Admin\Рабочий стол\шшш\15d25f9d07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ИЗ ИСТОРИИ ПРАЗДНИКА</a:t>
            </a:r>
          </a:p>
        </p:txBody>
      </p:sp>
      <p:pic>
        <p:nvPicPr>
          <p:cNvPr id="4100" name="Содержимое 4" descr="0_361ed_ff95850f_XL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2286000"/>
            <a:ext cx="3381375" cy="23622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0" y="1295400"/>
            <a:ext cx="5410200" cy="52578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Этот день празднуют школьники и студенты, ведь сегодня у них начинается новый учебный год. </a:t>
            </a:r>
            <a:br>
              <a:rPr lang="ru-RU" dirty="0" smtClean="0"/>
            </a:br>
            <a:r>
              <a:rPr lang="ru-RU" dirty="0" smtClean="0"/>
              <a:t>Официально День знаний был учрежден Верховным Советом СССР - </a:t>
            </a:r>
            <a:r>
              <a:rPr lang="ru-RU" u="sng" dirty="0" smtClean="0">
                <a:hlinkClick r:id="rId4"/>
              </a:rPr>
              <a:t>1 сентября</a:t>
            </a:r>
            <a:r>
              <a:rPr lang="ru-RU" dirty="0" smtClean="0"/>
              <a:t> 1984 года. История возникновения этого праздника (как и целого ряда других) связана с Краснодарской школой № 12 им. </a:t>
            </a:r>
            <a:r>
              <a:rPr lang="ru-RU" dirty="0" smtClean="0">
                <a:hlinkClick r:id="rId5" tooltip="Макаренко, Антон Семёнович"/>
              </a:rPr>
              <a:t>Макаренко</a:t>
            </a:r>
            <a:r>
              <a:rPr lang="ru-RU" dirty="0" smtClean="0"/>
              <a:t> под рук. заслуженного учителя школы РСФСР,  </a:t>
            </a:r>
            <a:r>
              <a:rPr lang="ru-RU" dirty="0" smtClean="0">
                <a:hlinkClick r:id="rId6" tooltip="Брюховецкий, Фёдор Фёдорович"/>
              </a:rPr>
              <a:t>Ф.Ф.Брюховецкого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ocuments and Settings\Admin\Рабочий стол\шшш\6c520b68f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ИЗ ИСТОРИИ ПРАЗДНИКА</a:t>
            </a:r>
          </a:p>
        </p:txBody>
      </p:sp>
      <p:pic>
        <p:nvPicPr>
          <p:cNvPr id="5124" name="Содержимое 4" descr="Брюховецкий,_Фёдор_Фёдорович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752600"/>
            <a:ext cx="2248680" cy="33528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48000" y="1371600"/>
            <a:ext cx="5867400" cy="51816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Фёдор Фёдорович Брюховецкий</a:t>
            </a: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(</a:t>
            </a:r>
            <a:r>
              <a:rPr lang="ru-RU" u="sng" dirty="0" smtClean="0">
                <a:hlinkClick r:id="rId4" tooltip="15 мая"/>
              </a:rPr>
              <a:t>15 мая</a:t>
            </a:r>
            <a:r>
              <a:rPr lang="ru-RU" dirty="0" smtClean="0"/>
              <a:t> </a:t>
            </a:r>
            <a:r>
              <a:rPr lang="ru-RU" u="sng" dirty="0" smtClean="0">
                <a:hlinkClick r:id="rId5" tooltip="1915"/>
              </a:rPr>
              <a:t>1915</a:t>
            </a:r>
            <a:r>
              <a:rPr lang="ru-RU" dirty="0" smtClean="0"/>
              <a:t>, </a:t>
            </a:r>
            <a:r>
              <a:rPr lang="ru-RU" u="sng" dirty="0" smtClean="0">
                <a:hlinkClick r:id="rId6" tooltip="Екатеринодар"/>
              </a:rPr>
              <a:t>Екатеринодар</a:t>
            </a:r>
            <a:r>
              <a:rPr lang="ru-RU" dirty="0" smtClean="0"/>
              <a:t> — </a:t>
            </a:r>
            <a:r>
              <a:rPr lang="ru-RU" u="sng" dirty="0" smtClean="0">
                <a:hlinkClick r:id="rId7" tooltip="18 марта"/>
              </a:rPr>
              <a:t>18 марта</a:t>
            </a:r>
            <a:r>
              <a:rPr lang="ru-RU" dirty="0" smtClean="0"/>
              <a:t> </a:t>
            </a:r>
            <a:r>
              <a:rPr lang="ru-RU" u="sng" dirty="0" smtClean="0">
                <a:hlinkClick r:id="rId8" tooltip="1991"/>
              </a:rPr>
              <a:t>1991</a:t>
            </a:r>
            <a:r>
              <a:rPr lang="ru-RU" dirty="0" smtClean="0"/>
              <a:t>,</a:t>
            </a:r>
            <a:r>
              <a:rPr lang="ru-RU" u="sng" dirty="0" smtClean="0">
                <a:hlinkClick r:id="rId9" tooltip="Краснодар"/>
              </a:rPr>
              <a:t>Краснодар</a:t>
            </a:r>
            <a:r>
              <a:rPr lang="ru-RU" dirty="0" smtClean="0"/>
              <a:t>) — советский педагог, директор школы, </a:t>
            </a:r>
            <a:r>
              <a:rPr lang="ru-RU" u="sng" dirty="0" smtClean="0">
                <a:hlinkClick r:id="rId10" tooltip="Заслуженный учитель школы РСФСР"/>
              </a:rPr>
              <a:t>заслуженный учитель школы РСФСР</a:t>
            </a:r>
            <a:r>
              <a:rPr lang="ru-RU" dirty="0" smtClean="0"/>
              <a:t>, кандидат исторических наук. Ф. Ф. Брюховецкий продолжал идеи </a:t>
            </a:r>
            <a:r>
              <a:rPr lang="ru-RU" u="sng" dirty="0" smtClean="0">
                <a:hlinkClick r:id="rId11" tooltip="Макаренко, Антон Семёнович"/>
              </a:rPr>
              <a:t>А. С. Макаренко</a:t>
            </a:r>
            <a:r>
              <a:rPr lang="ru-RU" dirty="0" smtClean="0"/>
              <a:t> по организации коллектива, создал многие школьные обычаи, получившие широкое распространение в школах Союза, включая такие как </a:t>
            </a:r>
            <a:r>
              <a:rPr lang="ru-RU" u="sng" dirty="0" smtClean="0">
                <a:hlinkClick r:id="rId12" tooltip="День знаний"/>
              </a:rPr>
              <a:t>День знаний</a:t>
            </a:r>
            <a:r>
              <a:rPr lang="ru-RU" dirty="0" smtClean="0"/>
              <a:t>, праздник первого и </a:t>
            </a:r>
            <a:r>
              <a:rPr lang="ru-RU" u="sng" dirty="0" smtClean="0">
                <a:hlinkClick r:id="rId13" tooltip="Последний звонок"/>
              </a:rPr>
              <a:t>праздник последнего звонка</a:t>
            </a:r>
            <a:r>
              <a:rPr lang="ru-RU" dirty="0" smtClean="0"/>
              <a:t>, работал над созданием на основе школы культурного центра.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71" descr="Фоны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ИЗ ИСТОРИИ ПРАЗДНИКА</a:t>
            </a:r>
          </a:p>
        </p:txBody>
      </p:sp>
      <p:pic>
        <p:nvPicPr>
          <p:cNvPr id="6148" name="Содержимое 4" descr="DSC06236.JPG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0" y="1371600"/>
            <a:ext cx="3048000" cy="2286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600" y="3810000"/>
            <a:ext cx="8686800" cy="27432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Традиционно в этот день в школах проходят торжественные линейки и собрания, посвященные празднику. Как всегда, с особой торжественностью встречают в школах первоклассников. </a:t>
            </a:r>
            <a:br>
              <a:rPr lang="ru-RU" dirty="0" smtClean="0"/>
            </a:br>
            <a:r>
              <a:rPr lang="ru-RU" dirty="0" smtClean="0"/>
              <a:t>Для первоклассников — это </a:t>
            </a:r>
            <a:r>
              <a:rPr lang="ru-RU" b="1" dirty="0" smtClean="0"/>
              <a:t>праздник Первого звонка</a:t>
            </a:r>
            <a:r>
              <a:rPr lang="ru-RU" dirty="0" smtClean="0"/>
              <a:t>, а в целом, праздник начала нового </a:t>
            </a:r>
            <a:r>
              <a:rPr lang="ru-RU" dirty="0" smtClean="0">
                <a:hlinkClick r:id="rId5" tooltip="Учебный год"/>
              </a:rPr>
              <a:t>учебного года</a:t>
            </a:r>
            <a:r>
              <a:rPr lang="ru-RU" dirty="0" smtClean="0"/>
              <a:t>, прежде всего для учеников, учащихся, </a:t>
            </a:r>
            <a:r>
              <a:rPr lang="ru-RU" dirty="0" smtClean="0">
                <a:hlinkClick r:id="rId6" tooltip="Студент"/>
              </a:rPr>
              <a:t>студентов</a:t>
            </a:r>
            <a:r>
              <a:rPr lang="ru-RU" dirty="0" smtClean="0"/>
              <a:t>, учителей и преподавателей.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6150" name="Рисунок 5" descr="DSC0623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0600" y="13716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Documents and Settings\Admin\Рабочий стол\шшш\15d25f9d07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ИЗ ИСТОРИИ ПРАЗДНИКА</a:t>
            </a:r>
          </a:p>
        </p:txBody>
      </p:sp>
      <p:pic>
        <p:nvPicPr>
          <p:cNvPr id="7172" name="Содержимое 5" descr="DSC0240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2133600"/>
            <a:ext cx="3149600" cy="23622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33800" y="1447800"/>
            <a:ext cx="5181600" cy="51816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Первоначально день </a:t>
            </a:r>
            <a:r>
              <a:rPr lang="ru-RU" b="1" dirty="0" smtClean="0"/>
              <a:t>1 сентября</a:t>
            </a:r>
            <a:r>
              <a:rPr lang="ru-RU" dirty="0" smtClean="0"/>
              <a:t>, уже после придания ему статуса государственного праздника, всё же был учебным днём в школах: праздник в школах начинался с торжественной линейки, затем проводился </a:t>
            </a:r>
            <a:r>
              <a:rPr lang="ru-RU" dirty="0" smtClean="0">
                <a:hlinkClick r:id="rId4" tooltip="Первый урок"/>
              </a:rPr>
              <a:t>Урок Мира</a:t>
            </a:r>
            <a:r>
              <a:rPr lang="ru-RU" dirty="0" smtClean="0"/>
              <a:t>, затем другие уроки. Теперь в школах проводятся только торжественные линейки (когда учащиеся школ выстраиваются в линии согласно своему классу) и другие праздничные мероприятия, на которых особое внимание уделяется первоклассникам.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44" descr="Фоны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ИЗ ИСТОРИИ ПРАЗДНИКА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52400" y="4343400"/>
            <a:ext cx="8763000" cy="19050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1 сентября ученики и их родители дарят </a:t>
            </a:r>
            <a:r>
              <a:rPr lang="ru-RU" dirty="0" smtClean="0">
                <a:hlinkClick r:id="rId4" tooltip="Учитель"/>
              </a:rPr>
              <a:t>учителям</a:t>
            </a:r>
            <a:r>
              <a:rPr lang="ru-RU" dirty="0" smtClean="0"/>
              <a:t> </a:t>
            </a:r>
            <a:r>
              <a:rPr lang="ru-RU" dirty="0" smtClean="0">
                <a:hlinkClick r:id="rId5" tooltip="Цветы"/>
              </a:rPr>
              <a:t>цветы</a:t>
            </a:r>
            <a:r>
              <a:rPr lang="ru-RU" dirty="0" smtClean="0"/>
              <a:t>, поздравляют с началом </a:t>
            </a:r>
            <a:r>
              <a:rPr lang="ru-RU" dirty="0" smtClean="0">
                <a:hlinkClick r:id="rId6" tooltip="Учебный год"/>
              </a:rPr>
              <a:t>учебного года</a:t>
            </a:r>
            <a:r>
              <a:rPr lang="ru-RU" dirty="0" smtClean="0"/>
              <a:t>. Первые лица государства традиционно поздравляют с Днём знаний учителей и учеников. Различные учебные заведения посещает администрация районов, руководители </a:t>
            </a:r>
            <a:r>
              <a:rPr lang="ru-RU" dirty="0" smtClean="0">
                <a:hlinkClick r:id="rId7" tooltip="Город"/>
              </a:rPr>
              <a:t>городов</a:t>
            </a:r>
            <a:r>
              <a:rPr lang="ru-RU" dirty="0" smtClean="0"/>
              <a:t> и </a:t>
            </a:r>
            <a:r>
              <a:rPr lang="ru-RU" dirty="0" smtClean="0">
                <a:hlinkClick r:id="rId8" tooltip="Страна"/>
              </a:rPr>
              <a:t>страны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8198" name="Рисунок 7" descr="12580806.567654.jpe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00800" y="1691148"/>
            <a:ext cx="1828800" cy="135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8" descr="7a4b9022b1615e54ace2c0cd8440d6f6_full.jpg"/>
          <p:cNvPicPr>
            <a:picLocks noChangeAspect="1"/>
          </p:cNvPicPr>
          <p:nvPr/>
        </p:nvPicPr>
        <p:blipFill>
          <a:blip r:embed="rId10"/>
          <a:srcRect l="12183" r="7819" b="3125"/>
          <a:stretch>
            <a:fillRect/>
          </a:stretch>
        </p:blipFill>
        <p:spPr bwMode="auto">
          <a:xfrm>
            <a:off x="3124200" y="1600200"/>
            <a:ext cx="26098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Documents and Settings\Admin\Рабочий стол\шшш\6c520b68f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ИЗ ИСТОРИИ ПРАЗДНИКА</a:t>
            </a:r>
          </a:p>
        </p:txBody>
      </p:sp>
      <p:pic>
        <p:nvPicPr>
          <p:cNvPr id="9220" name="Содержимое 5" descr="то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14999" t="5000" r="10001" b="5000"/>
          <a:stretch>
            <a:fillRect/>
          </a:stretch>
        </p:blipFill>
        <p:spPr>
          <a:xfrm>
            <a:off x="609600" y="1295400"/>
            <a:ext cx="1524000" cy="1371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0" y="1600200"/>
            <a:ext cx="5410200" cy="51054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В средних специальных и высших учебных заведениях, как правило, обходится без линеек (для первокурсников проводится торжественное собрание, но учащиеся старших курсов учатся), но торжественность момента от этого не уменьшается. Помимо праздника первого звонка и вручения студенческих билетов, в последнее время 1 сентября учащиеся отмечают с большим размахом: катаниями на теплоходах, вечеринками в кафе и на свежем воздухе.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9222" name="Рисунок 6" descr="тот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2743200"/>
            <a:ext cx="24384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7" descr="тотт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572000"/>
            <a:ext cx="2819400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1.jpg"/>
          <p:cNvPicPr>
            <a:picLocks noChangeAspect="1"/>
          </p:cNvPicPr>
          <p:nvPr/>
        </p:nvPicPr>
        <p:blipFill>
          <a:blip r:embed="rId2"/>
          <a:srcRect l="2286" t="1778" r="1714" b="3999"/>
          <a:stretch>
            <a:fillRect/>
          </a:stretch>
        </p:blipFill>
        <p:spPr bwMode="auto">
          <a:xfrm>
            <a:off x="3276600" y="0"/>
            <a:ext cx="5867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2" descr="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066800"/>
            <a:ext cx="3048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234</Words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ИЗ ИСТОРИИ ПРАЗДНИКА</vt:lpstr>
      <vt:lpstr>ИЗ ИСТОРИИ ПРАЗДНИКА</vt:lpstr>
      <vt:lpstr>ИЗ ИСТОРИИ ПРАЗДНИКА</vt:lpstr>
      <vt:lpstr>ИЗ ИСТОРИИ ПРАЗДНИКА</vt:lpstr>
      <vt:lpstr>ИЗ ИСТОРИИ ПРАЗДНИКА</vt:lpstr>
      <vt:lpstr>ИЗ ИСТОРИИ ПРАЗДНИКА</vt:lpstr>
      <vt:lpstr>ИЗ ИСТОРИИ ПРАЗДНИКА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8</cp:revision>
  <dcterms:modified xsi:type="dcterms:W3CDTF">2019-05-25T19:52:42Z</dcterms:modified>
</cp:coreProperties>
</file>