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7" r:id="rId2"/>
    <p:sldId id="258" r:id="rId3"/>
    <p:sldId id="263" r:id="rId4"/>
    <p:sldId id="269" r:id="rId5"/>
    <p:sldId id="268" r:id="rId6"/>
    <p:sldId id="267" r:id="rId7"/>
    <p:sldId id="256" r:id="rId8"/>
    <p:sldId id="259" r:id="rId9"/>
    <p:sldId id="266" r:id="rId10"/>
    <p:sldId id="264" r:id="rId11"/>
    <p:sldId id="274" r:id="rId12"/>
    <p:sldId id="260" r:id="rId13"/>
    <p:sldId id="270" r:id="rId14"/>
    <p:sldId id="272" r:id="rId15"/>
    <p:sldId id="26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7" Type="http://schemas.openxmlformats.org/officeDocument/2006/relationships/image" Target="../media/image18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9B3DB-7992-44AA-A3AF-C36945F6BDAC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6F5CAB-C404-4FAD-A5DB-B7ACAE36F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6F5CAB-C404-4FAD-A5DB-B7ACAE36FB9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F50820E-81B3-4A9E-A9B5-11DAE14D11E8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6FF99DD-E723-4267-8AC6-8E86629F55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image" Target="../media/image19.jpe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5" Type="http://schemas.openxmlformats.org/officeDocument/2006/relationships/oleObject" Target="../embeddings/oleObject19.bin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4414" y="1714488"/>
            <a:ext cx="7772400" cy="28575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dirty="0" err="1" smtClean="0">
                <a:solidFill>
                  <a:srgbClr val="FF0000"/>
                </a:solidFill>
              </a:rPr>
              <a:t>Рцианольынае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вдйестяи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исчал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https://wikiway.com/upload/hl-photo/8ba/9e9/kuminskaya_polyana_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1" name="Picture 3" descr="C:\Documents and Settings\Лена\Рабочий стол\урок\kuminskaya_polyana_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571744"/>
            <a:ext cx="5473493" cy="40719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142852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Лесопарковый массив Кумысная поляна играет исключительно важную экологическую, рекреационно-оздоровительную и воспитательную роли в самом существовании областного центра.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5920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</a:t>
            </a:r>
            <a:r>
              <a:rPr lang="ru-RU" b="1" dirty="0"/>
              <a:t>в </a:t>
            </a:r>
            <a:r>
              <a:rPr lang="ru-RU" b="1" dirty="0" smtClean="0"/>
              <a:t>группах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000099" y="857232"/>
          <a:ext cx="7572427" cy="1899287"/>
        </p:xfrm>
        <a:graphic>
          <a:graphicData uri="http://schemas.openxmlformats.org/drawingml/2006/table">
            <a:tbl>
              <a:tblPr/>
              <a:tblGrid>
                <a:gridCol w="484813"/>
                <a:gridCol w="603038"/>
                <a:gridCol w="602188"/>
                <a:gridCol w="810945"/>
                <a:gridCol w="628183"/>
                <a:gridCol w="501823"/>
                <a:gridCol w="501823"/>
                <a:gridCol w="501823"/>
                <a:gridCol w="501823"/>
                <a:gridCol w="534995"/>
                <a:gridCol w="534995"/>
                <a:gridCol w="682989"/>
                <a:gridCol w="682989"/>
              </a:tblGrid>
              <a:tr h="10068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-22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571868" y="1000108"/>
          <a:ext cx="460890" cy="571504"/>
        </p:xfrm>
        <a:graphic>
          <a:graphicData uri="http://schemas.openxmlformats.org/presentationml/2006/ole">
            <p:oleObj spid="_x0000_s48130" name="Формула" r:id="rId3" imgW="317225" imgH="393359" progId="Equation.3">
              <p:embed/>
            </p:oleObj>
          </a:graphicData>
        </a:graphic>
      </p:graphicFrame>
      <p:graphicFrame>
        <p:nvGraphicFramePr>
          <p:cNvPr id="2" name="Object 13"/>
          <p:cNvGraphicFramePr>
            <a:graphicFrameLocks noChangeAspect="1"/>
          </p:cNvGraphicFramePr>
          <p:nvPr/>
        </p:nvGraphicFramePr>
        <p:xfrm>
          <a:off x="7960360" y="1071546"/>
          <a:ext cx="589941" cy="571504"/>
        </p:xfrm>
        <a:graphic>
          <a:graphicData uri="http://schemas.openxmlformats.org/presentationml/2006/ole">
            <p:oleObj spid="_x0000_s48131" name="Формула" r:id="rId4" imgW="406048" imgH="393359" progId="Equation.3">
              <p:embed/>
            </p:oleObj>
          </a:graphicData>
        </a:graphic>
      </p:graphicFrame>
      <p:graphicFrame>
        <p:nvGraphicFramePr>
          <p:cNvPr id="5" name="Object 15"/>
          <p:cNvGraphicFramePr>
            <a:graphicFrameLocks noChangeAspect="1"/>
          </p:cNvGraphicFramePr>
          <p:nvPr/>
        </p:nvGraphicFramePr>
        <p:xfrm>
          <a:off x="4929190" y="1000108"/>
          <a:ext cx="571504" cy="571504"/>
        </p:xfrm>
        <a:graphic>
          <a:graphicData uri="http://schemas.openxmlformats.org/presentationml/2006/ole">
            <p:oleObj spid="_x0000_s48132" name="Формула" r:id="rId5" imgW="393529" imgH="393529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6143636" y="1071546"/>
          <a:ext cx="500066" cy="500066"/>
        </p:xfrm>
        <a:graphic>
          <a:graphicData uri="http://schemas.openxmlformats.org/presentationml/2006/ole">
            <p:oleObj spid="_x0000_s48133" name="Формула" r:id="rId6" imgW="393529" imgH="393529" progId="Equation.3">
              <p:embed/>
            </p:oleObj>
          </a:graphicData>
        </a:graphic>
      </p:graphicFrame>
      <p:graphicFrame>
        <p:nvGraphicFramePr>
          <p:cNvPr id="7" name="Object 19"/>
          <p:cNvGraphicFramePr>
            <a:graphicFrameLocks noChangeAspect="1"/>
          </p:cNvGraphicFramePr>
          <p:nvPr/>
        </p:nvGraphicFramePr>
        <p:xfrm>
          <a:off x="1357289" y="1000108"/>
          <a:ext cx="483579" cy="785818"/>
        </p:xfrm>
        <a:graphic>
          <a:graphicData uri="http://schemas.openxmlformats.org/presentationml/2006/ole">
            <p:oleObj spid="_x0000_s48134" name="Формула" r:id="rId7" imgW="330057" imgH="393529" progId="Equation.3">
              <p:embed/>
            </p:oleObj>
          </a:graphicData>
        </a:graphic>
      </p:graphicFrame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1000100" y="1071546"/>
          <a:ext cx="428628" cy="738193"/>
        </p:xfrm>
        <a:graphic>
          <a:graphicData uri="http://schemas.openxmlformats.org/presentationml/2006/ole">
            <p:oleObj spid="_x0000_s48135" name="Формула" r:id="rId8" imgW="228501" imgH="393529" progId="Equation.3">
              <p:embed/>
            </p:oleObj>
          </a:graphicData>
        </a:graphic>
      </p:graphicFrame>
      <p:graphicFrame>
        <p:nvGraphicFramePr>
          <p:cNvPr id="9" name="Object 18"/>
          <p:cNvGraphicFramePr>
            <a:graphicFrameLocks noChangeAspect="1"/>
          </p:cNvGraphicFramePr>
          <p:nvPr/>
        </p:nvGraphicFramePr>
        <p:xfrm>
          <a:off x="2571736" y="1000108"/>
          <a:ext cx="599157" cy="714380"/>
        </p:xfrm>
        <a:graphic>
          <a:graphicData uri="http://schemas.openxmlformats.org/presentationml/2006/ole">
            <p:oleObj spid="_x0000_s48136" name="Формула" r:id="rId9" imgW="330057" imgH="393529" progId="Equation.3">
              <p:embed/>
            </p:oleObj>
          </a:graphicData>
        </a:graphic>
      </p:graphicFrame>
      <p:graphicFrame>
        <p:nvGraphicFramePr>
          <p:cNvPr id="10" name="Object 14"/>
          <p:cNvGraphicFramePr>
            <a:graphicFrameLocks noChangeAspect="1"/>
          </p:cNvGraphicFramePr>
          <p:nvPr/>
        </p:nvGraphicFramePr>
        <p:xfrm>
          <a:off x="7429519" y="1071546"/>
          <a:ext cx="331841" cy="642942"/>
        </p:xfrm>
        <a:graphic>
          <a:graphicData uri="http://schemas.openxmlformats.org/presentationml/2006/ole">
            <p:oleObj spid="_x0000_s48137" name="Формула" r:id="rId10" imgW="203112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45920" y="28572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</a:t>
            </a:r>
            <a:r>
              <a:rPr lang="ru-RU" b="1" dirty="0"/>
              <a:t>в </a:t>
            </a:r>
            <a:r>
              <a:rPr lang="ru-RU" b="1" dirty="0" smtClean="0"/>
              <a:t>группах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44" name="Picture 12" descr="C:\Documents and Settings\Лена\Рабочий стол\урок\2016-06-04-33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464464"/>
            <a:ext cx="5000660" cy="3091917"/>
          </a:xfrm>
          <a:prstGeom prst="rect">
            <a:avLst/>
          </a:prstGeom>
          <a:noFill/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000099" y="857232"/>
          <a:ext cx="7572427" cy="1899287"/>
        </p:xfrm>
        <a:graphic>
          <a:graphicData uri="http://schemas.openxmlformats.org/drawingml/2006/table">
            <a:tbl>
              <a:tblPr/>
              <a:tblGrid>
                <a:gridCol w="484813"/>
                <a:gridCol w="603038"/>
                <a:gridCol w="602188"/>
                <a:gridCol w="810945"/>
                <a:gridCol w="628183"/>
                <a:gridCol w="501823"/>
                <a:gridCol w="501823"/>
                <a:gridCol w="501823"/>
                <a:gridCol w="501823"/>
                <a:gridCol w="534995"/>
                <a:gridCol w="534995"/>
                <a:gridCol w="682989"/>
                <a:gridCol w="682989"/>
              </a:tblGrid>
              <a:tr h="100682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-20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-22</a:t>
                      </a:r>
                      <a:endParaRPr lang="ru-RU" sz="12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20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4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</a:rPr>
                        <a:t>ю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</a:rPr>
                        <a:t>ю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Times New Roman"/>
                          <a:ea typeface="Times New Roman"/>
                        </a:rPr>
                        <a:t>р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571868" y="1000108"/>
          <a:ext cx="460890" cy="571504"/>
        </p:xfrm>
        <a:graphic>
          <a:graphicData uri="http://schemas.openxmlformats.org/presentationml/2006/ole">
            <p:oleObj spid="_x0000_s18449" name="Формула" r:id="rId4" imgW="317225" imgH="393359" progId="Equation.3">
              <p:embed/>
            </p:oleObj>
          </a:graphicData>
        </a:graphic>
      </p:graphicFrame>
      <p:graphicFrame>
        <p:nvGraphicFramePr>
          <p:cNvPr id="2" name="Object 13"/>
          <p:cNvGraphicFramePr>
            <a:graphicFrameLocks noChangeAspect="1"/>
          </p:cNvGraphicFramePr>
          <p:nvPr/>
        </p:nvGraphicFramePr>
        <p:xfrm>
          <a:off x="7960360" y="1071546"/>
          <a:ext cx="589941" cy="571504"/>
        </p:xfrm>
        <a:graphic>
          <a:graphicData uri="http://schemas.openxmlformats.org/presentationml/2006/ole">
            <p:oleObj spid="_x0000_s18445" name="Формула" r:id="rId5" imgW="406048" imgH="393359" progId="Equation.3">
              <p:embed/>
            </p:oleObj>
          </a:graphicData>
        </a:graphic>
      </p:graphicFrame>
      <p:graphicFrame>
        <p:nvGraphicFramePr>
          <p:cNvPr id="5" name="Object 15"/>
          <p:cNvGraphicFramePr>
            <a:graphicFrameLocks noChangeAspect="1"/>
          </p:cNvGraphicFramePr>
          <p:nvPr/>
        </p:nvGraphicFramePr>
        <p:xfrm>
          <a:off x="4929190" y="1000108"/>
          <a:ext cx="571504" cy="571504"/>
        </p:xfrm>
        <a:graphic>
          <a:graphicData uri="http://schemas.openxmlformats.org/presentationml/2006/ole">
            <p:oleObj spid="_x0000_s18447" name="Формула" r:id="rId6" imgW="393529" imgH="393529" progId="Equation.3">
              <p:embed/>
            </p:oleObj>
          </a:graphicData>
        </a:graphic>
      </p:graphicFrame>
      <p:graphicFrame>
        <p:nvGraphicFramePr>
          <p:cNvPr id="6" name="Object 16"/>
          <p:cNvGraphicFramePr>
            <a:graphicFrameLocks noChangeAspect="1"/>
          </p:cNvGraphicFramePr>
          <p:nvPr/>
        </p:nvGraphicFramePr>
        <p:xfrm>
          <a:off x="6143636" y="1071546"/>
          <a:ext cx="500066" cy="500066"/>
        </p:xfrm>
        <a:graphic>
          <a:graphicData uri="http://schemas.openxmlformats.org/presentationml/2006/ole">
            <p:oleObj spid="_x0000_s18448" name="Формула" r:id="rId7" imgW="393529" imgH="393529" progId="Equation.3">
              <p:embed/>
            </p:oleObj>
          </a:graphicData>
        </a:graphic>
      </p:graphicFrame>
      <p:graphicFrame>
        <p:nvGraphicFramePr>
          <p:cNvPr id="7" name="Object 19"/>
          <p:cNvGraphicFramePr>
            <a:graphicFrameLocks noChangeAspect="1"/>
          </p:cNvGraphicFramePr>
          <p:nvPr/>
        </p:nvGraphicFramePr>
        <p:xfrm>
          <a:off x="1357289" y="1000108"/>
          <a:ext cx="483579" cy="785818"/>
        </p:xfrm>
        <a:graphic>
          <a:graphicData uri="http://schemas.openxmlformats.org/presentationml/2006/ole">
            <p:oleObj spid="_x0000_s18451" name="Формула" r:id="rId8" imgW="330057" imgH="393529" progId="Equation.3">
              <p:embed/>
            </p:oleObj>
          </a:graphicData>
        </a:graphic>
      </p:graphicFrame>
      <p:graphicFrame>
        <p:nvGraphicFramePr>
          <p:cNvPr id="8" name="Object 20"/>
          <p:cNvGraphicFramePr>
            <a:graphicFrameLocks noChangeAspect="1"/>
          </p:cNvGraphicFramePr>
          <p:nvPr/>
        </p:nvGraphicFramePr>
        <p:xfrm>
          <a:off x="1000100" y="1071546"/>
          <a:ext cx="428628" cy="738193"/>
        </p:xfrm>
        <a:graphic>
          <a:graphicData uri="http://schemas.openxmlformats.org/presentationml/2006/ole">
            <p:oleObj spid="_x0000_s18452" name="Формула" r:id="rId9" imgW="228501" imgH="393529" progId="Equation.3">
              <p:embed/>
            </p:oleObj>
          </a:graphicData>
        </a:graphic>
      </p:graphicFrame>
      <p:graphicFrame>
        <p:nvGraphicFramePr>
          <p:cNvPr id="9" name="Object 18"/>
          <p:cNvGraphicFramePr>
            <a:graphicFrameLocks noChangeAspect="1"/>
          </p:cNvGraphicFramePr>
          <p:nvPr/>
        </p:nvGraphicFramePr>
        <p:xfrm>
          <a:off x="2571736" y="1000108"/>
          <a:ext cx="599157" cy="714380"/>
        </p:xfrm>
        <a:graphic>
          <a:graphicData uri="http://schemas.openxmlformats.org/presentationml/2006/ole">
            <p:oleObj spid="_x0000_s18450" name="Формула" r:id="rId10" imgW="330057" imgH="393529" progId="Equation.3">
              <p:embed/>
            </p:oleObj>
          </a:graphicData>
        </a:graphic>
      </p:graphicFrame>
      <p:graphicFrame>
        <p:nvGraphicFramePr>
          <p:cNvPr id="10" name="Object 14"/>
          <p:cNvGraphicFramePr>
            <a:graphicFrameLocks noChangeAspect="1"/>
          </p:cNvGraphicFramePr>
          <p:nvPr/>
        </p:nvGraphicFramePr>
        <p:xfrm>
          <a:off x="7429519" y="1071546"/>
          <a:ext cx="331841" cy="642942"/>
        </p:xfrm>
        <a:graphic>
          <a:graphicData uri="http://schemas.openxmlformats.org/presentationml/2006/ole">
            <p:oleObj spid="_x0000_s18446" name="Формула" r:id="rId11" imgW="203112" imgH="393529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142976" y="357166"/>
            <a:ext cx="7638951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26февраля вторник- прогноз погоды в Саратове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1" y="1000108"/>
          <a:ext cx="7286675" cy="5687586"/>
        </p:xfrm>
        <a:graphic>
          <a:graphicData uri="http://schemas.openxmlformats.org/drawingml/2006/table">
            <a:tbl>
              <a:tblPr/>
              <a:tblGrid>
                <a:gridCol w="2042708"/>
                <a:gridCol w="2042708"/>
                <a:gridCol w="1601194"/>
                <a:gridCol w="1600065"/>
              </a:tblGrid>
              <a:tr h="16238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Температура воздуха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Давление, </a:t>
                      </a:r>
                      <a:b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мм </a:t>
                      </a:r>
                      <a:r>
                        <a:rPr lang="ru-RU" sz="2800" b="1" dirty="0" err="1">
                          <a:latin typeface="Arial"/>
                          <a:ea typeface="Times New Roman"/>
                          <a:cs typeface="Times New Roman"/>
                        </a:rPr>
                        <a:t>рт</a:t>
                      </a: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. ст.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Влажность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Ветер, м/с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9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Утром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−4</a:t>
                      </a:r>
                      <a:r>
                        <a:rPr lang="ru-RU" sz="2800" b="1" dirty="0">
                          <a:latin typeface="Arial"/>
                          <a:ea typeface="Times New Roman"/>
                          <a:cs typeface="Times New Roman"/>
                        </a:rPr>
                        <a:t>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746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91%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8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Днём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−2</a:t>
                      </a: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°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746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88%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9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Вечером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−2</a:t>
                      </a: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°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746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9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Ночью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−3</a:t>
                      </a:r>
                      <a:r>
                        <a:rPr lang="ru-RU" sz="2800" b="1">
                          <a:latin typeface="Arial"/>
                          <a:ea typeface="Times New Roman"/>
                          <a:cs typeface="Times New Roman"/>
                        </a:rPr>
                        <a:t>°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748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Times New Roman"/>
                          <a:cs typeface="Times New Roman"/>
                        </a:rPr>
                        <a:t>94%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700" dirty="0">
                        <a:solidFill>
                          <a:srgbClr val="666666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142976" y="357166"/>
            <a:ext cx="7638951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26февраля вторник- прогноз погоды в Саратове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5" y="1785926"/>
          <a:ext cx="7072361" cy="2435745"/>
        </p:xfrm>
        <a:graphic>
          <a:graphicData uri="http://schemas.openxmlformats.org/drawingml/2006/table">
            <a:tbl>
              <a:tblPr/>
              <a:tblGrid>
                <a:gridCol w="1828394"/>
                <a:gridCol w="2042708"/>
                <a:gridCol w="1601194"/>
                <a:gridCol w="1600065"/>
              </a:tblGrid>
              <a:tr h="162382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Температура воздуха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Давление, </a:t>
                      </a:r>
                      <a:b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мм </a:t>
                      </a:r>
                      <a:r>
                        <a:rPr lang="ru-RU" sz="2400" dirty="0" err="1">
                          <a:latin typeface="Arial"/>
                          <a:ea typeface="Times New Roman"/>
                          <a:cs typeface="Times New Roman"/>
                        </a:rPr>
                        <a:t>рт</a:t>
                      </a: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. ст.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Влажность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Arial"/>
                          <a:ea typeface="Times New Roman"/>
                          <a:cs typeface="Times New Roman"/>
                        </a:rPr>
                        <a:t>Ветер, м/с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19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83" marR="674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57422" y="1000108"/>
            <a:ext cx="5000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Среднее значение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809750" y="3500438"/>
          <a:ext cx="666750" cy="738187"/>
        </p:xfrm>
        <a:graphic>
          <a:graphicData uri="http://schemas.openxmlformats.org/presentationml/2006/ole">
            <p:oleObj spid="_x0000_s46082" name="Формула" r:id="rId3" imgW="355320" imgH="393480" progId="Equation.3">
              <p:embed/>
            </p:oleObj>
          </a:graphicData>
        </a:graphic>
      </p:graphicFrame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3251200" y="3429000"/>
          <a:ext cx="738188" cy="738188"/>
        </p:xfrm>
        <a:graphic>
          <a:graphicData uri="http://schemas.openxmlformats.org/presentationml/2006/ole">
            <p:oleObj spid="_x0000_s46083" name="Формула" r:id="rId4" imgW="393480" imgH="393480" progId="Equation.3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5453063" y="3429000"/>
          <a:ext cx="833437" cy="738188"/>
        </p:xfrm>
        <a:graphic>
          <a:graphicData uri="http://schemas.openxmlformats.org/presentationml/2006/ole">
            <p:oleObj spid="_x0000_s46084" name="Формула" r:id="rId5" imgW="444240" imgH="393480" progId="Equation.3">
              <p:embed/>
            </p:oleObj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7215188" y="3429000"/>
          <a:ext cx="452437" cy="738188"/>
        </p:xfrm>
        <a:graphic>
          <a:graphicData uri="http://schemas.openxmlformats.org/presentationml/2006/ole">
            <p:oleObj spid="_x0000_s46085" name="Формула" r:id="rId6" imgW="241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4" y="500042"/>
            <a:ext cx="6943748" cy="292895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Домашнее  </a:t>
            </a:r>
            <a:r>
              <a:rPr lang="ru-RU" b="1" dirty="0"/>
              <a:t>задание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b="1" dirty="0" smtClean="0"/>
              <a:t>  </a:t>
            </a:r>
            <a:r>
              <a:rPr lang="ru-RU" dirty="0" smtClean="0"/>
              <a:t>Составить 3 задачи о нашем городе, используя рациональные числа.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14400" y="285728"/>
            <a:ext cx="8229600" cy="12001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к уроку математики в 6 классе «Действия с рациональными числами»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«Путешествие по любимому городу»</a:t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62" y="857232"/>
            <a:ext cx="6400800" cy="17859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8000" dirty="0" smtClean="0">
                <a:solidFill>
                  <a:srgbClr val="FF0000"/>
                </a:solidFill>
              </a:rPr>
              <a:t>   </a:t>
            </a:r>
            <a:r>
              <a:rPr lang="ru-RU" sz="8000" dirty="0" smtClean="0">
                <a:solidFill>
                  <a:srgbClr val="FF0000"/>
                </a:solidFill>
              </a:rPr>
              <a:t>САРАТОВ</a:t>
            </a:r>
            <a:r>
              <a:rPr lang="en-US" sz="2000" b="1" dirty="0" smtClean="0"/>
              <a:t>                               </a:t>
            </a:r>
            <a:r>
              <a:rPr lang="ru-RU" sz="2000" b="1" dirty="0" smtClean="0"/>
              <a:t>       </a:t>
            </a:r>
            <a:r>
              <a:rPr lang="en-US" sz="2000" b="1" dirty="0" smtClean="0"/>
              <a:t> </a:t>
            </a:r>
            <a:r>
              <a:rPr lang="ru-RU" sz="2400" b="1" dirty="0" smtClean="0"/>
              <a:t>Вид из космоса</a:t>
            </a:r>
            <a:endParaRPr lang="en-US" sz="2400" b="1" dirty="0" smtClean="0"/>
          </a:p>
          <a:p>
            <a:pPr eaLnBrk="1" hangingPunct="1"/>
            <a:endParaRPr lang="ru-RU" sz="2000" dirty="0" smtClean="0">
              <a:solidFill>
                <a:srgbClr val="FF0000"/>
              </a:solidFill>
            </a:endParaRP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1000100" y="6215082"/>
            <a:ext cx="78851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 err="1" smtClean="0"/>
              <a:t>Сухоченкова</a:t>
            </a:r>
            <a:r>
              <a:rPr lang="ru-RU" sz="2000" b="1" dirty="0" smtClean="0"/>
              <a:t> Е.А., </a:t>
            </a:r>
            <a:r>
              <a:rPr lang="ru-RU" sz="2000" b="1" dirty="0"/>
              <a:t>учитель математики, </a:t>
            </a:r>
            <a:r>
              <a:rPr lang="ru-RU" sz="2000" b="1" dirty="0" smtClean="0"/>
              <a:t>МОУ </a:t>
            </a:r>
            <a:r>
              <a:rPr lang="ru-RU" sz="2000" b="1" dirty="0"/>
              <a:t>«СОШ № </a:t>
            </a:r>
            <a:r>
              <a:rPr lang="ru-RU" sz="2000" b="1" dirty="0" smtClean="0"/>
              <a:t>60</a:t>
            </a:r>
            <a:r>
              <a:rPr lang="ru-RU" sz="2000" b="1" dirty="0"/>
              <a:t>» </a:t>
            </a:r>
            <a:r>
              <a:rPr lang="ru-RU" sz="2000" b="1" dirty="0" smtClean="0"/>
              <a:t>г.Саратова</a:t>
            </a:r>
            <a:endParaRPr lang="ru-RU" sz="2000" b="1" dirty="0"/>
          </a:p>
        </p:txBody>
      </p:sp>
      <p:sp>
        <p:nvSpPr>
          <p:cNvPr id="1026" name="AutoShape 2" descr="https://www.roi.ru/tmp/attachments/181231/Saratov_and_Engels13766816161377079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www.roi.ru/tmp/attachments/181231/Saratov_and_Engels13766816161377079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www.roi.ru/tmp/attachments/181231/Saratov_and_Engels137668161613770790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Documents and Settings\Лена\Рабочий стол\Saratov_and_Engels13766816161377079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2000240"/>
            <a:ext cx="5072098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285728"/>
            <a:ext cx="683732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Вопросы по теории</a:t>
            </a: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1000101" y="1071563"/>
            <a:ext cx="7643866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>
              <a:buFont typeface="Wingdings" pitchFamily="2" charset="2"/>
              <a:buChar char="v"/>
            </a:pPr>
            <a:r>
              <a:rPr lang="ru-RU" sz="2600" b="1" dirty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такое рациональные числа?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действия мы умеем выполнять с рациональными числами?</a:t>
            </a:r>
            <a:endParaRPr lang="ru-RU" sz="2600" b="1" dirty="0">
              <a:solidFill>
                <a:srgbClr val="9933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Сформулируйте правило сравнения чисел.</a:t>
            </a: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сложить два отрицательных числа; два числа с разными знаками?</a:t>
            </a:r>
            <a:endParaRPr lang="ru-RU" sz="2600" b="1" dirty="0" smtClean="0">
              <a:solidFill>
                <a:srgbClr val="9933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делят рациональные числа?</a:t>
            </a:r>
            <a:endParaRPr lang="ru-RU" sz="2600" b="1" dirty="0">
              <a:solidFill>
                <a:srgbClr val="9933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Какую прямую называют координатной?</a:t>
            </a:r>
            <a:endParaRPr lang="ru-RU" sz="2600" b="1" dirty="0">
              <a:solidFill>
                <a:srgbClr val="9933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Wingdings" pitchFamily="2" charset="2"/>
              <a:buChar char="v"/>
            </a:pPr>
            <a:r>
              <a:rPr lang="ru-RU" sz="2600" b="1" dirty="0" smtClean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 </a:t>
            </a:r>
            <a:r>
              <a:rPr lang="ru-RU" sz="2600" b="1" dirty="0">
                <a:solidFill>
                  <a:srgbClr val="99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формулу для расстояния между двумя точками с заданными координатами.</a:t>
            </a:r>
          </a:p>
          <a:p>
            <a:pPr>
              <a:buFont typeface="Wingdings" pitchFamily="2" charset="2"/>
              <a:buChar char="v"/>
            </a:pPr>
            <a:r>
              <a:rPr lang="ru-RU" sz="2600" b="1" dirty="0">
                <a:solidFill>
                  <a:srgbClr val="9933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rgbClr val="993300"/>
                </a:solidFill>
                <a:latin typeface="Constantia" pitchFamily="18" charset="0"/>
                <a:ea typeface="Calibri" pitchFamily="34" charset="0"/>
                <a:cs typeface="Times New Roman" pitchFamily="18" charset="0"/>
              </a:rPr>
              <a:t>Как найти среднее арифметическое нескольких чисел?</a:t>
            </a:r>
            <a:endParaRPr lang="ru-RU" sz="2600" b="1" dirty="0">
              <a:solidFill>
                <a:srgbClr val="993300"/>
              </a:solidFill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600" b="1" dirty="0">
              <a:solidFill>
                <a:srgbClr val="993300"/>
              </a:solidFill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270" name="Picture 7" descr="C:\Program Files\Common Files\Microsoft Shared\Clipart\cagcat50\dd0100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857892"/>
            <a:ext cx="7858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C:\Program Files\Common Files\Microsoft Shared\Clipart\cagcat50\dd0100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4143375" y="6000750"/>
            <a:ext cx="785813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7" descr="C:\Program Files\Common Files\Microsoft Shared\Clipart\cagcat50\dd0100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5929313"/>
            <a:ext cx="785813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7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7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7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27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27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214290"/>
            <a:ext cx="50720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Разминка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142984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  -115+515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1142984"/>
            <a:ext cx="8670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400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85926"/>
            <a:ext cx="2071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2.  -2400</a:t>
            </a:r>
            <a:r>
              <a:rPr lang="ru-RU" sz="2800" dirty="0" smtClean="0">
                <a:sym typeface="Wingdings" pitchFamily="2" charset="2"/>
              </a:rPr>
              <a:t>:(-3)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1857364"/>
            <a:ext cx="7328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ym typeface="Wingdings" pitchFamily="2" charset="2"/>
              </a:rPr>
              <a:t>800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357430"/>
            <a:ext cx="1425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ym typeface="Wingdings" pitchFamily="2" charset="2"/>
              </a:rPr>
              <a:t>3.   3∙30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2428868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ym typeface="Wingdings" pitchFamily="2" charset="2"/>
              </a:rPr>
              <a:t>90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2857496"/>
            <a:ext cx="207167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ym typeface="Wingdings" pitchFamily="2" charset="2"/>
              </a:rPr>
              <a:t/>
            </a:r>
            <a:br>
              <a:rPr lang="ru-RU" dirty="0" smtClean="0">
                <a:sym typeface="Wingdings" pitchFamily="2" charset="2"/>
              </a:rPr>
            </a:br>
            <a:r>
              <a:rPr lang="ru-RU" sz="2800" dirty="0" smtClean="0">
                <a:sym typeface="Wingdings" pitchFamily="2" charset="2"/>
              </a:rPr>
              <a:t>4.   505-205 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3071810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  <a:ea typeface="+mj-ea"/>
                <a:cs typeface="+mj-cs"/>
                <a:sym typeface="Wingdings" pitchFamily="2" charset="2"/>
              </a:rPr>
              <a:t>300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57290" y="4143380"/>
            <a:ext cx="55006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ym typeface="Wingdings" pitchFamily="2" charset="2"/>
              </a:rPr>
              <a:t>400+800+90+300=</a:t>
            </a:r>
            <a:r>
              <a:rPr lang="ru-RU" sz="4000" b="1" dirty="0" smtClean="0">
                <a:solidFill>
                  <a:srgbClr val="FF0000"/>
                </a:solidFill>
                <a:sym typeface="Wingdings" pitchFamily="2" charset="2"/>
              </a:rPr>
              <a:t>1590</a:t>
            </a:r>
            <a:r>
              <a:rPr lang="ru-RU" sz="4000" dirty="0" smtClean="0">
                <a:sym typeface="Wingdings" pitchFamily="2" charset="2"/>
              </a:rPr>
              <a:t/>
            </a:r>
            <a:br>
              <a:rPr lang="ru-RU" sz="4000" dirty="0" smtClean="0">
                <a:sym typeface="Wingdings" pitchFamily="2" charset="2"/>
              </a:rPr>
            </a:b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6" grpId="0"/>
      <p:bldP spid="7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9"/>
            <a:ext cx="62865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Саратов основан как сторожевая крепость для охраны южных рубежей Русского государства в 1590 году</a:t>
            </a:r>
            <a:endParaRPr lang="ru-RU" sz="32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42508"/>
            <a:ext cx="6072230" cy="4329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&quot;Журавли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755" y="2285992"/>
            <a:ext cx="3006653" cy="3591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1538" y="3357562"/>
            <a:ext cx="40005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09DD9"/>
              </a:buClr>
              <a:buSzPct val="85000"/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Главными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символами современного Саратова являются крупнейший в Европе автодорожный мост, соединяющий правый и левый берега Волги, мемориальный комплекс "Журавли", установленный на Соколовой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горе.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071810"/>
            <a:ext cx="1431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Автодорожный мост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5814" y="5911417"/>
            <a:ext cx="25154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Мемориальный комплекс «Журавли»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785794"/>
            <a:ext cx="33871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13877001"/>
      </p:ext>
    </p:extLst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ONY DS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85926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214290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Мемориальный комплекс «Журавли» в </a:t>
            </a:r>
            <a:r>
              <a:rPr lang="ru-RU" sz="3200" b="1" dirty="0" smtClean="0">
                <a:solidFill>
                  <a:srgbClr val="FF0000"/>
                </a:solidFill>
              </a:rPr>
              <a:t>парке Победы на Соколовой горе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ratov-juravli-0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3929090" cy="2875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saratov_juravli_0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86190"/>
            <a:ext cx="4286280" cy="2815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Мемориальный комплекс </a:t>
            </a:r>
            <a:r>
              <a:rPr lang="ru-RU" sz="2000" dirty="0"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Журавли</a:t>
            </a:r>
            <a:r>
              <a:rPr lang="ru-RU" sz="2000" dirty="0"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>
                <a:ea typeface="Calibri" pitchFamily="34" charset="0"/>
                <a:cs typeface="Arial" pitchFamily="34" charset="0"/>
              </a:rPr>
              <a:t> —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памятник саратовцам, погибшим во время</a:t>
            </a:r>
            <a:r>
              <a:rPr lang="ru-RU" sz="2000" dirty="0">
                <a:ea typeface="Calibri" pitchFamily="34" charset="0"/>
                <a:cs typeface="Arial" pitchFamily="34" charset="0"/>
              </a:rPr>
              <a:t> 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Великой Отечественной войны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1941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—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1945</a:t>
            </a:r>
            <a:r>
              <a:rPr lang="ru-RU" sz="2000" dirty="0">
                <a:ea typeface="Calibri" pitchFamily="34" charset="0"/>
                <a:cs typeface="Arial" pitchFamily="34" charset="0"/>
              </a:rPr>
              <a:t>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гг., воздвигнутый на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 Соколовой горе 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 высоте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160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метров над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 уровнем моря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имеющий рукотворный холм высотой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100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метров и установленные на нём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40</a:t>
            </a:r>
            <a:r>
              <a:rPr lang="ru-RU" sz="2000" dirty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метровые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пилоны, позволяют видеть силуэт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Журавлей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из многих точек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Arial" pitchFamily="34" charset="0"/>
              </a:rPr>
              <a:t> Саратова</a:t>
            </a:r>
            <a:r>
              <a:rPr lang="ru-RU" sz="20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Подъём к памятнику осуществляется 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этапов, в каждом этапе выделен год и места, в которых происходили самые важные боевые действия.</a:t>
            </a: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142852"/>
            <a:ext cx="7429552" cy="24288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Задача </a:t>
            </a:r>
          </a:p>
          <a:p>
            <a:pPr algn="just">
              <a:buNone/>
            </a:pPr>
            <a:r>
              <a:rPr lang="ru-RU" b="1" dirty="0" smtClean="0">
                <a:latin typeface="Century Gothic" pitchFamily="34" charset="0"/>
              </a:rPr>
              <a:t>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Длина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реки Волга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самая большая река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в Европе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) 3530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км.</a:t>
            </a:r>
            <a:endParaRPr lang="ru-RU" dirty="0"/>
          </a:p>
        </p:txBody>
      </p:sp>
      <p:sp>
        <p:nvSpPr>
          <p:cNvPr id="49154" name="AutoShape 2" descr="https://pbs.twimg.com/media/DhluZ4_X4AAj2rs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5" name="Picture 3" descr="C:\Documents and Settings\Лена\Рабочий стол\урок\image-1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7715304" cy="47012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87565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436</TotalTime>
  <Words>304</Words>
  <Application>Microsoft Office PowerPoint</Application>
  <PresentationFormat>Экран (4:3)</PresentationFormat>
  <Paragraphs>95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Солнцестояние</vt:lpstr>
      <vt:lpstr>Формула</vt:lpstr>
      <vt:lpstr>Рцианольынае вдйестяи исчал </vt:lpstr>
      <vt:lpstr>Презентация к уроку математики в 6 классе «Действия с рациональными числами» «Путешествие по любимому городу»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Работа в группах </vt:lpstr>
      <vt:lpstr>Работа в группах </vt:lpstr>
      <vt:lpstr>Слайд 13</vt:lpstr>
      <vt:lpstr>Слайд 14</vt:lpstr>
      <vt:lpstr>        Домашнее  задание:   Составить 3 задачи о нашем городе, используя рациональные числа.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Лена</cp:lastModifiedBy>
  <cp:revision>34</cp:revision>
  <dcterms:created xsi:type="dcterms:W3CDTF">2019-02-24T07:13:32Z</dcterms:created>
  <dcterms:modified xsi:type="dcterms:W3CDTF">2019-02-25T18:35:44Z</dcterms:modified>
</cp:coreProperties>
</file>