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4" r:id="rId3"/>
    <p:sldId id="283" r:id="rId4"/>
    <p:sldId id="303" r:id="rId5"/>
    <p:sldId id="295" r:id="rId6"/>
    <p:sldId id="305" r:id="rId7"/>
    <p:sldId id="292" r:id="rId8"/>
    <p:sldId id="29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BAD19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8" autoAdjust="0"/>
  </p:normalViewPr>
  <p:slideViewPr>
    <p:cSldViewPr>
      <p:cViewPr varScale="1">
        <p:scale>
          <a:sx n="65" d="100"/>
          <a:sy n="65" d="100"/>
        </p:scale>
        <p:origin x="-216" y="-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DA6E8-26EB-4C7A-AB8B-B539F65B5783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375D2-1F79-4AB8-8B6C-6B7EFDEB9F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285728"/>
            <a:ext cx="6643734" cy="56630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ГБДОУ детский сад №2 комбинированного вида Петродворцового района г.Санкт-Петербурга</a:t>
            </a:r>
          </a:p>
          <a:p>
            <a:pPr algn="ctr"/>
            <a:endParaRPr lang="ru-RU" sz="24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«Развитие двигательной активности у детей со сложной структурой дефекта»</a:t>
            </a:r>
          </a:p>
          <a:p>
            <a:pPr algn="ctr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  </a:t>
            </a:r>
          </a:p>
          <a:p>
            <a:pPr algn="r"/>
            <a:endParaRPr lang="ru-RU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  <a:p>
            <a:pPr algn="r"/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  <a:p>
            <a:pPr algn="r"/>
            <a:endParaRPr lang="ru-RU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  <a:p>
            <a:pPr algn="r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    </a:t>
            </a:r>
          </a:p>
          <a:p>
            <a:pPr algn="r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Выполнили:</a:t>
            </a:r>
          </a:p>
          <a:p>
            <a:pPr algn="r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 Учитель-дефектолог: Бессонова О.М.</a:t>
            </a:r>
          </a:p>
          <a:p>
            <a:pPr algn="r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Учитель-дефектолог: </a:t>
            </a:r>
            <a:r>
              <a:rPr lang="ru-RU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Котина</a:t>
            </a:r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 Н. А.</a:t>
            </a:r>
            <a:endParaRPr lang="en-US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  <a:p>
            <a:pPr algn="r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 </a:t>
            </a:r>
          </a:p>
          <a:p>
            <a:pPr algn="ctr"/>
            <a:endParaRPr lang="ru-RU" sz="2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  <a:p>
            <a:pPr algn="ctr"/>
            <a:endParaRPr lang="ru-RU" sz="20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  <a:p>
            <a:pPr algn="ctr"/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Санкт-Петербург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2019г.</a:t>
            </a:r>
            <a:endParaRPr lang="ru-RU" sz="2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309946"/>
            <a:ext cx="8136904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Физическое развитие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Физическое развитие тесно взаимосвязано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c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здоровьесберегаюшими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технологиями и направлено на совершенствование функций формирующегося организма ребенка, развитие и коррекцию основных движений, разнообразных двигательных навыков, совершенствование  тонкой ручной моторики и развитие зрительно-двигательной координации.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Основной формой обучения детей движениям в дошкольной образовательной организации признаны занятия, проводимые инструктором по физической культуре (или воспитателем). В тоже время значительное место в системе физического воспитания занимают подвижные игры, которые широко применяются и на занятиях учителя-дефектолога, на других занятиях (музыка, ритмика, театрализованная деятельность) и в ходе прогулок, проводимых воспитателем.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Занятия по физическому воспитанию решают как общие, так и коррекционные задачи. В занятия включаются физические упражнения, направленные на развитие всех основных движений  /метание, ходьба, бег, лазанье, ползание, прыжки/, а также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общеразвивающие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упражнения, направленные на укрепление мышц спины, плечевого пояса и ног, координацию движений, формирование правильной осанки, развитие равновесия.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4553412" y="177285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prstClr val="black">
                      <a:lumMod val="75000"/>
                      <a:lumOff val="25000"/>
                    </a:prstClr>
                  </a:solidFill>
                </a:ln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142852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>
                  <a:solidFill>
                    <a:prstClr val="black">
                      <a:lumMod val="75000"/>
                      <a:lumOff val="25000"/>
                    </a:prstClr>
                  </a:solidFill>
                </a:ln>
                <a:solidFill>
                  <a:prstClr val="black"/>
                </a:solidFill>
              </a:rPr>
              <a:t>     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28662" y="142873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899592" y="17376"/>
            <a:ext cx="71287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вигательное развитие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(развитие основных движений и двигательных умений)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уровню развития детей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9512" y="809321"/>
            <a:ext cx="7488832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-1 уровень (высокий)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представления детей о собственном теле, его основных частях и их движениях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обучать ориентировки в пространстве, и умения ориентироваться в нем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выполнять движения по подражанию по образцу по слову-сигналу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сопровождать движения проговариванием коротких стихов и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потешек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-развивать слуховое внимание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-обогащать словарь детей за счет названий частей тела, движений слов, обозначающие пространственные характеристики объектов и др.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79512" y="2629071"/>
            <a:ext cx="92160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-2 уровень (средний)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с различными материалами, предметами и их свойствами;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выбирать предметы на ощупь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-формировать тактильное различение свойств предметов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обучение целенаправленному ощупыванию предметов с различной поверхностью с открытыми глазами;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-знакомство с формой предметов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соотносить тактильно-двигательный образ предмета со зрительным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учить узнавать предмет по обводящему движению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различать форму предметов на ощупь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323528" y="4379475"/>
            <a:ext cx="882047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-3 уровень (низкий)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-знакомство с различными материалами, предметами;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-развитие чувствительности пальцев рук;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развитие умения захватывать и бросать предметы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-развивать умения совершать простые игровые действия с использованием разученных движений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-обучение специальным обследующим движениям ощупывание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поглаживание,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разминание,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постукивание,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сжимание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Общая моторика</a:t>
            </a:r>
            <a:endParaRPr lang="ru-RU" sz="2000" b="1" i="1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641013"/>
            <a:ext cx="856895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уровень (высокий)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-развивать интерес к движениям и потребность в двигательной активности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-формировать и развивать интерес к подвижным играм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-развивать кинестетическое восприятие детей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-обучать основным видам движений)ходьбе, бегу, прыжкам, лазанию, ползанию)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-развивать координацию движений обеих рук, кистей и пальцев рук и ног, воспроизводя по подражанию и по образцу различные движения, прослеживая их взглядом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ловить и бросать мяч двумя руками, поднимать упавший мяч, прокатывать мяч, бросать  мяч в цель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ходить парами при переходе из одного помещения детского сада в другое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-развивать двигательную память: выполнять движения после короткой (5-10с) и длительной (час, день) отсрочки во времени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выполнять движения вместе с педагогом по подражанию, по словесной инструкции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23528" y="2760112"/>
            <a:ext cx="83529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уровень (средний)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-улучшить контроль равновесия;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-при ношении предмета учить сохранять равновесие;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ходить по прямой дорожке, доске без помощи педагога;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ходить друг за другом, держась за веревку;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бросать мяч двумя руками, поднимать мяч, катать мяч по полу, прокатывать его в ворота;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выполнять согласованные движения обеими руками;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-ползание на четвереньках под дугой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бегать вместе с взрослым и игрушкой;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-продолжать учить ходить друг за другом держась одной рукой за веревку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95536" y="4632320"/>
            <a:ext cx="828092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уровень (низкий)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-развивать владение телом и уверенность в движении;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перешагивать через незначительные препятствия;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-улучшить контроль равновесия;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путешествовать от одного предмета мебели к другому, преодолевая пространство;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ходить по прямой дорожке, доске за руку с педагогом. Учить ходить друг за другом, держась за веревку;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удерживать мяч в руках, бросать мяч двумя руками, 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-учить выполнять согласованные движения обеими руками, используя прием «рука в руке»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_формирование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развитие самостоятельного передвижения ребенка доступными ему способами.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-развитие способов коммуникативной (невербальной) функции в совместной деятельности с педагогом и детьми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548681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Методические приемы работы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с детьми с ОВЗ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84784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Словесный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1412776"/>
            <a:ext cx="4572000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lvl="1" indent="-1714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900" dirty="0" smtClean="0"/>
              <a:t>Инструкции (простые 2-3 слова)</a:t>
            </a:r>
          </a:p>
          <a:p>
            <a:pPr marL="171450" lvl="1" indent="-1714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900" dirty="0" smtClean="0"/>
              <a:t>Беседа </a:t>
            </a:r>
          </a:p>
          <a:p>
            <a:pPr marL="171450" lvl="1" indent="-171450" defTabSz="8445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sz="1900" dirty="0" smtClean="0"/>
              <a:t>Стишки и </a:t>
            </a:r>
            <a:r>
              <a:rPr lang="ru-RU" sz="1900" dirty="0" err="1" smtClean="0"/>
              <a:t>потешки</a:t>
            </a:r>
            <a:endParaRPr lang="ru-RU" sz="19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3140968"/>
            <a:ext cx="1267206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dirty="0" smtClean="0"/>
              <a:t>Наглядный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2944252"/>
            <a:ext cx="4572000" cy="9694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>
              <a:spcBef>
                <a:spcPct val="0"/>
              </a:spcBef>
              <a:buFontTx/>
              <a:buChar char="••"/>
              <a:defRPr/>
            </a:pPr>
            <a:r>
              <a:rPr lang="ru-RU" sz="1900" dirty="0" smtClean="0"/>
              <a:t>Использование ТСО</a:t>
            </a:r>
          </a:p>
          <a:p>
            <a:pPr marL="0" lvl="1">
              <a:spcBef>
                <a:spcPct val="0"/>
              </a:spcBef>
              <a:buFontTx/>
              <a:buChar char="••"/>
              <a:defRPr/>
            </a:pPr>
            <a:r>
              <a:rPr lang="ru-RU" sz="1900" dirty="0" smtClean="0"/>
              <a:t>Показ по словесной инструкции</a:t>
            </a:r>
          </a:p>
          <a:p>
            <a:pPr marL="0" lvl="1">
              <a:spcBef>
                <a:spcPct val="0"/>
              </a:spcBef>
              <a:buFontTx/>
              <a:buChar char="••"/>
              <a:defRPr/>
            </a:pPr>
            <a:r>
              <a:rPr lang="ru-RU" sz="1900" dirty="0" smtClean="0"/>
              <a:t>Показ по наглядному образцу</a:t>
            </a:r>
            <a:endParaRPr lang="ru-RU" sz="19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4293096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Игровой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41490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" lvl="1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dirty="0" smtClean="0"/>
              <a:t>Сюрпризный момент</a:t>
            </a:r>
          </a:p>
          <a:p>
            <a:pPr marL="57150" lvl="1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dirty="0" smtClean="0"/>
              <a:t>Игровые задания и упражнения</a:t>
            </a:r>
          </a:p>
          <a:p>
            <a:pPr marL="57150" lvl="1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dirty="0" smtClean="0"/>
              <a:t>Разминочные упражнения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5733256"/>
            <a:ext cx="1563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Практический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411760" y="5301208"/>
            <a:ext cx="6120680" cy="1214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lvl="1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dirty="0" smtClean="0"/>
              <a:t> Нормализация тонуса мышц</a:t>
            </a:r>
          </a:p>
          <a:p>
            <a:pPr marL="57150" lvl="1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dirty="0" smtClean="0"/>
              <a:t>Правильное положение тела ребенка в пространстве</a:t>
            </a:r>
          </a:p>
          <a:p>
            <a:pPr marL="57150" lvl="1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dirty="0" smtClean="0"/>
              <a:t>Чередование статических и динамических упражнений</a:t>
            </a:r>
          </a:p>
          <a:p>
            <a:pPr marL="57150" lvl="1" defTabSz="3556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ru-RU" dirty="0" smtClean="0"/>
              <a:t>Укрепление психофизического </a:t>
            </a:r>
            <a:r>
              <a:rPr lang="ru-RU" dirty="0" err="1" smtClean="0"/>
              <a:t>здоровь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83568" y="4149080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2 уровень развития детей (средний)</a:t>
            </a:r>
          </a:p>
          <a:p>
            <a:pPr algn="just"/>
            <a:r>
              <a:rPr lang="ru-RU" sz="1400" dirty="0" smtClean="0"/>
              <a:t>Подвижные игры выполняются по подражанию действиям педагога. </a:t>
            </a:r>
          </a:p>
          <a:p>
            <a:pPr algn="just"/>
            <a:r>
              <a:rPr lang="ru-RU" sz="1400" dirty="0" smtClean="0"/>
              <a:t>Игра: «Лошадки», «Котята», «Зайчики прыгают», «Догони мяч», «Прокати мяч», «Курочки и петушки», «Птички полетели», «Маленькая змейка», «Проползи через палатку» «Побежим по дорожке», «Пройдем по камушкам», «Передай по кругу», «Спустись с горки», «Беги - ловлю», «Поезд», «Солнышко и дождик», «Птички в гнездышках», «Догоню, догоню». </a:t>
            </a:r>
          </a:p>
          <a:p>
            <a:pPr algn="just"/>
            <a:r>
              <a:rPr lang="ru-RU" sz="1400" dirty="0" smtClean="0"/>
              <a:t>Часть игр выполняется на метание – «Попади в ворота», «Покачай грушу», «</a:t>
            </a:r>
            <a:r>
              <a:rPr lang="ru-RU" sz="1400" dirty="0" err="1" smtClean="0"/>
              <a:t>Кольцеброс</a:t>
            </a:r>
            <a:r>
              <a:rPr lang="ru-RU" sz="1400" dirty="0" smtClean="0"/>
              <a:t>». </a:t>
            </a:r>
          </a:p>
          <a:p>
            <a:pPr algn="just"/>
            <a:r>
              <a:rPr lang="ru-RU" sz="1400" dirty="0" smtClean="0"/>
              <a:t>Инструкции:  сядьте, встаньте, идите, бегите, делайте так, прыгайте, шагайте, ползите, ловите, поймал, принеси мяч (флажок), возьми мяч (флажок), дай мяч (флажок), кати мяч, топайте, будем бегать (прыгать, ползать, играть в мяч).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052736"/>
            <a:ext cx="763284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1 уровень развития (высокий) детей</a:t>
            </a:r>
          </a:p>
          <a:p>
            <a:pPr algn="just"/>
            <a:r>
              <a:rPr lang="ru-RU" sz="1400" dirty="0" smtClean="0"/>
              <a:t>Подвижные игры выполняются по подражанию действиям педагога.</a:t>
            </a:r>
          </a:p>
          <a:p>
            <a:pPr algn="just"/>
            <a:r>
              <a:rPr lang="ru-RU" sz="1400" dirty="0" smtClean="0"/>
              <a:t>Игра: «Догоните меня», «Найди свой цвет», «Не опоздай», «Найди свой домик» (по сигналу), «По камушкам через ручеек», «</a:t>
            </a:r>
            <a:r>
              <a:rPr lang="ru-RU" sz="1400" dirty="0" err="1" smtClean="0"/>
              <a:t>Воротики</a:t>
            </a:r>
            <a:r>
              <a:rPr lang="ru-RU" sz="1400" dirty="0" smtClean="0"/>
              <a:t>», «Обезьянки», «Прокати мяч», «Прокати в ворота», «С кочки на кочку», «По снежному мостику», «Кто дальше бросит мешочек», «Спрыгни в кружок». «Воробушки и кот», «Трамвай», «Лохматый пес», «Кролики», «Курица и  цыплятки», «Зайки и волк», «Зайка беленький сидит».</a:t>
            </a:r>
          </a:p>
          <a:p>
            <a:pPr algn="just"/>
            <a:r>
              <a:rPr lang="ru-RU" sz="1400" dirty="0" smtClean="0"/>
              <a:t> Инструкции: добрый день, идите, бегите, сядьте, встаньте, ползите, кружитесь, лезьте, шагайте, слушайте, повернитесь, лягте на живот встаньте в круг (парами), дай мяч (флаг), идите на носках, прыгайте на носках, будем бегать (играть в мяч, шагать, ползать, прыгать, делайте так, идите друг за другом (змейкой), постройтесь в шеренгу (в колонну), хорошо, плохо, верно, неверно, пока, руки вверх, в стороны, вниз, мяч, флаг, барабан, кубики, палка, доска, скамейка, веревка, лестница. 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692696"/>
            <a:ext cx="6986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                      Игры и упражнения по уровням развития дет</a:t>
            </a:r>
            <a:r>
              <a:rPr lang="ru-RU" dirty="0" smtClean="0"/>
              <a:t>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тендовый доклад детса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568952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3540" y="3786190"/>
            <a:ext cx="3652205" cy="27391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_10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2501" y="404662"/>
            <a:ext cx="3841948" cy="28814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1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836712"/>
            <a:ext cx="3927380" cy="27517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10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99992" y="3789040"/>
            <a:ext cx="4104456" cy="2908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57158" y="116632"/>
            <a:ext cx="363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Альбомы для взаимосвязи с воспитателями и родителями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FC000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2024</TotalTime>
  <Words>1228</Words>
  <Application>Microsoft Office PowerPoint</Application>
  <PresentationFormat>Экран (4:3)</PresentationFormat>
  <Paragraphs>113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НАТА</cp:lastModifiedBy>
  <cp:revision>154</cp:revision>
  <dcterms:created xsi:type="dcterms:W3CDTF">2013-02-11T19:17:56Z</dcterms:created>
  <dcterms:modified xsi:type="dcterms:W3CDTF">2019-05-25T11:11:20Z</dcterms:modified>
</cp:coreProperties>
</file>