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2" autoAdjust="0"/>
    <p:restoredTop sz="94673" autoAdjust="0"/>
  </p:normalViewPr>
  <p:slideViewPr>
    <p:cSldViewPr>
      <p:cViewPr varScale="1">
        <p:scale>
          <a:sx n="68" d="100"/>
          <a:sy n="68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66AC659-9CA6-401C-9B99-8707D4298D38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6E07A99-3FA3-4993-961D-7ED439B77F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900igr.net/datai/biologija/Nekletochnye-formy-zhizni/0016-017-A-ty-znaesh-vraga-v-litso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214422"/>
            <a:ext cx="8062912" cy="1470025"/>
          </a:xfrm>
        </p:spPr>
        <p:txBody>
          <a:bodyPr/>
          <a:lstStyle/>
          <a:p>
            <a:r>
              <a:rPr lang="ru-RU" dirty="0" smtClean="0"/>
              <a:t>СПИД – угроза человечеству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571876"/>
            <a:ext cx="8286808" cy="278608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Выполнила : студентка 1 курса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Группы : </a:t>
            </a:r>
            <a:r>
              <a:rPr lang="ru-RU" sz="2800" b="1" dirty="0" smtClean="0">
                <a:solidFill>
                  <a:schemeClr val="tx1"/>
                </a:solidFill>
              </a:rPr>
              <a:t>Пин-1-18 </a:t>
            </a:r>
            <a:r>
              <a:rPr lang="ru-RU" sz="2800" b="1" dirty="0" err="1" smtClean="0">
                <a:solidFill>
                  <a:schemeClr val="tx1"/>
                </a:solidFill>
              </a:rPr>
              <a:t>Кам</a:t>
            </a:r>
            <a:r>
              <a:rPr lang="ru-RU" sz="2800" b="1" dirty="0" smtClean="0">
                <a:solidFill>
                  <a:schemeClr val="tx1"/>
                </a:solidFill>
              </a:rPr>
              <a:t> СК им. Е.Н. </a:t>
            </a:r>
            <a:r>
              <a:rPr lang="ru-RU" sz="2800" b="1" dirty="0" err="1" smtClean="0">
                <a:solidFill>
                  <a:schemeClr val="tx1"/>
                </a:solidFill>
              </a:rPr>
              <a:t>Б</a:t>
            </a:r>
            <a:r>
              <a:rPr lang="ru-RU" sz="2800" b="1" dirty="0" err="1" smtClean="0">
                <a:solidFill>
                  <a:schemeClr val="tx1"/>
                </a:solidFill>
              </a:rPr>
              <a:t>атенчука</a:t>
            </a:r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Гильманова</a:t>
            </a:r>
            <a:r>
              <a:rPr lang="ru-RU" sz="2800" b="1" dirty="0" smtClean="0">
                <a:solidFill>
                  <a:schemeClr val="tx1"/>
                </a:solidFill>
              </a:rPr>
              <a:t> К.Р.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Участник акции </a:t>
            </a:r>
            <a:r>
              <a:rPr lang="ru-RU" sz="2800" b="1" dirty="0" smtClean="0">
                <a:solidFill>
                  <a:srgbClr val="FF0000"/>
                </a:solidFill>
              </a:rPr>
              <a:t>СПИД – СТОП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800" b="1" dirty="0" smtClean="0"/>
              <a:t>Куратор : </a:t>
            </a:r>
            <a:r>
              <a:rPr lang="ru-RU" sz="2800" b="1" dirty="0" err="1" smtClean="0"/>
              <a:t>Асхадуллина</a:t>
            </a:r>
            <a:r>
              <a:rPr lang="ru-RU" sz="2800" b="1" dirty="0" smtClean="0"/>
              <a:t> Г.М.</a:t>
            </a:r>
            <a:endParaRPr lang="ru-RU" sz="2800" b="1" dirty="0"/>
          </a:p>
        </p:txBody>
      </p:sp>
      <p:pic>
        <p:nvPicPr>
          <p:cNvPr id="4" name="Picture 4" descr="C:\Users\User\Pictures\fb012f64be59708238997b9e867e321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00042"/>
            <a:ext cx="3143272" cy="2714644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chemeClr val="accent2"/>
                </a:solidFill>
              </a:rPr>
              <a:t>СПИД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accent6"/>
                </a:solidFill>
              </a:rPr>
              <a:t>не передается:</a:t>
            </a:r>
          </a:p>
          <a:p>
            <a:r>
              <a:rPr lang="ru-RU" dirty="0" smtClean="0"/>
              <a:t>укусы комаров и прочих насекомых,</a:t>
            </a:r>
          </a:p>
          <a:p>
            <a:r>
              <a:rPr lang="ru-RU" dirty="0" smtClean="0"/>
              <a:t> воздух, </a:t>
            </a:r>
          </a:p>
          <a:p>
            <a:r>
              <a:rPr lang="ru-RU" dirty="0" smtClean="0"/>
              <a:t>рукопожатие (при отсутствии открытых повреждений кожи), </a:t>
            </a:r>
          </a:p>
          <a:p>
            <a:r>
              <a:rPr lang="ru-RU" dirty="0" smtClean="0"/>
              <a:t>поцелуй (любой, но при отсутствии кровоточащих повреждений и трещин на губах и в полости рта), </a:t>
            </a:r>
          </a:p>
          <a:p>
            <a:r>
              <a:rPr lang="ru-RU" dirty="0" smtClean="0"/>
              <a:t>посуду,</a:t>
            </a:r>
          </a:p>
          <a:p>
            <a:r>
              <a:rPr lang="ru-RU" dirty="0" smtClean="0"/>
              <a:t> одежду, </a:t>
            </a:r>
          </a:p>
          <a:p>
            <a:r>
              <a:rPr lang="ru-RU" dirty="0" smtClean="0"/>
              <a:t>пользование ванной, </a:t>
            </a:r>
          </a:p>
          <a:p>
            <a:r>
              <a:rPr lang="ru-RU" dirty="0" smtClean="0"/>
              <a:t>туалетом, </a:t>
            </a:r>
          </a:p>
          <a:p>
            <a:r>
              <a:rPr lang="ru-RU" dirty="0" smtClean="0"/>
              <a:t>плавательным бассейном и т. 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 numCol="1">
            <a:normAutofit/>
          </a:bodyPr>
          <a:lstStyle/>
          <a:p>
            <a:r>
              <a:rPr lang="ru-RU" sz="2400" dirty="0" smtClean="0"/>
              <a:t>К сожалению, до настоящего времени не существует средства, полностью способного избавить организм от </a:t>
            </a:r>
            <a:r>
              <a:rPr lang="ru-RU" sz="2400" dirty="0" smtClean="0">
                <a:solidFill>
                  <a:schemeClr val="accent2"/>
                </a:solidFill>
              </a:rPr>
              <a:t>вируса ВИЧ</a:t>
            </a:r>
            <a:r>
              <a:rPr lang="ru-RU" sz="2400" dirty="0" smtClean="0"/>
              <a:t>, однако есть препараты, которые позволяют жить с этим хроническим и неизлечимым заболеванием. Но несмотря на это важно не только проводить своевременную диагностику, но гораздо важнее предотвратить заражение.</a:t>
            </a:r>
            <a:endParaRPr lang="ru-RU" sz="2400" dirty="0"/>
          </a:p>
        </p:txBody>
      </p:sp>
      <p:pic>
        <p:nvPicPr>
          <p:cNvPr id="4098" name="Picture 2" descr="C:\Users\User\Pictures\1481878042_0_374_5616_3559_600x0_80_0_0_da086b8e5dcee901c0f0ab9a9d1e23b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3500438"/>
            <a:ext cx="3318694" cy="188059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/>
            </a:solidFill>
          </a:ln>
        </p:spPr>
      </p:pic>
      <p:pic>
        <p:nvPicPr>
          <p:cNvPr id="4099" name="Picture 3" descr="C:\Users\User\Pictures\5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3429000"/>
            <a:ext cx="3331353" cy="2220902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  <p:pic>
        <p:nvPicPr>
          <p:cNvPr id="4100" name="Picture 4" descr="C:\Users\User\Pictures\fb012f64be59708238997b9e867e321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71802" y="4572008"/>
            <a:ext cx="3143272" cy="2084886"/>
          </a:xfrm>
          <a:prstGeom prst="rect">
            <a:avLst/>
          </a:prstGeom>
          <a:solidFill>
            <a:schemeClr val="accent5"/>
          </a:solidFill>
          <a:ln>
            <a:solidFill>
              <a:schemeClr val="accent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Важно помнить!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 Вакцины, защищающей от вируса иммунодефицита человека не существует! Единственная защита от инфекции – использование презерватива при любом сексуальном контакте. Еще одним методом профилактики является ограничение количества половых партнеров, а также обучение молодежи и населения правильному половому поведению. И, конечно, здоровый образ жизни. Без него никуда…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2404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200" b="1" dirty="0" smtClean="0">
                <a:solidFill>
                  <a:schemeClr val="accent6"/>
                </a:solidFill>
              </a:rPr>
              <a:t>Памятные даты 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1 декабря </a:t>
            </a:r>
            <a:r>
              <a:rPr lang="ru-RU" dirty="0" smtClean="0">
                <a:solidFill>
                  <a:schemeClr val="accent2"/>
                </a:solidFill>
              </a:rPr>
              <a:t>Всемирный День борьбы со СПИДом </a:t>
            </a:r>
          </a:p>
          <a:p>
            <a:r>
              <a:rPr lang="ru-RU" dirty="0" smtClean="0">
                <a:solidFill>
                  <a:schemeClr val="accent5"/>
                </a:solidFill>
              </a:rPr>
              <a:t>Третье воскресенье мая </a:t>
            </a:r>
            <a:r>
              <a:rPr lang="ru-RU" dirty="0" smtClean="0">
                <a:solidFill>
                  <a:schemeClr val="accent1"/>
                </a:solidFill>
              </a:rPr>
              <a:t>–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день памяти умерших от СПИДа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User\Pictures\MrC2DBcsnr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2643182"/>
            <a:ext cx="3000396" cy="40046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2052" name="Picture 4" descr="C:\Users\User\Pictures\zNPCMCiHhE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071810"/>
            <a:ext cx="4806939" cy="360144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Pictures\_VFOrPZ4Lc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071678"/>
            <a:ext cx="3425428" cy="4572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3074" name="Picture 2" descr="C:\Users\User\Pictures\soVEhsm1QgI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142852"/>
            <a:ext cx="4464043" cy="3348032"/>
          </a:xfrm>
          <a:prstGeom prst="rect">
            <a:avLst/>
          </a:prstGeom>
          <a:solidFill>
            <a:schemeClr val="accent5"/>
          </a:solidFill>
          <a:ln>
            <a:solidFill>
              <a:schemeClr val="bg1"/>
            </a:solidFill>
          </a:ln>
        </p:spPr>
      </p:pic>
      <p:pic>
        <p:nvPicPr>
          <p:cNvPr id="3075" name="Picture 3" descr="C:\Users\User\Pictures\Cclwu0m5lt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3571876"/>
            <a:ext cx="2311412" cy="308188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 </a:t>
            </a:r>
            <a:r>
              <a:rPr lang="ru-RU" sz="3200" dirty="0" smtClean="0">
                <a:solidFill>
                  <a:schemeClr val="accent1"/>
                </a:solidFill>
              </a:rPr>
              <a:t>Вывод: 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СПИД </a:t>
            </a:r>
            <a:r>
              <a:rPr lang="ru-RU" dirty="0" smtClean="0"/>
              <a:t>– опасное и коварное заболевание, которое вызывается вирусом иммунодефицита 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СПИД</a:t>
            </a:r>
            <a:r>
              <a:rPr lang="ru-RU" dirty="0" smtClean="0"/>
              <a:t> распространяется из-за нашего невежества, а также нежелания изменить нормы своего поведения </a:t>
            </a:r>
          </a:p>
          <a:p>
            <a:r>
              <a:rPr lang="ru-RU" dirty="0" smtClean="0">
                <a:solidFill>
                  <a:schemeClr val="accent6"/>
                </a:solidFill>
              </a:rPr>
              <a:t>Лозунг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1"/>
                </a:solidFill>
              </a:rPr>
              <a:t>«Не погибни из-за невежества!» </a:t>
            </a:r>
            <a:r>
              <a:rPr lang="ru-RU" dirty="0" smtClean="0"/>
              <a:t>должен стать нормой жизни для каждого человека!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4400" i="1" dirty="0" smtClean="0">
                <a:solidFill>
                  <a:schemeClr val="accent2"/>
                </a:solidFill>
              </a:rPr>
              <a:t>Берегите себя и здоровье близких!</a:t>
            </a:r>
            <a:r>
              <a:rPr lang="ru-RU" sz="4400" dirty="0" smtClean="0">
                <a:solidFill>
                  <a:schemeClr val="accent2"/>
                </a:solidFill>
              </a:rPr>
              <a:t/>
            </a:r>
            <a:br>
              <a:rPr lang="ru-RU" sz="4400" dirty="0" smtClean="0">
                <a:solidFill>
                  <a:schemeClr val="accent2"/>
                </a:solidFill>
              </a:rPr>
            </a:br>
            <a:endParaRPr lang="ru-RU" sz="44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http://www.playcast.ru/uploads/2016/01/22/169355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405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</a:t>
            </a:r>
            <a:r>
              <a:rPr lang="ru-RU" sz="3600" dirty="0" smtClean="0">
                <a:solidFill>
                  <a:schemeClr val="accent6"/>
                </a:solidFill>
              </a:rPr>
              <a:t>Цель:</a:t>
            </a:r>
          </a:p>
          <a:p>
            <a:pPr>
              <a:buNone/>
            </a:pPr>
            <a:endParaRPr lang="ru-RU" sz="3600" dirty="0" smtClean="0"/>
          </a:p>
          <a:p>
            <a:r>
              <a:rPr lang="ru-RU" sz="2000" dirty="0" smtClean="0"/>
              <a:t>Утверждение здорового образа жизни, выработка теоретических знаний и убеждений о здоровом образе жизни.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Помочь людям осознать, что </a:t>
            </a:r>
            <a:r>
              <a:rPr lang="ru-RU" sz="2000" dirty="0" smtClean="0">
                <a:solidFill>
                  <a:schemeClr val="accent1"/>
                </a:solidFill>
              </a:rPr>
              <a:t>СПИД</a:t>
            </a:r>
            <a:r>
              <a:rPr lang="ru-RU" sz="2000" dirty="0" smtClean="0"/>
              <a:t> – смертельная болезнь, от которой нет спасения.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Сформировать ответственное отношение к своему здоровью и здоровью окружающих.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СПИД - СТОП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501122" cy="48831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Pictures\X9WPPFeBT-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643050"/>
            <a:ext cx="6643734" cy="4831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3119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2"/>
                </a:solidFill>
              </a:rPr>
              <a:t>Основные понятия: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С</a:t>
            </a:r>
            <a:r>
              <a:rPr lang="ru-RU" dirty="0" smtClean="0"/>
              <a:t> – синдром (картина болезни)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П</a:t>
            </a:r>
            <a:r>
              <a:rPr lang="ru-RU" dirty="0" smtClean="0"/>
              <a:t> – приобретенного (полученного при заражении)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И</a:t>
            </a:r>
            <a:r>
              <a:rPr lang="ru-RU" dirty="0" smtClean="0"/>
              <a:t> – </a:t>
            </a:r>
            <a:r>
              <a:rPr lang="ru-RU" dirty="0" err="1" smtClean="0"/>
              <a:t>иммуно</a:t>
            </a:r>
            <a:r>
              <a:rPr lang="ru-RU" dirty="0" smtClean="0"/>
              <a:t>-(невосприимчивость, защита от инфекций)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Д</a:t>
            </a:r>
            <a:r>
              <a:rPr lang="ru-RU" dirty="0" smtClean="0"/>
              <a:t> – дефицита (недостаток, недостаточное количество)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169080"/>
          </a:xfrm>
        </p:spPr>
        <p:txBody>
          <a:bodyPr/>
          <a:lstStyle/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В</a:t>
            </a:r>
            <a:r>
              <a:rPr lang="ru-RU" dirty="0" smtClean="0"/>
              <a:t> – вирус (крошечный организм, микроб)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И</a:t>
            </a:r>
            <a:r>
              <a:rPr lang="ru-RU" dirty="0" smtClean="0"/>
              <a:t> – иммунодефицита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600" b="1" dirty="0" smtClean="0">
                <a:solidFill>
                  <a:schemeClr val="accent2"/>
                </a:solidFill>
              </a:rPr>
              <a:t>Ч</a:t>
            </a:r>
            <a:r>
              <a:rPr lang="ru-RU" dirty="0" smtClean="0"/>
              <a:t> – человека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612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Природа вируса и механизм его действия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883196"/>
          </a:xfrm>
        </p:spPr>
        <p:txBody>
          <a:bodyPr>
            <a:normAutofit/>
          </a:bodyPr>
          <a:lstStyle/>
          <a:p>
            <a:r>
              <a:rPr lang="ru-RU" dirty="0" smtClean="0"/>
              <a:t>В отличие от </a:t>
            </a:r>
            <a:r>
              <a:rPr lang="ru-RU" dirty="0" err="1" smtClean="0"/>
              <a:t>онковирусов</a:t>
            </a:r>
            <a:r>
              <a:rPr lang="ru-RU" dirty="0" smtClean="0"/>
              <a:t> он вызывает не рост инфицированных клеток, а их гибель.</a:t>
            </a:r>
          </a:p>
          <a:p>
            <a:endParaRPr lang="ru-RU" dirty="0" smtClean="0"/>
          </a:p>
        </p:txBody>
      </p:sp>
      <p:pic>
        <p:nvPicPr>
          <p:cNvPr id="4" name="Рисунок 7" descr="http://festival.1september.ru/articles/310411/img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86124"/>
            <a:ext cx="5118657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0016-017-A-ty-znaesh-vraga-v-lits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357562"/>
            <a:ext cx="5143536" cy="334032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/>
          <a:lstStyle/>
          <a:p>
            <a:r>
              <a:rPr lang="ru-RU" sz="2400" dirty="0" smtClean="0"/>
              <a:t>Вирус, попадая в кровь человека, поражает специфические лимфатические клетки, преимущественно Т-4 лимфоциты.</a:t>
            </a:r>
          </a:p>
          <a:p>
            <a:endParaRPr lang="ru-RU" sz="2400" dirty="0" smtClean="0"/>
          </a:p>
          <a:p>
            <a:r>
              <a:rPr lang="ru-RU" sz="2400" dirty="0" smtClean="0"/>
              <a:t>Белок вируса, оставшийся на поверхности клетки, изменяет её так, что она становится</a:t>
            </a:r>
          </a:p>
          <a:p>
            <a:pPr>
              <a:buNone/>
            </a:pPr>
            <a:r>
              <a:rPr lang="ru-RU" sz="2400" dirty="0" smtClean="0"/>
              <a:t>    мишенью для клеток-убийц (Т-киллеров).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240462"/>
          </a:xfrm>
        </p:spPr>
        <p:txBody>
          <a:bodyPr>
            <a:normAutofit/>
          </a:bodyPr>
          <a:lstStyle/>
          <a:p>
            <a:pPr marL="0" indent="0"/>
            <a:r>
              <a:rPr lang="ru-RU" sz="2800" dirty="0" smtClean="0"/>
              <a:t>Клетка погибает, а размножившиеся внутри неё вирусы попадают в кровоток, и процесс повторяется снова. </a:t>
            </a:r>
          </a:p>
          <a:p>
            <a:pPr marL="0" indent="0"/>
            <a:r>
              <a:rPr lang="ru-RU" sz="2800" dirty="0" smtClean="0"/>
              <a:t>Макрофаги, зараженные ВИЧ, не погибают, а становятся местом размножения вируса, его резервуаром. </a:t>
            </a:r>
          </a:p>
          <a:p>
            <a:pPr marL="0" indent="0"/>
            <a:r>
              <a:rPr lang="ru-RU" sz="2800" dirty="0" smtClean="0"/>
              <a:t>Лимфоциты, зараженные ВИЧ, разрушаются, наступает момент, когда количество лимфоцитов резко снижается, это и приводит к иммунодефициту организма.</a:t>
            </a:r>
            <a:endParaRPr lang="ru-RU" sz="2800" dirty="0"/>
          </a:p>
        </p:txBody>
      </p:sp>
      <p:pic>
        <p:nvPicPr>
          <p:cNvPr id="6" name="Рисунок 6" descr="http://festival.1september.ru/articles/310411/img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5445125"/>
            <a:ext cx="8001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Пути передачи ВИЧ-инфекции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4038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Половой – при непостоянном половом партнере (пользоваться презервативами!) и гомосексуальных отношениях, при искусственном оплодотворении загрязненных медицинских инструментов</a:t>
            </a:r>
          </a:p>
          <a:p>
            <a:r>
              <a:rPr lang="ru-RU" dirty="0" smtClean="0"/>
              <a:t>При использовании загрязненных медицинских инструментов, у наркоманов – одним шприцем </a:t>
            </a:r>
          </a:p>
          <a:p>
            <a:r>
              <a:rPr lang="ru-RU" dirty="0" smtClean="0"/>
              <a:t>От матери- ребенку: </a:t>
            </a:r>
            <a:r>
              <a:rPr lang="ru-RU" dirty="0" err="1" smtClean="0"/>
              <a:t>внутриутробно</a:t>
            </a:r>
            <a:r>
              <a:rPr lang="ru-RU" dirty="0" smtClean="0"/>
              <a:t>, при родах, при кормлении грудным молоком </a:t>
            </a:r>
          </a:p>
          <a:p>
            <a:r>
              <a:rPr lang="ru-RU" dirty="0" smtClean="0"/>
              <a:t>Через кровь: при переливании крови, пересадке органов и тканей.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131</TotalTime>
  <Words>433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СПИД – угроза человечеству </vt:lpstr>
      <vt:lpstr>Слайд 2</vt:lpstr>
      <vt:lpstr>СПИД - СТОП</vt:lpstr>
      <vt:lpstr>Слайд 4</vt:lpstr>
      <vt:lpstr>Слайд 5</vt:lpstr>
      <vt:lpstr>Природа вируса и механизм его действия</vt:lpstr>
      <vt:lpstr>Слайд 7</vt:lpstr>
      <vt:lpstr>Слайд 8</vt:lpstr>
      <vt:lpstr>Пути передачи ВИЧ-инфекции  </vt:lpstr>
      <vt:lpstr>Слайд 10</vt:lpstr>
      <vt:lpstr>Слайд 11</vt:lpstr>
      <vt:lpstr>Важно помнить!</vt:lpstr>
      <vt:lpstr>Слайд 13</vt:lpstr>
      <vt:lpstr>Слайд 14</vt:lpstr>
      <vt:lpstr>Слайд 15</vt:lpstr>
      <vt:lpstr>        Берегите себя и здоровье близких! 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СПИД – угроза человечеству</dc:title>
  <dc:creator>Пользователь Windows</dc:creator>
  <cp:lastModifiedBy>1</cp:lastModifiedBy>
  <cp:revision>15</cp:revision>
  <dcterms:created xsi:type="dcterms:W3CDTF">2019-05-23T16:11:30Z</dcterms:created>
  <dcterms:modified xsi:type="dcterms:W3CDTF">2019-05-25T09:23:05Z</dcterms:modified>
</cp:coreProperties>
</file>