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78" r:id="rId8"/>
    <p:sldId id="265" r:id="rId9"/>
    <p:sldId id="279" r:id="rId10"/>
    <p:sldId id="271" r:id="rId11"/>
    <p:sldId id="272" r:id="rId12"/>
    <p:sldId id="267" r:id="rId13"/>
    <p:sldId id="275" r:id="rId14"/>
    <p:sldId id="274" r:id="rId15"/>
    <p:sldId id="276" r:id="rId16"/>
    <p:sldId id="277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Средние</a:t>
            </a:r>
            <a:r>
              <a:rPr lang="ru-RU" sz="2400" baseline="0" dirty="0" smtClean="0">
                <a:latin typeface="Times New Roman" pitchFamily="18" charset="0"/>
                <a:cs typeface="Times New Roman" pitchFamily="18" charset="0"/>
              </a:rPr>
              <a:t> баллы результатов ЕГЭ за три года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математика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39</c:v>
                </c:pt>
                <c:pt idx="1">
                  <c:v>38</c:v>
                </c:pt>
                <c:pt idx="2">
                  <c:v>42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физика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52</c:v>
                </c:pt>
                <c:pt idx="1">
                  <c:v>46</c:v>
                </c:pt>
                <c:pt idx="2">
                  <c:v>62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информатика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32</c:v>
                </c:pt>
                <c:pt idx="1">
                  <c:v>45</c:v>
                </c:pt>
                <c:pt idx="2">
                  <c:v>51</c:v>
                </c:pt>
              </c:numCache>
            </c:numRef>
          </c:val>
        </c:ser>
        <c:axId val="98433280"/>
        <c:axId val="83460096"/>
      </c:barChart>
      <c:catAx>
        <c:axId val="9843328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3460096"/>
        <c:crosses val="autoZero"/>
        <c:auto val="1"/>
        <c:lblAlgn val="ctr"/>
        <c:lblOffset val="100"/>
      </c:catAx>
      <c:valAx>
        <c:axId val="83460096"/>
        <c:scaling>
          <c:orientation val="minMax"/>
        </c:scaling>
        <c:axPos val="l"/>
        <c:majorGridlines/>
        <c:title>
          <c:layout/>
        </c:title>
        <c:numFmt formatCode="General" sourceLinked="1"/>
        <c:majorTickMark val="none"/>
        <c:tickLblPos val="nextTo"/>
        <c:crossAx val="9843328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Поступление</a:t>
            </a:r>
            <a:r>
              <a:rPr lang="ru-RU" sz="2000" baseline="0" dirty="0" smtClean="0">
                <a:latin typeface="Times New Roman" pitchFamily="18" charset="0"/>
                <a:cs typeface="Times New Roman" pitchFamily="18" charset="0"/>
              </a:rPr>
              <a:t> выпускников по профилю за три года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2533586888844722"/>
          <c:y val="0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технические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 formatCode="#&quot; &quot;??/??">
                  <c:v>8</c:v>
                </c:pt>
                <c:pt idx="1">
                  <c:v>7</c:v>
                </c:pt>
                <c:pt idx="2">
                  <c:v>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другие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2015-2016</c:v>
                </c:pt>
                <c:pt idx="1">
                  <c:v>2016-2017</c:v>
                </c:pt>
                <c:pt idx="2">
                  <c:v>2017-2018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 formatCode="0%">
                  <c:v>12</c:v>
                </c:pt>
                <c:pt idx="1">
                  <c:v>15</c:v>
                </c:pt>
                <c:pt idx="2">
                  <c:v>8</c:v>
                </c:pt>
              </c:numCache>
            </c:numRef>
          </c:val>
        </c:ser>
        <c:axId val="100358400"/>
        <c:axId val="100360192"/>
      </c:barChart>
      <c:catAx>
        <c:axId val="10035840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100360192"/>
        <c:crosses val="autoZero"/>
        <c:auto val="1"/>
        <c:lblAlgn val="ctr"/>
        <c:lblOffset val="100"/>
      </c:catAx>
      <c:valAx>
        <c:axId val="100360192"/>
        <c:scaling>
          <c:orientation val="minMax"/>
        </c:scaling>
        <c:axPos val="l"/>
        <c:majorGridlines/>
        <c:title>
          <c:layout/>
        </c:title>
        <c:numFmt formatCode="#&quot; &quot;??/??" sourceLinked="1"/>
        <c:majorTickMark val="none"/>
        <c:tickLblPos val="nextTo"/>
        <c:crossAx val="100358400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yva_school_112@mail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4143403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Муниципальное   бюджетное  общеобразовательное  учреждение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 школа № 1 г. Ак-Довурака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имени </a:t>
            </a:r>
            <a:r>
              <a:rPr lang="ru-RU" sz="1600" b="1" u="sng" dirty="0" err="1" smtClean="0">
                <a:latin typeface="Times New Roman" pitchFamily="18" charset="0"/>
                <a:cs typeface="Times New Roman" pitchFamily="18" charset="0"/>
              </a:rPr>
              <a:t>Тамдын-оол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Times New Roman" pitchFamily="18" charset="0"/>
                <a:cs typeface="Times New Roman" pitchFamily="18" charset="0"/>
              </a:rPr>
              <a:t>Сесенмаа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u="sng" dirty="0" err="1" smtClean="0">
                <a:latin typeface="Times New Roman" pitchFamily="18" charset="0"/>
                <a:cs typeface="Times New Roman" pitchFamily="18" charset="0"/>
              </a:rPr>
              <a:t>Саятыевны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 – Героя Социалистического труда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668051 Республика Тыва г. Ак-Довурак ул. Юбилейная, 14 тел/факс 8-394-332-10-58 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tyva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school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_112@</a:t>
            </a:r>
            <a:r>
              <a:rPr lang="en-US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mail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.</a:t>
            </a:r>
            <a:r>
              <a:rPr lang="en-US" sz="1600" u="sng" dirty="0" err="1" smtClean="0">
                <a:latin typeface="Times New Roman" pitchFamily="18" charset="0"/>
                <a:cs typeface="Times New Roman" pitchFamily="18" charset="0"/>
                <a:hlinkClick r:id="rId2"/>
              </a:rPr>
              <a:t>ru</a:t>
            </a: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ПРОФИЛЬ  ОБУЧЕНИЯ:</a:t>
            </a:r>
            <a:br>
              <a:rPr lang="ru-RU" sz="3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технологический </a:t>
            </a: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r>
              <a:rPr lang="ru-RU" sz="1600" u="sng" dirty="0" smtClean="0"/>
              <a:t/>
            </a:r>
            <a:br>
              <a:rPr lang="ru-RU" sz="1600" u="sng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4572008"/>
            <a:ext cx="6400800" cy="1966914"/>
          </a:xfrm>
        </p:spPr>
        <p:txBody>
          <a:bodyPr>
            <a:normAutofit fontScale="92500" lnSpcReduction="20000"/>
          </a:bodyPr>
          <a:lstStyle/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Подготовила: замдиректора по УВР</a:t>
            </a:r>
          </a:p>
          <a:p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Чапчын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С.С.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г. Ак-Довурак-2019г.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3.Наличие УМК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928689"/>
          <a:ext cx="8472519" cy="57405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090"/>
                <a:gridCol w="1643074"/>
                <a:gridCol w="5929355"/>
              </a:tblGrid>
              <a:tr h="67553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Краткий анализ эффективности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39483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Информатика и ИКТ: 10-11 классы: Профильный уровень. В 2ч.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Фиошин М.Е.</a:t>
                      </a:r>
                    </a:p>
                    <a:p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Рессин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А.А.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ходе изучения курса информатики у учеников сформируются представления об информационных процессах, разовьется алгоритмическое мышление, пройдет знакомство с современными технологиями. В учебниках рассмотрены в первую очередь общие понятия и принципы, которые можно применять для любой технической базы: понятия алгоритма и информационной модели, принципы обработки текстов, кодирования, построения таблиц и баз данных, основы работы Интернета. Пособия ориентированы на активную работу школьников, ребятам предлагается широкий спектр заданий от самых простых вопросов до творческих проектов. Электронные приложения включают дополнительный материал, </a:t>
                      </a:r>
                      <a:r>
                        <a:rPr lang="ru-RU" sz="1800" b="0" i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видеоуроки</a:t>
                      </a:r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задания для самостоятельной и групповой работы. </a:t>
                      </a:r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r>
                        <a:rPr lang="ru-RU" sz="2400" dirty="0" smtClean="0"/>
                        <a:t/>
                      </a:r>
                      <a:br>
                        <a:rPr lang="ru-RU" sz="2400" dirty="0" smtClean="0"/>
                      </a:b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28728" y="5072074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Учебники одобрены экспертными организациями и включены в Федеральный перечень.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26479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642918"/>
            <a:ext cx="2571768" cy="3827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642917"/>
            <a:ext cx="2643206" cy="3960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72518" cy="7857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Эффективность выбора профильных предметов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857250"/>
          <a:ext cx="8643998" cy="5572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472518" cy="7857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Эффективность выбора профильных предметов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857250"/>
          <a:ext cx="8643998" cy="5572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работа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472518" cy="5715040"/>
          </a:xfrm>
        </p:spPr>
        <p:txBody>
          <a:bodyPr>
            <a:normAutofit fontScale="85000" lnSpcReduction="20000"/>
          </a:bodyPr>
          <a:lstStyle/>
          <a:p>
            <a:r>
              <a:rPr lang="ru-RU" sz="2800" i="1" u="sng" dirty="0" err="1" smtClean="0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 работа в школе ведётся параллельно и  взаимосвязано  по трём направлениям.</a:t>
            </a:r>
          </a:p>
          <a:p>
            <a:pPr lvl="0">
              <a:buNone/>
            </a:pPr>
            <a:r>
              <a:rPr lang="ru-RU" sz="2800" u="sng" dirty="0" smtClean="0"/>
              <a:t>1. Психологическая помощь</a:t>
            </a:r>
            <a:r>
              <a:rPr lang="ru-RU" sz="2800" dirty="0" smtClean="0"/>
              <a:t> (осуществляет  педагог- психолог) задачами которой являются: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Проведение психологической </a:t>
            </a:r>
            <a:r>
              <a:rPr lang="ru-RU" sz="2800" dirty="0" err="1" smtClean="0"/>
              <a:t>профдиагностики</a:t>
            </a:r>
            <a:r>
              <a:rPr lang="ru-RU" sz="2800" dirty="0" smtClean="0"/>
              <a:t>. 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Формирование первичных представлений о самом себе, установка на самопознание и самооценку.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Оказание помощи в осознании собственных мотивов выбора профессии: беседы психолога, «Кто нужен современному рынку труда?», «Престижные профессии 21 века», «Что сделаю я для людей».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/>
              <a:t>Активизация собственных ресурсов через нетрадиционные формы обучения </a:t>
            </a:r>
            <a:r>
              <a:rPr lang="ru-RU" sz="2800" dirty="0" err="1" smtClean="0"/>
              <a:t>профориентационные</a:t>
            </a:r>
            <a:r>
              <a:rPr lang="ru-RU" sz="2800" dirty="0" smtClean="0"/>
              <a:t> игры: «Мы играем в журналистов», «День самоуправления», «</a:t>
            </a:r>
            <a:r>
              <a:rPr lang="ru-RU" sz="2800" dirty="0" err="1" smtClean="0"/>
              <a:t>Я-вожатый</a:t>
            </a:r>
            <a:r>
              <a:rPr lang="ru-RU" sz="2800" dirty="0" smtClean="0"/>
              <a:t>» и др.</a:t>
            </a:r>
          </a:p>
          <a:p>
            <a:pPr lvl="0">
              <a:buFont typeface="Wingdings" pitchFamily="2" charset="2"/>
              <a:buChar char="Ø"/>
            </a:pPr>
            <a:r>
              <a:rPr lang="ru-RU" sz="2800" dirty="0" smtClean="0"/>
              <a:t>Работа с родителями- информационно-разъяснительные беседы: «Азбука профессий», «Лучшие ВУЗы города», «Выбираем профессию».</a:t>
            </a:r>
          </a:p>
          <a:p>
            <a:endParaRPr lang="ru-RU" sz="2800" dirty="0" smtClean="0"/>
          </a:p>
          <a:p>
            <a:pPr lvl="0"/>
            <a:endParaRPr lang="ru-RU" sz="2800" dirty="0" smtClean="0"/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работа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. Практическое знакомство с миром профессий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Зам. директора по ВР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Знакомство с типологией профессий и стратегией их выбора, «плюсы и минусы», противопоказания и требования к специалисту.  Беседы о классификации по типам: « Человек-техника,  человек-природа, человек-человек, человек – знак, человек- художественный образ».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Включение подростков в активную «пробу сил», в процессе обучения  трудовым навыкам. (заключение договора с ЦЗН, с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Ак-Довуракским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горным техникумом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Проведение экскурсий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производственным организациям (комбинат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Туваасбест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и другие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работа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Диагностика профессиональных </a:t>
            </a:r>
            <a:r>
              <a:rPr lang="ru-RU" sz="4400" u="sng" dirty="0" err="1" smtClean="0">
                <a:latin typeface="Times New Roman" pitchFamily="18" charset="0"/>
                <a:cs typeface="Times New Roman" pitchFamily="18" charset="0"/>
              </a:rPr>
              <a:t>наклонностейосуществляется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через раннюю </a:t>
            </a:r>
            <a:r>
              <a:rPr lang="ru-RU" sz="4400" u="sng" dirty="0" err="1" smtClean="0">
                <a:latin typeface="Times New Roman" pitchFamily="18" charset="0"/>
                <a:cs typeface="Times New Roman" pitchFamily="18" charset="0"/>
              </a:rPr>
              <a:t>профилизацию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 учащихся 7-8 классов.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Формирование классов    происходит с учетом интереса, склонностей учащихся. ( Зам. директора по УВР)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Работа  по профориентации является системной, т.е. в ней участвуют все, кто так или иначе работает с детьми, а именно: администрация школы, педагоги, школьный врач, школьный психолог, социальный педагог и сами учащиеся, родители.</a:t>
            </a:r>
          </a:p>
          <a:p>
            <a:pPr>
              <a:buNone/>
            </a:pP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Дважды в год проводятся месячники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работы (октябрь, март), в рамках которых реализуются программы исследований по выявлению профессиональных предпочтений, диагностики профессиональных намерений и интересов учащихся 7,9,11-х классов.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Организуются круглые столы для родителей, учащихся, встречи с выпускниками ВУЗов.</a:t>
            </a:r>
          </a:p>
          <a:p>
            <a:pPr>
              <a:buNone/>
            </a:pPr>
            <a:endParaRPr lang="ru-RU" sz="3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Профориентационная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работа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IMG_20181115_141816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2714644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MG_20181115_141837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3500438"/>
            <a:ext cx="271464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IMG_20181119_11573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1142984"/>
            <a:ext cx="242889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92867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Предварительный выбор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предметов для сдачи ГИА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2019-2020уч.год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1000123"/>
          <a:ext cx="8643940" cy="4643454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0985"/>
                <a:gridCol w="2160985"/>
                <a:gridCol w="2160985"/>
                <a:gridCol w="2160985"/>
              </a:tblGrid>
              <a:tr h="161691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Название предметов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Всего учащихся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Количество выбравших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% выбора предметов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78772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Физика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100</a:t>
                      </a:r>
                      <a:endParaRPr lang="ru-RU" sz="2800" b="1" dirty="0"/>
                    </a:p>
                  </a:txBody>
                  <a:tcPr/>
                </a:tc>
              </a:tr>
              <a:tr h="1451079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Информатика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100</a:t>
                      </a:r>
                      <a:endParaRPr lang="ru-RU" sz="2800" b="1" dirty="0"/>
                    </a:p>
                  </a:txBody>
                  <a:tcPr/>
                </a:tc>
              </a:tr>
              <a:tr h="787729"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Матем</a:t>
                      </a:r>
                      <a:r>
                        <a:rPr lang="ru-RU" sz="3200" dirty="0" smtClean="0"/>
                        <a:t>(П)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17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100</a:t>
                      </a:r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Учебный план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928670"/>
            <a:ext cx="8572560" cy="519749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Построения примерного недельного учебного плана для 10-11 классов основаны на идее двухуровневого (базового и профильного) федерального компонента. Это означает, что учебные предметы выбраны для изучения обучающимися на базовом и на профильном уровне.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Обязательными учебными предметами на базовом уровне являются «Русский язык», «Литература», «Иностранный язык», «Математика», «История», «Физическая культура», «Основы безопасности жизнедеятельности», а также интегрированные учебные предметы «Обществознание» и «Естествознание».         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Учебный план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Переход к профильному обучению позволяет: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создать условия для дифференциации содержания обучения старшеклассников, построения индивидуальных образовательных программ;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обеспечить углубленное изучение отдельных учебных предметов;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установить равный доступ к полноценному образованию разным категориям обучающихся, расширить возможности их социализации;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обеспечить преемственность между общим и профессиональным образованием.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Технологический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профиль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реализуется в: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«б» классе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соответствии с требованиями ФГОС СОО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изучением родного (тувинского) языка наряду с преподаванием на русском языке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6429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Кадровый состав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642917"/>
          <a:ext cx="8429684" cy="5929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3237"/>
                <a:gridCol w="2509281"/>
                <a:gridCol w="2026726"/>
                <a:gridCol w="1770440"/>
              </a:tblGrid>
              <a:tr h="96640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ФИО учителя по профилю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Квалификационная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категория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Педагогический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стаж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13004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Физика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Монгуш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Рона Григорьевна</a:t>
                      </a: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Высшая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36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Информатика и ИКТ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Хомушку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Айдын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Алдын-оолович</a:t>
                      </a: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Первая</a:t>
                      </a: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361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Математика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Кужугет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Чинчи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Монгун-ооловна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Высшая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66403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Черчение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Ооржак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Айлаана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Алексеевна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Высшая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56324">
                <a:tc>
                  <a:txBody>
                    <a:bodyPr/>
                    <a:lstStyle/>
                    <a:p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Индивидуальный проект» 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Кужугет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Чинчи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Монгун-ооловна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Высшая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Количество отводимых часов для профильных предметов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071546"/>
          <a:ext cx="8429683" cy="561213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714776"/>
                <a:gridCol w="2627556"/>
                <a:gridCol w="2087351"/>
              </a:tblGrid>
              <a:tr h="8572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предмет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Уровень 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 часов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Информатика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ИКТ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Профиль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3/105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Алгебра, геометрия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Профиль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6/210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Физика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Профиль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5/170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Астрономия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Базовый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«Основы математической логики»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Элективный курс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«Подготовка к ЕГЭ 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профильная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Элективный курс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«Программирование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другие вопросы ЕГЭ»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Элективный курс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Черчение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и графика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0,5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2. Количество отводимых часов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внеурочной деятельности</a:t>
            </a:r>
            <a:endParaRPr lang="ru-RU" sz="36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071561"/>
          <a:ext cx="8229600" cy="5675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7478"/>
                <a:gridCol w="4000528"/>
                <a:gridCol w="1471594"/>
              </a:tblGrid>
              <a:tr h="500051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Направление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Вид деятельности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 часов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870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Спортивно-оздоровительное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Я сдам ГТО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8704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Общеинтеллектуальное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Ментальная арифметика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Шахматы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Финансовая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граммонтность</a:t>
                      </a:r>
                      <a:endParaRPr lang="ru-RU" sz="24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Программиррвание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роботов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7255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Общекультурное 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Семейная психология. Этика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Правовое</a:t>
                      </a:r>
                      <a:r>
                        <a:rPr lang="ru-RU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воспитание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8704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Профильное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Информационая</a:t>
                      </a:r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сфера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Производственная сфера</a:t>
                      </a:r>
                    </a:p>
                    <a:p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3.Наличие УМК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928688"/>
          <a:ext cx="8472519" cy="55721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7280"/>
                <a:gridCol w="1428760"/>
                <a:gridCol w="5786479"/>
              </a:tblGrid>
              <a:tr h="452737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Краткий анализ эффективности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1940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Математика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А.Н. Колмогоров</a:t>
                      </a:r>
                    </a:p>
                    <a:p>
                      <a:r>
                        <a:rPr lang="ru-RU" sz="18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АЛГЕБРА И НАЧАЛА МАТЕМАТИЧЕСКОГО АНАЛИЗА для 10-11 классов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Учебник 10-11 классов Колмогорова, Абрамова, </a:t>
                      </a:r>
                      <a:r>
                        <a:rPr lang="ru-RU" sz="2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Дудницына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др. отличается высоким научным уровнем. Основные теоретические положения иллюстрированы конкретными примерами. Все пункты содержат примеры решения типичных задач, задач повышенной трудности. Вопросы – задачи на повторение позволят  проконтролировать свои знания, могут быть использованы при итоговом опросе или зачете.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1"/>
            <a:ext cx="3357586" cy="5213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071546"/>
            <a:ext cx="38100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908</Words>
  <PresentationFormat>Экран (4:3)</PresentationFormat>
  <Paragraphs>163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       Муниципальное   бюджетное  общеобразовательное  учреждение  средняя общеобразовательная  школа № 1 г. Ак-Довурака  имени Тамдын-оол Сесенмаа Саятыевны – Героя Социалистического труда  668051 Республика Тыва г. Ак-Довурак ул. Юбилейная, 14 тел/факс 8-394-332-10-58 tyva_school_112@mail.ru    ПРОФИЛЬ  ОБУЧЕНИЯ:  технологический           </vt:lpstr>
      <vt:lpstr>1. Учебный план</vt:lpstr>
      <vt:lpstr>1. Учебный план</vt:lpstr>
      <vt:lpstr>Технологический профиль реализуется в:</vt:lpstr>
      <vt:lpstr>Кадровый состав</vt:lpstr>
      <vt:lpstr>2. Количество отводимых часов для профильных предметов</vt:lpstr>
      <vt:lpstr>2. Количество отводимых часов внеурочной деятельности</vt:lpstr>
      <vt:lpstr>3.Наличие УМК</vt:lpstr>
      <vt:lpstr>Слайд 9</vt:lpstr>
      <vt:lpstr>3.Наличие УМК</vt:lpstr>
      <vt:lpstr>Слайд 11</vt:lpstr>
      <vt:lpstr>4. Эффективность выбора профильных предметов</vt:lpstr>
      <vt:lpstr>4. Эффективность выбора профильных предметов</vt:lpstr>
      <vt:lpstr>5. Профориентационная работа</vt:lpstr>
      <vt:lpstr>5. Профориентационная работа</vt:lpstr>
      <vt:lpstr>5. Профориентационная работа</vt:lpstr>
      <vt:lpstr>5. Профориентационная работа</vt:lpstr>
      <vt:lpstr>6. Предварительный выбор предметов для сдачи ГИА 2019-2020уч.год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Монгуш</cp:lastModifiedBy>
  <cp:revision>111</cp:revision>
  <dcterms:modified xsi:type="dcterms:W3CDTF">2019-03-10T17:30:21Z</dcterms:modified>
</cp:coreProperties>
</file>