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8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38193"/>
            <a:ext cx="7772400" cy="1470025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В</a:t>
            </a:r>
            <a:r>
              <a:rPr lang="ru-RU" sz="9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е</a:t>
            </a:r>
            <a:r>
              <a:rPr lang="ru-RU" sz="9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с</a:t>
            </a:r>
            <a:r>
              <a:rPr lang="ru-RU" sz="9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ё</a:t>
            </a:r>
            <a:r>
              <a:rPr lang="ru-RU" sz="9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л</a:t>
            </a:r>
            <a:r>
              <a:rPr lang="ru-RU" sz="9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а</a:t>
            </a:r>
            <a:r>
              <a:rPr lang="ru-RU" sz="9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я</a:t>
            </a:r>
            <a:r>
              <a:rPr lang="ru-RU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азбука</a:t>
            </a:r>
            <a:endParaRPr lang="ru-RU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221088"/>
            <a:ext cx="8280920" cy="208823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Подготовил: воспитатель МБОУ лицей №3 (дошкольное отделение) </a:t>
            </a:r>
          </a:p>
          <a:p>
            <a:pPr algn="l"/>
            <a:r>
              <a:rPr lang="ru-RU" sz="3000" dirty="0" err="1" smtClean="0">
                <a:solidFill>
                  <a:schemeClr val="bg2">
                    <a:lumMod val="25000"/>
                  </a:schemeClr>
                </a:solidFill>
              </a:rPr>
              <a:t>Бобова</a:t>
            </a:r>
            <a:r>
              <a:rPr lang="ru-RU" sz="3000" dirty="0" smtClean="0">
                <a:solidFill>
                  <a:schemeClr val="bg2">
                    <a:lumMod val="25000"/>
                  </a:schemeClr>
                </a:solidFill>
              </a:rPr>
              <a:t> Татьяна </a:t>
            </a:r>
            <a:r>
              <a:rPr lang="ru-RU" sz="3000" dirty="0">
                <a:solidFill>
                  <a:schemeClr val="bg2">
                    <a:lumMod val="25000"/>
                  </a:schemeClr>
                </a:solidFill>
              </a:rPr>
              <a:t>Викторовна, </a:t>
            </a:r>
            <a:r>
              <a:rPr lang="ru-RU" sz="3000" dirty="0" err="1" smtClean="0">
                <a:solidFill>
                  <a:schemeClr val="bg2">
                    <a:lumMod val="25000"/>
                  </a:schemeClr>
                </a:solidFill>
              </a:rPr>
              <a:t>г.Воронеж</a:t>
            </a:r>
            <a:r>
              <a:rPr lang="ru-RU" sz="3000" dirty="0" smtClean="0">
                <a:solidFill>
                  <a:schemeClr val="bg2">
                    <a:lumMod val="25000"/>
                  </a:schemeClr>
                </a:solidFill>
              </a:rPr>
              <a:t>, 2019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г.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3887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В</a:t>
            </a:r>
            <a:r>
              <a:rPr lang="ru-RU" sz="3600" b="1" dirty="0">
                <a:solidFill>
                  <a:srgbClr val="FFC000"/>
                </a:solidFill>
                <a:latin typeface="Constantia" pitchFamily="18" charset="0"/>
                <a:cs typeface="Arial" pitchFamily="34" charset="0"/>
              </a:rPr>
              <a:t>е</a:t>
            </a:r>
            <a:r>
              <a:rPr lang="ru-RU" sz="3600" b="1" dirty="0">
                <a:solidFill>
                  <a:srgbClr val="FFFF00"/>
                </a:solidFill>
                <a:latin typeface="Constantia" pitchFamily="18" charset="0"/>
                <a:cs typeface="Arial" pitchFamily="34" charset="0"/>
              </a:rPr>
              <a:t>с</a:t>
            </a:r>
            <a:r>
              <a:rPr lang="ru-RU" sz="3600" b="1" dirty="0">
                <a:solidFill>
                  <a:srgbClr val="00B050"/>
                </a:solidFill>
                <a:latin typeface="Constantia" pitchFamily="18" charset="0"/>
                <a:cs typeface="Arial" pitchFamily="34" charset="0"/>
              </a:rPr>
              <a:t>ё</a:t>
            </a:r>
            <a:r>
              <a:rPr lang="ru-RU" sz="3600" b="1" dirty="0">
                <a:solidFill>
                  <a:srgbClr val="00B0F0"/>
                </a:solidFill>
                <a:latin typeface="Constantia" pitchFamily="18" charset="0"/>
                <a:cs typeface="Arial" pitchFamily="34" charset="0"/>
              </a:rPr>
              <a:t>л</a:t>
            </a:r>
            <a:r>
              <a:rPr lang="ru-RU" sz="3600" b="1" dirty="0">
                <a:solidFill>
                  <a:srgbClr val="0070C0"/>
                </a:solidFill>
                <a:latin typeface="Constantia" pitchFamily="18" charset="0"/>
                <a:cs typeface="Arial" pitchFamily="34" charset="0"/>
              </a:rPr>
              <a:t>а</a:t>
            </a:r>
            <a:r>
              <a:rPr lang="ru-RU" sz="3600" b="1" dirty="0">
                <a:solidFill>
                  <a:srgbClr val="7030A0"/>
                </a:solidFill>
                <a:latin typeface="Constantia" pitchFamily="18" charset="0"/>
                <a:cs typeface="Arial" pitchFamily="34" charset="0"/>
              </a:rPr>
              <a:t>я </a:t>
            </a:r>
            <a:r>
              <a:rPr lang="ru-RU" sz="3600" b="1" dirty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азбука</a:t>
            </a:r>
            <a:endParaRPr lang="ru-RU" sz="36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5400" b="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П</a:t>
            </a:r>
            <a:endParaRPr lang="ru-RU" sz="5400" b="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7544" y="4365104"/>
            <a:ext cx="4040188" cy="175818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Букву П с вами найдем,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Заглянув в дверной проем.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На турник взглянув внимательно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 узнаем обязательно.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5400" b="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Р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644008" y="4365104"/>
            <a:ext cx="4041775" cy="147014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Буква Р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рычательная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Просто замечательная.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Рысь, река, трактор и гром,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В этих словах Р найдем.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023" y="2297318"/>
            <a:ext cx="1278727" cy="17643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354347"/>
            <a:ext cx="1080122" cy="1707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639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В</a:t>
            </a:r>
            <a:r>
              <a:rPr lang="ru-RU" sz="3600" b="1" dirty="0">
                <a:solidFill>
                  <a:srgbClr val="FFC000"/>
                </a:solidFill>
                <a:latin typeface="Constantia" pitchFamily="18" charset="0"/>
                <a:cs typeface="Arial" pitchFamily="34" charset="0"/>
              </a:rPr>
              <a:t>е</a:t>
            </a:r>
            <a:r>
              <a:rPr lang="ru-RU" sz="3600" b="1" dirty="0">
                <a:solidFill>
                  <a:srgbClr val="FFFF00"/>
                </a:solidFill>
                <a:latin typeface="Constantia" pitchFamily="18" charset="0"/>
                <a:cs typeface="Arial" pitchFamily="34" charset="0"/>
              </a:rPr>
              <a:t>с</a:t>
            </a:r>
            <a:r>
              <a:rPr lang="ru-RU" sz="3600" b="1" dirty="0">
                <a:solidFill>
                  <a:srgbClr val="00B050"/>
                </a:solidFill>
                <a:latin typeface="Constantia" pitchFamily="18" charset="0"/>
                <a:cs typeface="Arial" pitchFamily="34" charset="0"/>
              </a:rPr>
              <a:t>ё</a:t>
            </a:r>
            <a:r>
              <a:rPr lang="ru-RU" sz="3600" b="1" dirty="0">
                <a:solidFill>
                  <a:srgbClr val="00B0F0"/>
                </a:solidFill>
                <a:latin typeface="Constantia" pitchFamily="18" charset="0"/>
                <a:cs typeface="Arial" pitchFamily="34" charset="0"/>
              </a:rPr>
              <a:t>л</a:t>
            </a:r>
            <a:r>
              <a:rPr lang="ru-RU" sz="3600" b="1" dirty="0">
                <a:solidFill>
                  <a:srgbClr val="0070C0"/>
                </a:solidFill>
                <a:latin typeface="Constantia" pitchFamily="18" charset="0"/>
                <a:cs typeface="Arial" pitchFamily="34" charset="0"/>
              </a:rPr>
              <a:t>а</a:t>
            </a:r>
            <a:r>
              <a:rPr lang="ru-RU" sz="3600" b="1" dirty="0">
                <a:solidFill>
                  <a:srgbClr val="7030A0"/>
                </a:solidFill>
                <a:latin typeface="Constantia" pitchFamily="18" charset="0"/>
                <a:cs typeface="Arial" pitchFamily="34" charset="0"/>
              </a:rPr>
              <a:t>я </a:t>
            </a:r>
            <a:r>
              <a:rPr lang="ru-RU" sz="3600" b="1" dirty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азбука</a:t>
            </a:r>
            <a:endParaRPr lang="ru-RU" sz="3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5400" b="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С</a:t>
            </a:r>
            <a:endParaRPr lang="ru-RU" sz="5400" b="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7544" y="4653136"/>
            <a:ext cx="4040188" cy="147014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Мышка бублик притащила,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И уселась в уголок.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Буква С вдруг получилась,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Когда съела та кусок.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5400" b="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Т</a:t>
            </a:r>
            <a:endParaRPr lang="ru-RU" sz="5400" b="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716016" y="4653136"/>
            <a:ext cx="4041775" cy="147014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Посмотрите-ка повыше,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Буква Т стоит на крыше!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То антенна примостилась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Буквой Т оборотилась.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15" y="2389662"/>
            <a:ext cx="1584176" cy="19198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395361"/>
            <a:ext cx="1566161" cy="1914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2633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В</a:t>
            </a:r>
            <a:r>
              <a:rPr lang="ru-RU" sz="3600" b="1" dirty="0">
                <a:solidFill>
                  <a:srgbClr val="FFC000"/>
                </a:solidFill>
                <a:latin typeface="Constantia" pitchFamily="18" charset="0"/>
                <a:cs typeface="Arial" pitchFamily="34" charset="0"/>
              </a:rPr>
              <a:t>е</a:t>
            </a:r>
            <a:r>
              <a:rPr lang="ru-RU" sz="3600" b="1" dirty="0">
                <a:solidFill>
                  <a:srgbClr val="FFFF00"/>
                </a:solidFill>
                <a:latin typeface="Constantia" pitchFamily="18" charset="0"/>
                <a:cs typeface="Arial" pitchFamily="34" charset="0"/>
              </a:rPr>
              <a:t>с</a:t>
            </a:r>
            <a:r>
              <a:rPr lang="ru-RU" sz="3600" b="1" dirty="0">
                <a:solidFill>
                  <a:srgbClr val="00B050"/>
                </a:solidFill>
                <a:latin typeface="Constantia" pitchFamily="18" charset="0"/>
                <a:cs typeface="Arial" pitchFamily="34" charset="0"/>
              </a:rPr>
              <a:t>ё</a:t>
            </a:r>
            <a:r>
              <a:rPr lang="ru-RU" sz="3600" b="1" dirty="0">
                <a:solidFill>
                  <a:srgbClr val="00B0F0"/>
                </a:solidFill>
                <a:latin typeface="Constantia" pitchFamily="18" charset="0"/>
                <a:cs typeface="Arial" pitchFamily="34" charset="0"/>
              </a:rPr>
              <a:t>л</a:t>
            </a:r>
            <a:r>
              <a:rPr lang="ru-RU" sz="3600" b="1" dirty="0">
                <a:solidFill>
                  <a:srgbClr val="0070C0"/>
                </a:solidFill>
                <a:latin typeface="Constantia" pitchFamily="18" charset="0"/>
                <a:cs typeface="Arial" pitchFamily="34" charset="0"/>
              </a:rPr>
              <a:t>а</a:t>
            </a:r>
            <a:r>
              <a:rPr lang="ru-RU" sz="3600" b="1" dirty="0">
                <a:solidFill>
                  <a:srgbClr val="7030A0"/>
                </a:solidFill>
                <a:latin typeface="Constantia" pitchFamily="18" charset="0"/>
                <a:cs typeface="Arial" pitchFamily="34" charset="0"/>
              </a:rPr>
              <a:t>я </a:t>
            </a:r>
            <a:r>
              <a:rPr lang="ru-RU" sz="3600" b="1" dirty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азбука</a:t>
            </a:r>
            <a:endParaRPr lang="ru-RU" sz="36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5400" b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</a:t>
            </a:r>
            <a:endParaRPr lang="ru-RU" sz="5400" b="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7544" y="4653136"/>
            <a:ext cx="4040188" cy="147014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Найдешь сучок в любом лесу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И ты увидишь букву У.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А у зайчишки на макушке,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Как У торчат забавно ушки.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5400" b="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Ф</a:t>
            </a:r>
            <a:endParaRPr lang="ru-RU" sz="5400" b="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572000" y="4653136"/>
            <a:ext cx="4041775" cy="147014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Вася обиделся слегка,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И руки он упер в бока.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На букву Ф похож он стал,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И важный, словно генерал!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464114"/>
            <a:ext cx="1699235" cy="18509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573" y="2437227"/>
            <a:ext cx="1440160" cy="1904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4586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В</a:t>
            </a:r>
            <a:r>
              <a:rPr lang="ru-RU" sz="3600" b="1" dirty="0">
                <a:solidFill>
                  <a:srgbClr val="FFC000"/>
                </a:solidFill>
                <a:latin typeface="Constantia" pitchFamily="18" charset="0"/>
                <a:cs typeface="Arial" pitchFamily="34" charset="0"/>
              </a:rPr>
              <a:t>е</a:t>
            </a:r>
            <a:r>
              <a:rPr lang="ru-RU" sz="3600" b="1" dirty="0">
                <a:solidFill>
                  <a:srgbClr val="FFFF00"/>
                </a:solidFill>
                <a:latin typeface="Constantia" pitchFamily="18" charset="0"/>
                <a:cs typeface="Arial" pitchFamily="34" charset="0"/>
              </a:rPr>
              <a:t>с</a:t>
            </a:r>
            <a:r>
              <a:rPr lang="ru-RU" sz="3600" b="1" dirty="0">
                <a:solidFill>
                  <a:srgbClr val="00B050"/>
                </a:solidFill>
                <a:latin typeface="Constantia" pitchFamily="18" charset="0"/>
                <a:cs typeface="Arial" pitchFamily="34" charset="0"/>
              </a:rPr>
              <a:t>ё</a:t>
            </a:r>
            <a:r>
              <a:rPr lang="ru-RU" sz="3600" b="1" dirty="0">
                <a:solidFill>
                  <a:srgbClr val="00B0F0"/>
                </a:solidFill>
                <a:latin typeface="Constantia" pitchFamily="18" charset="0"/>
                <a:cs typeface="Arial" pitchFamily="34" charset="0"/>
              </a:rPr>
              <a:t>л</a:t>
            </a:r>
            <a:r>
              <a:rPr lang="ru-RU" sz="3600" b="1" dirty="0">
                <a:solidFill>
                  <a:srgbClr val="0070C0"/>
                </a:solidFill>
                <a:latin typeface="Constantia" pitchFamily="18" charset="0"/>
                <a:cs typeface="Arial" pitchFamily="34" charset="0"/>
              </a:rPr>
              <a:t>а</a:t>
            </a:r>
            <a:r>
              <a:rPr lang="ru-RU" sz="3600" b="1" dirty="0">
                <a:solidFill>
                  <a:srgbClr val="7030A0"/>
                </a:solidFill>
                <a:latin typeface="Constantia" pitchFamily="18" charset="0"/>
                <a:cs typeface="Arial" pitchFamily="34" charset="0"/>
              </a:rPr>
              <a:t>я </a:t>
            </a:r>
            <a:r>
              <a:rPr lang="ru-RU" sz="3600" b="1" dirty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азбука</a:t>
            </a:r>
            <a:endParaRPr lang="ru-RU" sz="36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5400" b="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Х</a:t>
            </a:r>
            <a:endParaRPr lang="ru-RU" sz="5400" b="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7544" y="4365104"/>
            <a:ext cx="4040188" cy="175818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Похожа Х на ножницы,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Когда они в работе.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И в крыльях мельничных, друзья,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Х без труда найдете.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5400" b="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Ц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788024" y="4365104"/>
            <a:ext cx="4041775" cy="147014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Вот два старых сапога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Кто-то поставил у очага.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Присмотрелись к ним получше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Букву Ц теперь изучим.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555591"/>
            <a:ext cx="1080120" cy="150341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581842"/>
            <a:ext cx="1080120" cy="145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8846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В</a:t>
            </a:r>
            <a:r>
              <a:rPr lang="ru-RU" sz="3600" b="1" dirty="0">
                <a:solidFill>
                  <a:srgbClr val="FFC000"/>
                </a:solidFill>
                <a:latin typeface="Constantia" pitchFamily="18" charset="0"/>
                <a:cs typeface="Arial" pitchFamily="34" charset="0"/>
              </a:rPr>
              <a:t>е</a:t>
            </a:r>
            <a:r>
              <a:rPr lang="ru-RU" sz="3600" b="1" dirty="0">
                <a:solidFill>
                  <a:srgbClr val="FFFF00"/>
                </a:solidFill>
                <a:latin typeface="Constantia" pitchFamily="18" charset="0"/>
                <a:cs typeface="Arial" pitchFamily="34" charset="0"/>
              </a:rPr>
              <a:t>с</a:t>
            </a:r>
            <a:r>
              <a:rPr lang="ru-RU" sz="3600" b="1" dirty="0">
                <a:solidFill>
                  <a:srgbClr val="00B050"/>
                </a:solidFill>
                <a:latin typeface="Constantia" pitchFamily="18" charset="0"/>
                <a:cs typeface="Arial" pitchFamily="34" charset="0"/>
              </a:rPr>
              <a:t>ё</a:t>
            </a:r>
            <a:r>
              <a:rPr lang="ru-RU" sz="3600" b="1" dirty="0">
                <a:solidFill>
                  <a:srgbClr val="00B0F0"/>
                </a:solidFill>
                <a:latin typeface="Constantia" pitchFamily="18" charset="0"/>
                <a:cs typeface="Arial" pitchFamily="34" charset="0"/>
              </a:rPr>
              <a:t>л</a:t>
            </a:r>
            <a:r>
              <a:rPr lang="ru-RU" sz="3600" b="1" dirty="0">
                <a:solidFill>
                  <a:srgbClr val="0070C0"/>
                </a:solidFill>
                <a:latin typeface="Constantia" pitchFamily="18" charset="0"/>
                <a:cs typeface="Arial" pitchFamily="34" charset="0"/>
              </a:rPr>
              <a:t>а</a:t>
            </a:r>
            <a:r>
              <a:rPr lang="ru-RU" sz="3600" b="1" dirty="0">
                <a:solidFill>
                  <a:srgbClr val="7030A0"/>
                </a:solidFill>
                <a:latin typeface="Constantia" pitchFamily="18" charset="0"/>
                <a:cs typeface="Arial" pitchFamily="34" charset="0"/>
              </a:rPr>
              <a:t>я </a:t>
            </a:r>
            <a:r>
              <a:rPr lang="ru-RU" sz="3600" b="1" dirty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азбука</a:t>
            </a:r>
            <a:endParaRPr lang="ru-RU" sz="36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5400" b="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Ч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7544" y="4653136"/>
            <a:ext cx="4040188" cy="147014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Если стул перевернем,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Букву Ч тогда найдем.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На четверочку похожа,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Но она не цифра все же.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5400" b="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Ш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788024" y="4653136"/>
            <a:ext cx="4041775" cy="147014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Ш — большая шалунишка,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Ее редко встретишь в книжке.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На забор похожа, вот,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Но тот забор — наоборот!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474546"/>
            <a:ext cx="1152128" cy="170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474545"/>
            <a:ext cx="1854957" cy="1709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7982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В</a:t>
            </a:r>
            <a:r>
              <a:rPr lang="ru-RU" sz="3600" b="1" dirty="0">
                <a:solidFill>
                  <a:srgbClr val="FFC000"/>
                </a:solidFill>
                <a:latin typeface="Constantia" pitchFamily="18" charset="0"/>
                <a:cs typeface="Arial" pitchFamily="34" charset="0"/>
              </a:rPr>
              <a:t>е</a:t>
            </a:r>
            <a:r>
              <a:rPr lang="ru-RU" sz="3600" b="1" dirty="0">
                <a:solidFill>
                  <a:srgbClr val="FFFF00"/>
                </a:solidFill>
                <a:latin typeface="Constantia" pitchFamily="18" charset="0"/>
                <a:cs typeface="Arial" pitchFamily="34" charset="0"/>
              </a:rPr>
              <a:t>с</a:t>
            </a:r>
            <a:r>
              <a:rPr lang="ru-RU" sz="3600" b="1" dirty="0">
                <a:solidFill>
                  <a:srgbClr val="00B050"/>
                </a:solidFill>
                <a:latin typeface="Constantia" pitchFamily="18" charset="0"/>
                <a:cs typeface="Arial" pitchFamily="34" charset="0"/>
              </a:rPr>
              <a:t>ё</a:t>
            </a:r>
            <a:r>
              <a:rPr lang="ru-RU" sz="3600" b="1" dirty="0">
                <a:solidFill>
                  <a:srgbClr val="00B0F0"/>
                </a:solidFill>
                <a:latin typeface="Constantia" pitchFamily="18" charset="0"/>
                <a:cs typeface="Arial" pitchFamily="34" charset="0"/>
              </a:rPr>
              <a:t>л</a:t>
            </a:r>
            <a:r>
              <a:rPr lang="ru-RU" sz="3600" b="1" dirty="0">
                <a:solidFill>
                  <a:srgbClr val="0070C0"/>
                </a:solidFill>
                <a:latin typeface="Constantia" pitchFamily="18" charset="0"/>
                <a:cs typeface="Arial" pitchFamily="34" charset="0"/>
              </a:rPr>
              <a:t>а</a:t>
            </a:r>
            <a:r>
              <a:rPr lang="ru-RU" sz="3600" b="1" dirty="0">
                <a:solidFill>
                  <a:srgbClr val="7030A0"/>
                </a:solidFill>
                <a:latin typeface="Constantia" pitchFamily="18" charset="0"/>
                <a:cs typeface="Arial" pitchFamily="34" charset="0"/>
              </a:rPr>
              <a:t>я </a:t>
            </a:r>
            <a:r>
              <a:rPr lang="ru-RU" sz="3600" b="1" dirty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азбука</a:t>
            </a:r>
            <a:endParaRPr lang="ru-RU" sz="36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5400" b="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Щ</a:t>
            </a:r>
            <a:endParaRPr lang="ru-RU" sz="5400" b="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7544" y="4653136"/>
            <a:ext cx="4040188" cy="147014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Разыгрался наш щенок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Кверху лапками он лег.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Стал на Щ похож он сразу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Терпим мы его проказы.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5400" b="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Ъ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716016" y="4653136"/>
            <a:ext cx="4041775" cy="147014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Козырек оденет если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Мягкий знак, то нам известен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Будет он как твердый знак,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Не произносится никак.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614607"/>
            <a:ext cx="1595772" cy="16247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614607"/>
            <a:ext cx="1462307" cy="1624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2852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В</a:t>
            </a:r>
            <a:r>
              <a:rPr lang="ru-RU" sz="3600" b="1" dirty="0">
                <a:solidFill>
                  <a:srgbClr val="FFC000"/>
                </a:solidFill>
                <a:latin typeface="Constantia" pitchFamily="18" charset="0"/>
                <a:cs typeface="Arial" pitchFamily="34" charset="0"/>
              </a:rPr>
              <a:t>е</a:t>
            </a:r>
            <a:r>
              <a:rPr lang="ru-RU" sz="3600" b="1" dirty="0">
                <a:solidFill>
                  <a:srgbClr val="FFFF00"/>
                </a:solidFill>
                <a:latin typeface="Constantia" pitchFamily="18" charset="0"/>
                <a:cs typeface="Arial" pitchFamily="34" charset="0"/>
              </a:rPr>
              <a:t>с</a:t>
            </a:r>
            <a:r>
              <a:rPr lang="ru-RU" sz="3600" b="1" dirty="0">
                <a:solidFill>
                  <a:srgbClr val="00B050"/>
                </a:solidFill>
                <a:latin typeface="Constantia" pitchFamily="18" charset="0"/>
                <a:cs typeface="Arial" pitchFamily="34" charset="0"/>
              </a:rPr>
              <a:t>ё</a:t>
            </a:r>
            <a:r>
              <a:rPr lang="ru-RU" sz="3600" b="1" dirty="0">
                <a:solidFill>
                  <a:srgbClr val="00B0F0"/>
                </a:solidFill>
                <a:latin typeface="Constantia" pitchFamily="18" charset="0"/>
                <a:cs typeface="Arial" pitchFamily="34" charset="0"/>
              </a:rPr>
              <a:t>л</a:t>
            </a:r>
            <a:r>
              <a:rPr lang="ru-RU" sz="3600" b="1" dirty="0">
                <a:solidFill>
                  <a:srgbClr val="0070C0"/>
                </a:solidFill>
                <a:latin typeface="Constantia" pitchFamily="18" charset="0"/>
                <a:cs typeface="Arial" pitchFamily="34" charset="0"/>
              </a:rPr>
              <a:t>а</a:t>
            </a:r>
            <a:r>
              <a:rPr lang="ru-RU" sz="3600" b="1" dirty="0">
                <a:solidFill>
                  <a:srgbClr val="7030A0"/>
                </a:solidFill>
                <a:latin typeface="Constantia" pitchFamily="18" charset="0"/>
                <a:cs typeface="Arial" pitchFamily="34" charset="0"/>
              </a:rPr>
              <a:t>я </a:t>
            </a:r>
            <a:r>
              <a:rPr lang="ru-RU" sz="3600" b="1" dirty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азбука</a:t>
            </a:r>
            <a:endParaRPr lang="ru-RU" sz="36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5400" b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Ы</a:t>
            </a:r>
            <a:endParaRPr lang="ru-RU" sz="5400" b="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7544" y="4365104"/>
            <a:ext cx="4040188" cy="175818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Мягкий знак возьмем, а рядом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Палочку добавить надо.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Буква Ы перед нами готова,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Ее не встретишь в начале слова.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5400" b="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Ь</a:t>
            </a:r>
            <a:endParaRPr lang="ru-RU" sz="5400" b="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788024" y="4365104"/>
            <a:ext cx="4041775" cy="147014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Он звук совсем не издает,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И не рычит, и не поет.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Никого не огорчая,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Он согласные смягчает.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405805"/>
            <a:ext cx="1368152" cy="15619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405805"/>
            <a:ext cx="1081366" cy="1561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4131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В</a:t>
            </a:r>
            <a:r>
              <a:rPr lang="ru-RU" sz="3600" b="1" dirty="0">
                <a:solidFill>
                  <a:srgbClr val="FFC000"/>
                </a:solidFill>
                <a:latin typeface="Constantia" pitchFamily="18" charset="0"/>
                <a:cs typeface="Arial" pitchFamily="34" charset="0"/>
              </a:rPr>
              <a:t>е</a:t>
            </a:r>
            <a:r>
              <a:rPr lang="ru-RU" sz="3600" b="1" dirty="0">
                <a:solidFill>
                  <a:srgbClr val="FFFF00"/>
                </a:solidFill>
                <a:latin typeface="Constantia" pitchFamily="18" charset="0"/>
                <a:cs typeface="Arial" pitchFamily="34" charset="0"/>
              </a:rPr>
              <a:t>с</a:t>
            </a:r>
            <a:r>
              <a:rPr lang="ru-RU" sz="3600" b="1" dirty="0">
                <a:solidFill>
                  <a:srgbClr val="00B050"/>
                </a:solidFill>
                <a:latin typeface="Constantia" pitchFamily="18" charset="0"/>
                <a:cs typeface="Arial" pitchFamily="34" charset="0"/>
              </a:rPr>
              <a:t>ё</a:t>
            </a:r>
            <a:r>
              <a:rPr lang="ru-RU" sz="3600" b="1" dirty="0">
                <a:solidFill>
                  <a:srgbClr val="00B0F0"/>
                </a:solidFill>
                <a:latin typeface="Constantia" pitchFamily="18" charset="0"/>
                <a:cs typeface="Arial" pitchFamily="34" charset="0"/>
              </a:rPr>
              <a:t>л</a:t>
            </a:r>
            <a:r>
              <a:rPr lang="ru-RU" sz="3600" b="1" dirty="0">
                <a:solidFill>
                  <a:srgbClr val="0070C0"/>
                </a:solidFill>
                <a:latin typeface="Constantia" pitchFamily="18" charset="0"/>
                <a:cs typeface="Arial" pitchFamily="34" charset="0"/>
              </a:rPr>
              <a:t>а</a:t>
            </a:r>
            <a:r>
              <a:rPr lang="ru-RU" sz="3600" b="1" dirty="0">
                <a:solidFill>
                  <a:srgbClr val="7030A0"/>
                </a:solidFill>
                <a:latin typeface="Constantia" pitchFamily="18" charset="0"/>
                <a:cs typeface="Arial" pitchFamily="34" charset="0"/>
              </a:rPr>
              <a:t>я </a:t>
            </a:r>
            <a:r>
              <a:rPr lang="ru-RU" sz="3600" b="1" dirty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азбука</a:t>
            </a:r>
            <a:endParaRPr lang="ru-RU" sz="3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5400" b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Э</a:t>
            </a:r>
            <a:endParaRPr lang="ru-RU" sz="5400" b="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7544" y="4653136"/>
            <a:ext cx="4040188" cy="147014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«С» немного встрепенулась,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И тотчас перевернулась.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Язычок нам показала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И на Э похожа стала.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5400" b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Ю</a:t>
            </a:r>
            <a:endParaRPr lang="ru-RU" sz="5400" b="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788024" y="4653136"/>
            <a:ext cx="4041775" cy="147014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Изогнулась буква Ю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Держит палочку свою.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Вот и выглядит такой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Бабкой старою с клюкой.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609378"/>
            <a:ext cx="1228850" cy="155654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599869"/>
            <a:ext cx="1723478" cy="1559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1500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97152"/>
            <a:ext cx="5486400" cy="572616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Я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5373216"/>
            <a:ext cx="5486400" cy="1374030"/>
          </a:xfrm>
        </p:spPr>
        <p:txBody>
          <a:bodyPr>
            <a:normAutofit lnSpcReduction="10000"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Всем известно, буква Я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Самая последняя.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В конце скромненько стоит,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Завершает алфавит.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81515"/>
            <a:ext cx="2952328" cy="410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834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В</a:t>
            </a:r>
            <a:r>
              <a:rPr lang="ru-RU" b="1" dirty="0" smtClean="0">
                <a:solidFill>
                  <a:srgbClr val="FFC000"/>
                </a:solidFill>
                <a:latin typeface="Constantia" pitchFamily="18" charset="0"/>
                <a:cs typeface="Arial" pitchFamily="34" charset="0"/>
              </a:rPr>
              <a:t>е</a:t>
            </a:r>
            <a:r>
              <a:rPr lang="ru-RU" b="1" dirty="0" smtClean="0">
                <a:solidFill>
                  <a:srgbClr val="FFFF00"/>
                </a:solidFill>
                <a:latin typeface="Constantia" pitchFamily="18" charset="0"/>
                <a:cs typeface="Arial" pitchFamily="34" charset="0"/>
              </a:rPr>
              <a:t>с</a:t>
            </a:r>
            <a:r>
              <a:rPr lang="ru-RU" b="1" dirty="0" smtClean="0">
                <a:solidFill>
                  <a:srgbClr val="00B050"/>
                </a:solidFill>
                <a:latin typeface="Constantia" pitchFamily="18" charset="0"/>
                <a:cs typeface="Arial" pitchFamily="34" charset="0"/>
              </a:rPr>
              <a:t>ё</a:t>
            </a:r>
            <a:r>
              <a:rPr lang="ru-RU" b="1" dirty="0" smtClean="0">
                <a:solidFill>
                  <a:srgbClr val="00B0F0"/>
                </a:solidFill>
                <a:latin typeface="Constantia" pitchFamily="18" charset="0"/>
                <a:cs typeface="Arial" pitchFamily="34" charset="0"/>
              </a:rPr>
              <a:t>л</a:t>
            </a:r>
            <a:r>
              <a:rPr lang="ru-RU" b="1" dirty="0" smtClean="0">
                <a:solidFill>
                  <a:srgbClr val="0070C0"/>
                </a:solidFill>
                <a:latin typeface="Constantia" pitchFamily="18" charset="0"/>
                <a:cs typeface="Arial" pitchFamily="34" charset="0"/>
              </a:rPr>
              <a:t>а</a:t>
            </a:r>
            <a:r>
              <a:rPr lang="ru-RU" b="1" dirty="0" smtClean="0">
                <a:solidFill>
                  <a:srgbClr val="7030A0"/>
                </a:solidFill>
                <a:latin typeface="Constantia" pitchFamily="18" charset="0"/>
                <a:cs typeface="Arial" pitchFamily="34" charset="0"/>
              </a:rPr>
              <a:t>я </a:t>
            </a:r>
            <a:r>
              <a:rPr lang="ru-RU" b="1" dirty="0" smtClean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азбука</a:t>
            </a:r>
            <a:endParaRPr lang="ru-RU" b="1" dirty="0">
              <a:solidFill>
                <a:srgbClr val="7030A0"/>
              </a:solidFill>
              <a:latin typeface="Constantia" pitchFamily="18" charset="0"/>
              <a:cs typeface="Arial" pitchFamily="34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5400" b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</a:t>
            </a:r>
            <a:endParaRPr lang="ru-RU" sz="5400" b="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sz="half" idx="2"/>
          </p:nvPr>
        </p:nvSpPr>
        <p:spPr>
          <a:xfrm>
            <a:off x="395536" y="4725144"/>
            <a:ext cx="4040188" cy="13981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Вот два столба наискосок,</a:t>
            </a:r>
            <a:br>
              <a:rPr lang="ru-RU" sz="2000" dirty="0"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latin typeface="Arial" pitchFamily="34" charset="0"/>
                <a:cs typeface="Arial" pitchFamily="34" charset="0"/>
              </a:rPr>
              <a:t>Между ними — поясок.</a:t>
            </a:r>
            <a:br>
              <a:rPr lang="ru-RU" sz="2000" dirty="0"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latin typeface="Arial" pitchFamily="34" charset="0"/>
                <a:cs typeface="Arial" pitchFamily="34" charset="0"/>
              </a:rPr>
              <a:t>Перед нами буква А</a:t>
            </a:r>
            <a:br>
              <a:rPr lang="ru-RU" sz="2000" dirty="0"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latin typeface="Arial" pitchFamily="34" charset="0"/>
                <a:cs typeface="Arial" pitchFamily="34" charset="0"/>
              </a:rPr>
              <a:t>Алфавиту голова!</a:t>
            </a:r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5400" b="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Б</a:t>
            </a:r>
            <a:endParaRPr lang="ru-RU" sz="5400" b="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xfrm>
            <a:off x="4572000" y="4725144"/>
            <a:ext cx="4041775" cy="142527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Б за А шагает смело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И бурчит: «Ну что за дело!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Первой я хочу стоять,</a:t>
            </a:r>
          </a:p>
          <a:p>
            <a:pPr marL="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Алфавит наш возглавлять»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459061"/>
            <a:ext cx="1512168" cy="176419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482299"/>
            <a:ext cx="1152128" cy="1717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190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В</a:t>
            </a:r>
            <a:r>
              <a:rPr lang="ru-RU" sz="3600" b="1" dirty="0">
                <a:solidFill>
                  <a:srgbClr val="FFC000"/>
                </a:solidFill>
                <a:latin typeface="Constantia" pitchFamily="18" charset="0"/>
                <a:cs typeface="Arial" pitchFamily="34" charset="0"/>
              </a:rPr>
              <a:t>е</a:t>
            </a:r>
            <a:r>
              <a:rPr lang="ru-RU" sz="3600" b="1" dirty="0">
                <a:solidFill>
                  <a:srgbClr val="FFFF00"/>
                </a:solidFill>
                <a:latin typeface="Constantia" pitchFamily="18" charset="0"/>
                <a:cs typeface="Arial" pitchFamily="34" charset="0"/>
              </a:rPr>
              <a:t>с</a:t>
            </a:r>
            <a:r>
              <a:rPr lang="ru-RU" sz="3600" b="1" dirty="0">
                <a:solidFill>
                  <a:srgbClr val="00B050"/>
                </a:solidFill>
                <a:latin typeface="Constantia" pitchFamily="18" charset="0"/>
                <a:cs typeface="Arial" pitchFamily="34" charset="0"/>
              </a:rPr>
              <a:t>ё</a:t>
            </a:r>
            <a:r>
              <a:rPr lang="ru-RU" sz="3600" b="1" dirty="0">
                <a:solidFill>
                  <a:srgbClr val="00B0F0"/>
                </a:solidFill>
                <a:latin typeface="Constantia" pitchFamily="18" charset="0"/>
                <a:cs typeface="Arial" pitchFamily="34" charset="0"/>
              </a:rPr>
              <a:t>л</a:t>
            </a:r>
            <a:r>
              <a:rPr lang="ru-RU" sz="3600" b="1" dirty="0">
                <a:solidFill>
                  <a:srgbClr val="0070C0"/>
                </a:solidFill>
                <a:latin typeface="Constantia" pitchFamily="18" charset="0"/>
                <a:cs typeface="Arial" pitchFamily="34" charset="0"/>
              </a:rPr>
              <a:t>а</a:t>
            </a:r>
            <a:r>
              <a:rPr lang="ru-RU" sz="3600" b="1" dirty="0">
                <a:solidFill>
                  <a:srgbClr val="7030A0"/>
                </a:solidFill>
                <a:latin typeface="Constantia" pitchFamily="18" charset="0"/>
                <a:cs typeface="Arial" pitchFamily="34" charset="0"/>
              </a:rPr>
              <a:t>я </a:t>
            </a:r>
            <a:r>
              <a:rPr lang="ru-RU" sz="3600" b="1" dirty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азбука</a:t>
            </a:r>
            <a:endParaRPr lang="ru-RU" sz="36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5400" b="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В</a:t>
            </a:r>
            <a:endParaRPr lang="ru-RU" sz="5400" b="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7544" y="4581128"/>
            <a:ext cx="4040188" cy="17581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Похожа В, сомнений нет,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На крендельки, велосипед.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Вот палочка, две дужки,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Как очки у моей подружки.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5400" b="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Г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716016" y="4581128"/>
            <a:ext cx="4041775" cy="15841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Она словно кочерга,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У нее одна нога.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Гнутый гвоздь и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клюшка тоже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На букву «Г» очень похожи.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3" y="2446097"/>
            <a:ext cx="1440160" cy="169206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408750"/>
            <a:ext cx="1008824" cy="1729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332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В</a:t>
            </a:r>
            <a:r>
              <a:rPr lang="ru-RU" sz="3600" b="1" dirty="0">
                <a:solidFill>
                  <a:srgbClr val="FFC000"/>
                </a:solidFill>
                <a:latin typeface="Constantia" pitchFamily="18" charset="0"/>
                <a:cs typeface="Arial" pitchFamily="34" charset="0"/>
              </a:rPr>
              <a:t>е</a:t>
            </a:r>
            <a:r>
              <a:rPr lang="ru-RU" sz="3600" b="1" dirty="0">
                <a:solidFill>
                  <a:srgbClr val="FFFF00"/>
                </a:solidFill>
                <a:latin typeface="Constantia" pitchFamily="18" charset="0"/>
                <a:cs typeface="Arial" pitchFamily="34" charset="0"/>
              </a:rPr>
              <a:t>с</a:t>
            </a:r>
            <a:r>
              <a:rPr lang="ru-RU" sz="3600" b="1" dirty="0">
                <a:solidFill>
                  <a:srgbClr val="00B050"/>
                </a:solidFill>
                <a:latin typeface="Constantia" pitchFamily="18" charset="0"/>
                <a:cs typeface="Arial" pitchFamily="34" charset="0"/>
              </a:rPr>
              <a:t>ё</a:t>
            </a:r>
            <a:r>
              <a:rPr lang="ru-RU" sz="3600" b="1" dirty="0">
                <a:solidFill>
                  <a:srgbClr val="00B0F0"/>
                </a:solidFill>
                <a:latin typeface="Constantia" pitchFamily="18" charset="0"/>
                <a:cs typeface="Arial" pitchFamily="34" charset="0"/>
              </a:rPr>
              <a:t>л</a:t>
            </a:r>
            <a:r>
              <a:rPr lang="ru-RU" sz="3600" b="1" dirty="0">
                <a:solidFill>
                  <a:srgbClr val="0070C0"/>
                </a:solidFill>
                <a:latin typeface="Constantia" pitchFamily="18" charset="0"/>
                <a:cs typeface="Arial" pitchFamily="34" charset="0"/>
              </a:rPr>
              <a:t>а</a:t>
            </a:r>
            <a:r>
              <a:rPr lang="ru-RU" sz="3600" b="1" dirty="0">
                <a:solidFill>
                  <a:srgbClr val="7030A0"/>
                </a:solidFill>
                <a:latin typeface="Constantia" pitchFamily="18" charset="0"/>
                <a:cs typeface="Arial" pitchFamily="34" charset="0"/>
              </a:rPr>
              <a:t>я </a:t>
            </a:r>
            <a:r>
              <a:rPr lang="ru-RU" sz="3600" b="1" dirty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азбука</a:t>
            </a:r>
            <a:endParaRPr lang="ru-RU" sz="36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5400" b="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Д</a:t>
            </a:r>
            <a:endParaRPr lang="ru-RU" sz="5400" b="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7544" y="4581128"/>
            <a:ext cx="4040188" cy="1512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Буква Д смотрите, вот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Словно корабликом плывет.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А в домике давно живет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Ласковый, пушистый кот.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5400" b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Е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788024" y="4581128"/>
            <a:ext cx="4175447" cy="17581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Лежат грабли во дворе,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В них рассмотрели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букву Е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И на гребень Е похожа,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Если присмотреться, тоже.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594583"/>
            <a:ext cx="1281246" cy="150633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579743"/>
            <a:ext cx="998406" cy="1536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317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В</a:t>
            </a:r>
            <a:r>
              <a:rPr lang="ru-RU" sz="3600" b="1" dirty="0">
                <a:solidFill>
                  <a:srgbClr val="FFC000"/>
                </a:solidFill>
                <a:latin typeface="Constantia" pitchFamily="18" charset="0"/>
                <a:cs typeface="Arial" pitchFamily="34" charset="0"/>
              </a:rPr>
              <a:t>е</a:t>
            </a:r>
            <a:r>
              <a:rPr lang="ru-RU" sz="3600" b="1" dirty="0">
                <a:solidFill>
                  <a:srgbClr val="FFFF00"/>
                </a:solidFill>
                <a:latin typeface="Constantia" pitchFamily="18" charset="0"/>
                <a:cs typeface="Arial" pitchFamily="34" charset="0"/>
              </a:rPr>
              <a:t>с</a:t>
            </a:r>
            <a:r>
              <a:rPr lang="ru-RU" sz="3600" b="1" dirty="0">
                <a:solidFill>
                  <a:srgbClr val="00B050"/>
                </a:solidFill>
                <a:latin typeface="Constantia" pitchFamily="18" charset="0"/>
                <a:cs typeface="Arial" pitchFamily="34" charset="0"/>
              </a:rPr>
              <a:t>ё</a:t>
            </a:r>
            <a:r>
              <a:rPr lang="ru-RU" sz="3600" b="1" dirty="0">
                <a:solidFill>
                  <a:srgbClr val="00B0F0"/>
                </a:solidFill>
                <a:latin typeface="Constantia" pitchFamily="18" charset="0"/>
                <a:cs typeface="Arial" pitchFamily="34" charset="0"/>
              </a:rPr>
              <a:t>л</a:t>
            </a:r>
            <a:r>
              <a:rPr lang="ru-RU" sz="3600" b="1" dirty="0">
                <a:solidFill>
                  <a:srgbClr val="0070C0"/>
                </a:solidFill>
                <a:latin typeface="Constantia" pitchFamily="18" charset="0"/>
                <a:cs typeface="Arial" pitchFamily="34" charset="0"/>
              </a:rPr>
              <a:t>а</a:t>
            </a:r>
            <a:r>
              <a:rPr lang="ru-RU" sz="3600" b="1" dirty="0">
                <a:solidFill>
                  <a:srgbClr val="7030A0"/>
                </a:solidFill>
                <a:latin typeface="Constantia" pitchFamily="18" charset="0"/>
                <a:cs typeface="Arial" pitchFamily="34" charset="0"/>
              </a:rPr>
              <a:t>я </a:t>
            </a:r>
            <a:r>
              <a:rPr lang="ru-RU" sz="3600" b="1" dirty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азбука</a:t>
            </a:r>
            <a:endParaRPr lang="ru-RU" sz="36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5400" b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Ё</a:t>
            </a:r>
            <a:endParaRPr lang="ru-RU" sz="5400" b="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7544" y="4653136"/>
            <a:ext cx="4040188" cy="147014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Отдохнуть решила «Е»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И присела во дворе.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Два птенца уселись на нее,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Вот вам, пожалуйста, и буква Ё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5400" b="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Ж</a:t>
            </a:r>
            <a:endParaRPr lang="ru-RU" sz="5400" b="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716016" y="4653136"/>
            <a:ext cx="4041775" cy="147014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Буква Ж совсем как жук</a:t>
            </a:r>
          </a:p>
          <a:p>
            <a:pPr marL="0" indent="0">
              <a:buNone/>
            </a:pPr>
            <a:r>
              <a:rPr lang="ru-RU" sz="2000" dirty="0" err="1">
                <a:latin typeface="Arial" pitchFamily="34" charset="0"/>
                <a:cs typeface="Arial" pitchFamily="34" charset="0"/>
              </a:rPr>
              <a:t>Примостилася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на сук.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И раскинув ножек шесть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Вниз никак не может слезть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617628"/>
            <a:ext cx="752639" cy="154439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663060"/>
            <a:ext cx="1656184" cy="1453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363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В</a:t>
            </a:r>
            <a:r>
              <a:rPr lang="ru-RU" sz="3600" b="1" dirty="0">
                <a:solidFill>
                  <a:srgbClr val="FFC000"/>
                </a:solidFill>
                <a:latin typeface="Constantia" pitchFamily="18" charset="0"/>
                <a:cs typeface="Arial" pitchFamily="34" charset="0"/>
              </a:rPr>
              <a:t>е</a:t>
            </a:r>
            <a:r>
              <a:rPr lang="ru-RU" sz="3600" b="1" dirty="0">
                <a:solidFill>
                  <a:srgbClr val="FFFF00"/>
                </a:solidFill>
                <a:latin typeface="Constantia" pitchFamily="18" charset="0"/>
                <a:cs typeface="Arial" pitchFamily="34" charset="0"/>
              </a:rPr>
              <a:t>с</a:t>
            </a:r>
            <a:r>
              <a:rPr lang="ru-RU" sz="3600" b="1" dirty="0">
                <a:solidFill>
                  <a:srgbClr val="00B050"/>
                </a:solidFill>
                <a:latin typeface="Constantia" pitchFamily="18" charset="0"/>
                <a:cs typeface="Arial" pitchFamily="34" charset="0"/>
              </a:rPr>
              <a:t>ё</a:t>
            </a:r>
            <a:r>
              <a:rPr lang="ru-RU" sz="3600" b="1" dirty="0">
                <a:solidFill>
                  <a:srgbClr val="00B0F0"/>
                </a:solidFill>
                <a:latin typeface="Constantia" pitchFamily="18" charset="0"/>
                <a:cs typeface="Arial" pitchFamily="34" charset="0"/>
              </a:rPr>
              <a:t>л</a:t>
            </a:r>
            <a:r>
              <a:rPr lang="ru-RU" sz="3600" b="1" dirty="0">
                <a:solidFill>
                  <a:srgbClr val="0070C0"/>
                </a:solidFill>
                <a:latin typeface="Constantia" pitchFamily="18" charset="0"/>
                <a:cs typeface="Arial" pitchFamily="34" charset="0"/>
              </a:rPr>
              <a:t>а</a:t>
            </a:r>
            <a:r>
              <a:rPr lang="ru-RU" sz="3600" b="1" dirty="0">
                <a:solidFill>
                  <a:srgbClr val="7030A0"/>
                </a:solidFill>
                <a:latin typeface="Constantia" pitchFamily="18" charset="0"/>
                <a:cs typeface="Arial" pitchFamily="34" charset="0"/>
              </a:rPr>
              <a:t>я </a:t>
            </a:r>
            <a:r>
              <a:rPr lang="ru-RU" sz="3600" b="1" dirty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азбука</a:t>
            </a:r>
            <a:endParaRPr lang="ru-RU" sz="36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5400" b="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З</a:t>
            </a:r>
            <a:endParaRPr lang="ru-RU" sz="5400" b="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7544" y="4653136"/>
            <a:ext cx="4040188" cy="147014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Буква "З" на цифру три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Похожа очень, посмотри!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Извивается, как змейка,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Написать ее сумей-ка!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5400" b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</a:t>
            </a:r>
            <a:endParaRPr lang="ru-RU" sz="5400" b="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749883" y="4650838"/>
            <a:ext cx="4041775" cy="219022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Молоточек раздобыл,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Букву новую я сбил.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Между двух прямых досок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Одна легла наискосок. 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На калитку посмотри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И там увидишь букву 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399993"/>
            <a:ext cx="1524752" cy="191683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440785"/>
            <a:ext cx="1152128" cy="1835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822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В</a:t>
            </a:r>
            <a:r>
              <a:rPr lang="ru-RU" sz="3600" b="1" dirty="0">
                <a:solidFill>
                  <a:srgbClr val="FFC000"/>
                </a:solidFill>
                <a:latin typeface="Constantia" pitchFamily="18" charset="0"/>
                <a:cs typeface="Arial" pitchFamily="34" charset="0"/>
              </a:rPr>
              <a:t>е</a:t>
            </a:r>
            <a:r>
              <a:rPr lang="ru-RU" sz="3600" b="1" dirty="0">
                <a:solidFill>
                  <a:srgbClr val="FFFF00"/>
                </a:solidFill>
                <a:latin typeface="Constantia" pitchFamily="18" charset="0"/>
                <a:cs typeface="Arial" pitchFamily="34" charset="0"/>
              </a:rPr>
              <a:t>с</a:t>
            </a:r>
            <a:r>
              <a:rPr lang="ru-RU" sz="3600" b="1" dirty="0">
                <a:solidFill>
                  <a:srgbClr val="00B050"/>
                </a:solidFill>
                <a:latin typeface="Constantia" pitchFamily="18" charset="0"/>
                <a:cs typeface="Arial" pitchFamily="34" charset="0"/>
              </a:rPr>
              <a:t>ё</a:t>
            </a:r>
            <a:r>
              <a:rPr lang="ru-RU" sz="3600" b="1" dirty="0">
                <a:solidFill>
                  <a:srgbClr val="00B0F0"/>
                </a:solidFill>
                <a:latin typeface="Constantia" pitchFamily="18" charset="0"/>
                <a:cs typeface="Arial" pitchFamily="34" charset="0"/>
              </a:rPr>
              <a:t>л</a:t>
            </a:r>
            <a:r>
              <a:rPr lang="ru-RU" sz="3600" b="1" dirty="0">
                <a:solidFill>
                  <a:srgbClr val="0070C0"/>
                </a:solidFill>
                <a:latin typeface="Constantia" pitchFamily="18" charset="0"/>
                <a:cs typeface="Arial" pitchFamily="34" charset="0"/>
              </a:rPr>
              <a:t>а</a:t>
            </a:r>
            <a:r>
              <a:rPr lang="ru-RU" sz="3600" b="1" dirty="0">
                <a:solidFill>
                  <a:srgbClr val="7030A0"/>
                </a:solidFill>
                <a:latin typeface="Constantia" pitchFamily="18" charset="0"/>
                <a:cs typeface="Arial" pitchFamily="34" charset="0"/>
              </a:rPr>
              <a:t>я </a:t>
            </a:r>
            <a:r>
              <a:rPr lang="ru-RU" sz="3600" b="1" dirty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азбука</a:t>
            </a:r>
            <a:endParaRPr lang="ru-RU" sz="3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5400" b="0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Й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7544" y="4653136"/>
            <a:ext cx="4040188" cy="147014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На букву И, так, между делом,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Сверху галочка присела.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И теперь в твоей тетрадке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Вместо И стало «И краткое».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5400" b="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К</a:t>
            </a:r>
            <a:endParaRPr lang="ru-RU" sz="5400" b="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788024" y="4653136"/>
            <a:ext cx="4041775" cy="147014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Капитан отставил ногу,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Руку вытянул немного.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Приглядись, наверняка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И ты увидишь букву К.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308522"/>
            <a:ext cx="1440160" cy="211348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320707"/>
            <a:ext cx="1368152" cy="2101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467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В</a:t>
            </a:r>
            <a:r>
              <a:rPr lang="ru-RU" sz="3600" b="1" dirty="0">
                <a:solidFill>
                  <a:srgbClr val="FFC000"/>
                </a:solidFill>
                <a:latin typeface="Constantia" pitchFamily="18" charset="0"/>
                <a:cs typeface="Arial" pitchFamily="34" charset="0"/>
              </a:rPr>
              <a:t>е</a:t>
            </a:r>
            <a:r>
              <a:rPr lang="ru-RU" sz="3600" b="1" dirty="0">
                <a:solidFill>
                  <a:srgbClr val="FFFF00"/>
                </a:solidFill>
                <a:latin typeface="Constantia" pitchFamily="18" charset="0"/>
                <a:cs typeface="Arial" pitchFamily="34" charset="0"/>
              </a:rPr>
              <a:t>с</a:t>
            </a:r>
            <a:r>
              <a:rPr lang="ru-RU" sz="3600" b="1" dirty="0">
                <a:solidFill>
                  <a:srgbClr val="00B050"/>
                </a:solidFill>
                <a:latin typeface="Constantia" pitchFamily="18" charset="0"/>
                <a:cs typeface="Arial" pitchFamily="34" charset="0"/>
              </a:rPr>
              <a:t>ё</a:t>
            </a:r>
            <a:r>
              <a:rPr lang="ru-RU" sz="3600" b="1" dirty="0">
                <a:solidFill>
                  <a:srgbClr val="00B0F0"/>
                </a:solidFill>
                <a:latin typeface="Constantia" pitchFamily="18" charset="0"/>
                <a:cs typeface="Arial" pitchFamily="34" charset="0"/>
              </a:rPr>
              <a:t>л</a:t>
            </a:r>
            <a:r>
              <a:rPr lang="ru-RU" sz="3600" b="1" dirty="0">
                <a:solidFill>
                  <a:srgbClr val="0070C0"/>
                </a:solidFill>
                <a:latin typeface="Constantia" pitchFamily="18" charset="0"/>
                <a:cs typeface="Arial" pitchFamily="34" charset="0"/>
              </a:rPr>
              <a:t>а</a:t>
            </a:r>
            <a:r>
              <a:rPr lang="ru-RU" sz="3600" b="1" dirty="0">
                <a:solidFill>
                  <a:srgbClr val="7030A0"/>
                </a:solidFill>
                <a:latin typeface="Constantia" pitchFamily="18" charset="0"/>
                <a:cs typeface="Arial" pitchFamily="34" charset="0"/>
              </a:rPr>
              <a:t>я </a:t>
            </a:r>
            <a:r>
              <a:rPr lang="ru-RU" sz="3600" b="1" dirty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азбука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5400" b="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Л</a:t>
            </a:r>
            <a:endParaRPr lang="ru-RU" sz="5400" b="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7544" y="4653136"/>
            <a:ext cx="4040188" cy="147014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Два столба столкнулись лбами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И застыли перед нами.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Букву «Л» нам представляют,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Ту, что шалаш напоминает.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5400" b="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М</a:t>
            </a:r>
            <a:endParaRPr lang="ru-RU" sz="5400" b="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716016" y="4664240"/>
            <a:ext cx="4041775" cy="219022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На скамейке мы сидели,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И по сторонам глядели.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Вдруг скамейка проломилась,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Что за буква получилась?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Буква М словно качели,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Сели в них и полетели!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462" y="2288215"/>
            <a:ext cx="1872208" cy="209117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309664"/>
            <a:ext cx="2226180" cy="2048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745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В</a:t>
            </a:r>
            <a:r>
              <a:rPr lang="ru-RU" sz="3600" b="1" dirty="0">
                <a:solidFill>
                  <a:srgbClr val="FFC000"/>
                </a:solidFill>
                <a:latin typeface="Constantia" pitchFamily="18" charset="0"/>
                <a:cs typeface="Arial" pitchFamily="34" charset="0"/>
              </a:rPr>
              <a:t>е</a:t>
            </a:r>
            <a:r>
              <a:rPr lang="ru-RU" sz="3600" b="1" dirty="0">
                <a:solidFill>
                  <a:srgbClr val="FFFF00"/>
                </a:solidFill>
                <a:latin typeface="Constantia" pitchFamily="18" charset="0"/>
                <a:cs typeface="Arial" pitchFamily="34" charset="0"/>
              </a:rPr>
              <a:t>с</a:t>
            </a:r>
            <a:r>
              <a:rPr lang="ru-RU" sz="3600" b="1" dirty="0">
                <a:solidFill>
                  <a:srgbClr val="00B050"/>
                </a:solidFill>
                <a:latin typeface="Constantia" pitchFamily="18" charset="0"/>
                <a:cs typeface="Arial" pitchFamily="34" charset="0"/>
              </a:rPr>
              <a:t>ё</a:t>
            </a:r>
            <a:r>
              <a:rPr lang="ru-RU" sz="3600" b="1" dirty="0">
                <a:solidFill>
                  <a:srgbClr val="00B0F0"/>
                </a:solidFill>
                <a:latin typeface="Constantia" pitchFamily="18" charset="0"/>
                <a:cs typeface="Arial" pitchFamily="34" charset="0"/>
              </a:rPr>
              <a:t>л</a:t>
            </a:r>
            <a:r>
              <a:rPr lang="ru-RU" sz="3600" b="1" dirty="0">
                <a:solidFill>
                  <a:srgbClr val="0070C0"/>
                </a:solidFill>
                <a:latin typeface="Constantia" pitchFamily="18" charset="0"/>
                <a:cs typeface="Arial" pitchFamily="34" charset="0"/>
              </a:rPr>
              <a:t>а</a:t>
            </a:r>
            <a:r>
              <a:rPr lang="ru-RU" sz="3600" b="1" dirty="0">
                <a:solidFill>
                  <a:srgbClr val="7030A0"/>
                </a:solidFill>
                <a:latin typeface="Constantia" pitchFamily="18" charset="0"/>
                <a:cs typeface="Arial" pitchFamily="34" charset="0"/>
              </a:rPr>
              <a:t>я </a:t>
            </a:r>
            <a:r>
              <a:rPr lang="ru-RU" sz="3600" b="1" dirty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азбука</a:t>
            </a:r>
            <a:endParaRPr lang="ru-RU" sz="360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5400" b="0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Н</a:t>
            </a:r>
            <a:endParaRPr lang="ru-RU" sz="5400" b="0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7544" y="4365104"/>
            <a:ext cx="4040188" cy="175818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Вот лесенка, но что случилось?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Ступеньки в ней вдруг обломились.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Одна из них только осталась,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Так буква Н образовалась.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5400" b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</a:t>
            </a:r>
            <a:endParaRPr lang="ru-RU" sz="5400" b="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716016" y="4365104"/>
            <a:ext cx="4041775" cy="147014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Удивительно кругла,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Нет ни одного угла.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И солнышко, и колесо,</a:t>
            </a:r>
          </a:p>
          <a:p>
            <a:pPr marL="0" indent="0">
              <a:buNone/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Напоминают букву О.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371035"/>
            <a:ext cx="1223262" cy="16288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371035"/>
            <a:ext cx="1460304" cy="16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599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764</Words>
  <Application>Microsoft Office PowerPoint</Application>
  <PresentationFormat>Экран (4:3)</PresentationFormat>
  <Paragraphs>185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Весёлая азбука</vt:lpstr>
      <vt:lpstr>Весёлая азбука</vt:lpstr>
      <vt:lpstr>Весёлая азбука</vt:lpstr>
      <vt:lpstr>Весёлая азбука</vt:lpstr>
      <vt:lpstr>Весёлая азбука</vt:lpstr>
      <vt:lpstr>Весёлая азбука</vt:lpstr>
      <vt:lpstr>Весёлая азбука</vt:lpstr>
      <vt:lpstr>Весёлая азбука</vt:lpstr>
      <vt:lpstr>Весёлая азбука</vt:lpstr>
      <vt:lpstr>Весёлая азбука</vt:lpstr>
      <vt:lpstr>Весёлая азбука</vt:lpstr>
      <vt:lpstr>Весёлая азбука</vt:lpstr>
      <vt:lpstr>Весёлая азбука</vt:lpstr>
      <vt:lpstr>Весёлая азбука</vt:lpstr>
      <vt:lpstr>Весёлая азбука</vt:lpstr>
      <vt:lpstr>Весёлая азбука</vt:lpstr>
      <vt:lpstr>Весёлая азбука</vt:lpstr>
      <vt:lpstr>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Азбука</dc:title>
  <dc:creator>Александр Панарин</dc:creator>
  <cp:lastModifiedBy>Александр Панарин</cp:lastModifiedBy>
  <cp:revision>27</cp:revision>
  <dcterms:created xsi:type="dcterms:W3CDTF">2019-05-21T09:14:29Z</dcterms:created>
  <dcterms:modified xsi:type="dcterms:W3CDTF">2019-05-26T14:50:40Z</dcterms:modified>
</cp:coreProperties>
</file>