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58" r:id="rId4"/>
    <p:sldId id="266" r:id="rId5"/>
    <p:sldId id="259" r:id="rId6"/>
    <p:sldId id="260" r:id="rId7"/>
    <p:sldId id="265" r:id="rId8"/>
    <p:sldId id="263" r:id="rId9"/>
    <p:sldId id="261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F03DE-10D8-478E-9311-E6A6E493604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49332-6521-4C50-932F-13B719BC52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F03DE-10D8-478E-9311-E6A6E493604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49332-6521-4C50-932F-13B719BC52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F03DE-10D8-478E-9311-E6A6E493604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49332-6521-4C50-932F-13B719BC52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F03DE-10D8-478E-9311-E6A6E493604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49332-6521-4C50-932F-13B719BC52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F03DE-10D8-478E-9311-E6A6E493604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49332-6521-4C50-932F-13B719BC52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F03DE-10D8-478E-9311-E6A6E493604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49332-6521-4C50-932F-13B719BC52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F03DE-10D8-478E-9311-E6A6E493604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49332-6521-4C50-932F-13B719BC52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F03DE-10D8-478E-9311-E6A6E493604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49332-6521-4C50-932F-13B719BC52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F03DE-10D8-478E-9311-E6A6E493604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49332-6521-4C50-932F-13B719BC52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F03DE-10D8-478E-9311-E6A6E493604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49332-6521-4C50-932F-13B719BC52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F03DE-10D8-478E-9311-E6A6E493604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49332-6521-4C50-932F-13B719BC52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C9F03DE-10D8-478E-9311-E6A6E493604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A849332-6521-4C50-932F-13B719BC52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5949280"/>
            <a:ext cx="4608512" cy="919871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игры: Грачева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Н.В., воспитатель     МБДОУ «Детский сад № 27»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88640"/>
            <a:ext cx="6192688" cy="2592288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/>
              <a:t>   Дидактическая </a:t>
            </a:r>
            <a:r>
              <a:rPr lang="ru-RU" sz="3600" dirty="0" smtClean="0"/>
              <a:t>игра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для </a:t>
            </a:r>
            <a:r>
              <a:rPr lang="ru-RU" sz="3600" dirty="0" smtClean="0"/>
              <a:t>детей старшего дошкольного возраста «Угадай звук»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2420888"/>
            <a:ext cx="5976664" cy="3361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901281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852936"/>
            <a:ext cx="78406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anose="02040503050406030204" pitchFamily="18" charset="0"/>
              </a:rPr>
              <a:t>Спасибо за внимание 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3532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404664"/>
            <a:ext cx="878497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i="1" dirty="0" smtClean="0">
              <a:latin typeface="Cambria" panose="02040503050406030204" pitchFamily="18" charset="0"/>
            </a:endParaRPr>
          </a:p>
          <a:p>
            <a:r>
              <a:rPr lang="ru-RU" sz="3600" b="1" i="1" dirty="0" smtClean="0">
                <a:latin typeface="Cambria" panose="02040503050406030204" pitchFamily="18" charset="0"/>
              </a:rPr>
              <a:t>Цель</a:t>
            </a:r>
            <a:r>
              <a:rPr lang="ru-RU" sz="2400" b="1" i="1" dirty="0" smtClean="0">
                <a:latin typeface="Cambria" panose="02040503050406030204" pitchFamily="18" charset="0"/>
              </a:rPr>
              <a:t>:</a:t>
            </a:r>
          </a:p>
          <a:p>
            <a:r>
              <a:rPr lang="ru-RU" sz="2400" i="1" dirty="0">
                <a:latin typeface="Cambria" panose="02040503050406030204" pitchFamily="18" charset="0"/>
              </a:rPr>
              <a:t>-</a:t>
            </a:r>
            <a:r>
              <a:rPr lang="ru-RU" sz="2400" i="1" dirty="0" smtClean="0">
                <a:latin typeface="Cambria" panose="02040503050406030204" pitchFamily="18" charset="0"/>
              </a:rPr>
              <a:t>совершенствовать  звуковой строй речи.</a:t>
            </a:r>
          </a:p>
          <a:p>
            <a:endParaRPr lang="ru-RU" sz="2400" i="1" dirty="0" smtClean="0">
              <a:latin typeface="Cambria" panose="02040503050406030204" pitchFamily="18" charset="0"/>
            </a:endParaRPr>
          </a:p>
          <a:p>
            <a:endParaRPr lang="ru-RU" sz="2400" i="1" dirty="0">
              <a:latin typeface="Cambria" panose="02040503050406030204" pitchFamily="18" charset="0"/>
            </a:endParaRPr>
          </a:p>
          <a:p>
            <a:r>
              <a:rPr lang="ru-RU" sz="3600" b="1" i="1" dirty="0" smtClean="0">
                <a:latin typeface="Cambria" panose="02040503050406030204" pitchFamily="18" charset="0"/>
              </a:rPr>
              <a:t>Задачи</a:t>
            </a:r>
            <a:r>
              <a:rPr lang="ru-RU" sz="2400" b="1" i="1" dirty="0" smtClean="0">
                <a:latin typeface="Cambria" panose="02040503050406030204" pitchFamily="18" charset="0"/>
              </a:rPr>
              <a:t>:</a:t>
            </a:r>
          </a:p>
          <a:p>
            <a:r>
              <a:rPr lang="ru-RU" sz="2400" i="1" dirty="0" smtClean="0">
                <a:latin typeface="Cambria" panose="02040503050406030204" pitchFamily="18" charset="0"/>
              </a:rPr>
              <a:t>-Закреплять навык произношения и различия звуков (</a:t>
            </a:r>
            <a:r>
              <a:rPr lang="ru-RU" sz="2400" i="1" dirty="0" err="1" smtClean="0">
                <a:latin typeface="Cambria" panose="02040503050406030204" pitchFamily="18" charset="0"/>
              </a:rPr>
              <a:t>ш,щ,ч,с,ж,з</a:t>
            </a:r>
            <a:r>
              <a:rPr lang="ru-RU" sz="2400" i="1" dirty="0" smtClean="0">
                <a:latin typeface="Cambria" panose="02040503050406030204" pitchFamily="18" charset="0"/>
              </a:rPr>
              <a:t>);</a:t>
            </a:r>
          </a:p>
          <a:p>
            <a:r>
              <a:rPr lang="ru-RU" sz="2400" i="1" dirty="0" smtClean="0">
                <a:latin typeface="Cambria" panose="02040503050406030204" pitchFamily="18" charset="0"/>
              </a:rPr>
              <a:t>-Развивать фонематическое восприятие;</a:t>
            </a:r>
          </a:p>
          <a:p>
            <a:r>
              <a:rPr lang="ru-RU" sz="2400" i="1" dirty="0" smtClean="0">
                <a:latin typeface="Cambria" panose="02040503050406030204" pitchFamily="18" charset="0"/>
              </a:rPr>
              <a:t>-Развивать  </a:t>
            </a:r>
            <a:r>
              <a:rPr lang="ru-RU" sz="2400" i="1" dirty="0" err="1" smtClean="0">
                <a:latin typeface="Cambria" panose="02040503050406030204" pitchFamily="18" charset="0"/>
              </a:rPr>
              <a:t>звукослоговой</a:t>
            </a:r>
            <a:r>
              <a:rPr lang="ru-RU" sz="2400" i="1" dirty="0" smtClean="0">
                <a:latin typeface="Cambria" panose="02040503050406030204" pitchFamily="18" charset="0"/>
              </a:rPr>
              <a:t> </a:t>
            </a:r>
            <a:r>
              <a:rPr lang="ru-RU" sz="2400" i="1" dirty="0" smtClean="0">
                <a:latin typeface="Cambria" panose="02040503050406030204" pitchFamily="18" charset="0"/>
              </a:rPr>
              <a:t>, языковой </a:t>
            </a:r>
            <a:r>
              <a:rPr lang="ru-RU" sz="2400" i="1" dirty="0" smtClean="0">
                <a:latin typeface="Cambria" panose="02040503050406030204" pitchFamily="18" charset="0"/>
              </a:rPr>
              <a:t>анализ и синтез;</a:t>
            </a:r>
          </a:p>
          <a:p>
            <a:r>
              <a:rPr lang="ru-RU" sz="2400" i="1" dirty="0" smtClean="0">
                <a:latin typeface="Cambria" panose="02040503050406030204" pitchFamily="18" charset="0"/>
              </a:rPr>
              <a:t>-Развивать </a:t>
            </a:r>
            <a:r>
              <a:rPr lang="ru-RU" sz="2400" i="1" dirty="0" smtClean="0">
                <a:latin typeface="Cambria" panose="02040503050406030204" pitchFamily="18" charset="0"/>
              </a:rPr>
              <a:t>память, внимание </a:t>
            </a:r>
            <a:r>
              <a:rPr lang="ru-RU" sz="2400" i="1" dirty="0" smtClean="0">
                <a:latin typeface="Cambria" panose="02040503050406030204" pitchFamily="18" charset="0"/>
              </a:rPr>
              <a:t>и мышление.</a:t>
            </a:r>
            <a:endParaRPr lang="ru-RU" sz="2400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6482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640960" cy="1512168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Материалы </a:t>
            </a:r>
            <a:r>
              <a:rPr lang="ru-RU" dirty="0" smtClean="0"/>
              <a:t>для создания дидактической игры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27784" y="1772816"/>
            <a:ext cx="6048672" cy="1512168"/>
          </a:xfrm>
        </p:spPr>
        <p:txBody>
          <a:bodyPr>
            <a:noAutofit/>
          </a:bodyPr>
          <a:lstStyle/>
          <a:p>
            <a:r>
              <a:rPr lang="ru-RU" sz="1800" dirty="0" smtClean="0"/>
              <a:t>- Цветные </a:t>
            </a:r>
            <a:r>
              <a:rPr lang="ru-RU" sz="1800" dirty="0" smtClean="0"/>
              <a:t>карточки со звуками </a:t>
            </a:r>
          </a:p>
          <a:p>
            <a:r>
              <a:rPr lang="ru-RU" sz="1800" dirty="0" smtClean="0"/>
              <a:t>- Цветные </a:t>
            </a:r>
            <a:r>
              <a:rPr lang="ru-RU" sz="1800" dirty="0" err="1" smtClean="0"/>
              <a:t>шнурочки</a:t>
            </a:r>
            <a:endParaRPr lang="ru-RU" sz="1800" dirty="0"/>
          </a:p>
          <a:p>
            <a:pPr>
              <a:buFontTx/>
              <a:buChar char="-"/>
            </a:pPr>
            <a:r>
              <a:rPr lang="ru-RU" sz="1800" dirty="0" smtClean="0"/>
              <a:t>Фишки </a:t>
            </a:r>
            <a:r>
              <a:rPr lang="ru-RU" sz="1800" dirty="0" smtClean="0"/>
              <a:t>с цветными </a:t>
            </a:r>
            <a:r>
              <a:rPr lang="ru-RU" sz="1800" dirty="0" smtClean="0"/>
              <a:t>картинками</a:t>
            </a:r>
          </a:p>
          <a:p>
            <a:pPr>
              <a:buFontTx/>
              <a:buChar char="-"/>
            </a:pPr>
            <a:r>
              <a:rPr lang="ru-RU" sz="1800" dirty="0" smtClean="0"/>
              <a:t> </a:t>
            </a:r>
            <a:r>
              <a:rPr lang="ru-RU" sz="1800" dirty="0" smtClean="0"/>
              <a:t>Ножницы, двусторонний скотч, </a:t>
            </a:r>
          </a:p>
          <a:p>
            <a:pPr>
              <a:buFontTx/>
              <a:buChar char="-"/>
            </a:pPr>
            <a:r>
              <a:rPr lang="ru-RU" sz="1800" dirty="0" smtClean="0"/>
              <a:t>«Липучки» </a:t>
            </a:r>
            <a:endParaRPr lang="ru-RU" sz="1800" dirty="0" smtClean="0"/>
          </a:p>
          <a:p>
            <a:pPr>
              <a:buFontTx/>
              <a:buChar char="-"/>
            </a:pPr>
            <a:endParaRPr lang="ru-RU" sz="1800" dirty="0" smtClean="0"/>
          </a:p>
          <a:p>
            <a:r>
              <a:rPr lang="ru-RU" sz="1800" dirty="0" smtClean="0"/>
              <a:t> </a:t>
            </a:r>
            <a:r>
              <a:rPr lang="ru-RU" sz="1800" dirty="0" smtClean="0"/>
              <a:t> </a:t>
            </a:r>
            <a:endParaRPr lang="ru-RU" sz="1800" dirty="0"/>
          </a:p>
        </p:txBody>
      </p:sp>
      <p:pic>
        <p:nvPicPr>
          <p:cNvPr id="4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088" y="4653136"/>
            <a:ext cx="1933674" cy="1921166"/>
          </a:xfrm>
          <a:prstGeom prst="rect">
            <a:avLst/>
          </a:prstGeom>
        </p:spPr>
      </p:pic>
      <p:pic>
        <p:nvPicPr>
          <p:cNvPr id="5" name="Объек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10326" y="3717032"/>
            <a:ext cx="1933674" cy="1914251"/>
          </a:xfrm>
          <a:prstGeom prst="rect">
            <a:avLst/>
          </a:prstGeom>
        </p:spPr>
      </p:pic>
      <p:pic>
        <p:nvPicPr>
          <p:cNvPr id="6" name="Рисунок 5" descr="C:\Users\User\AppData\Local\Microsoft\Windows\INetCache\Content.Word\20180412_13220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04864"/>
            <a:ext cx="4968552" cy="4032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529383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980728"/>
            <a:ext cx="7704856" cy="3240360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/>
              <a:t>ЭТАПЫ СОЗДАНИЯ ДИДАКТИЧЕСКОЙ ИГРЫ </a:t>
            </a:r>
            <a:br>
              <a:rPr lang="ru-RU" i="1" dirty="0" smtClean="0"/>
            </a:br>
            <a:r>
              <a:rPr lang="ru-RU" i="1" dirty="0" smtClean="0"/>
              <a:t>«УГАДАЙ ЗВУК» </a:t>
            </a:r>
            <a:endParaRPr lang="ru-RU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6005946" cy="8354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3" y="4372168"/>
            <a:ext cx="7766248" cy="1649120"/>
          </a:xfrm>
        </p:spPr>
        <p:txBody>
          <a:bodyPr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Приступаем </a:t>
            </a:r>
            <a:r>
              <a:rPr lang="ru-RU" dirty="0" smtClean="0">
                <a:latin typeface="Cambria" panose="02040503050406030204" pitchFamily="18" charset="0"/>
              </a:rPr>
              <a:t>к </a:t>
            </a:r>
            <a:r>
              <a:rPr lang="ru-RU" dirty="0" smtClean="0">
                <a:latin typeface="Cambria" panose="02040503050406030204" pitchFamily="18" charset="0"/>
              </a:rPr>
              <a:t>работе</a:t>
            </a:r>
            <a:endParaRPr lang="ru-RU" dirty="0">
              <a:latin typeface="Cambria" panose="020405030504060302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4478" y="731838"/>
            <a:ext cx="6177843" cy="34750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969773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7" y="4372168"/>
            <a:ext cx="7910264" cy="1143000"/>
          </a:xfrm>
        </p:spPr>
        <p:txBody>
          <a:bodyPr/>
          <a:lstStyle/>
          <a:p>
            <a:pPr algn="ctr"/>
            <a:r>
              <a:rPr lang="ru-RU" dirty="0" smtClean="0">
                <a:latin typeface="Cambria" panose="02040503050406030204" pitchFamily="18" charset="0"/>
              </a:rPr>
              <a:t>Приклеиваем </a:t>
            </a:r>
            <a:r>
              <a:rPr lang="ru-RU" dirty="0" err="1" smtClean="0">
                <a:latin typeface="Cambria" panose="02040503050406030204" pitchFamily="18" charset="0"/>
              </a:rPr>
              <a:t>шнурочки</a:t>
            </a:r>
            <a:r>
              <a:rPr lang="ru-RU" dirty="0" smtClean="0">
                <a:latin typeface="Cambria" panose="02040503050406030204" pitchFamily="18" charset="0"/>
              </a:rPr>
              <a:t> к карточкам</a:t>
            </a:r>
            <a:endParaRPr lang="ru-RU" dirty="0">
              <a:latin typeface="Cambria" panose="020405030504060302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4478" y="731838"/>
            <a:ext cx="6177843" cy="34750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6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528887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912033"/>
            <a:ext cx="2657894" cy="47251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91270" y="941197"/>
            <a:ext cx="2657006" cy="47235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698087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437112"/>
            <a:ext cx="6512511" cy="1143000"/>
          </a:xfrm>
        </p:spPr>
        <p:txBody>
          <a:bodyPr/>
          <a:lstStyle/>
          <a:p>
            <a:pPr algn="ctr"/>
            <a:r>
              <a:rPr lang="ru-RU" sz="4400" dirty="0">
                <a:latin typeface="Cambria" panose="02040503050406030204" pitchFamily="18" charset="0"/>
              </a:rPr>
              <a:t>Итог</a:t>
            </a:r>
            <a:r>
              <a:rPr lang="ru-RU" sz="4400" dirty="0" smtClean="0">
                <a:latin typeface="Cambria" panose="02040503050406030204" pitchFamily="18" charset="0"/>
              </a:rPr>
              <a:t> нашей </a:t>
            </a:r>
            <a:r>
              <a:rPr lang="ru-RU" sz="4400" dirty="0" smtClean="0">
                <a:latin typeface="Cambria" panose="02040503050406030204" pitchFamily="18" charset="0"/>
              </a:rPr>
              <a:t>работы –готовая игра</a:t>
            </a:r>
            <a:endParaRPr lang="ru-RU" sz="4400" dirty="0">
              <a:latin typeface="Cambria" panose="020405030504060302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54478" y="731838"/>
            <a:ext cx="6177843" cy="34750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3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2771182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ambria" panose="02040503050406030204" pitchFamily="18" charset="0"/>
              </a:rPr>
              <a:t>Мы уже играем</a:t>
            </a:r>
            <a:endParaRPr lang="ru-RU" dirty="0">
              <a:latin typeface="Cambria" panose="020405030504060302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692696"/>
            <a:ext cx="1926034" cy="3475037"/>
          </a:xfrm>
          <a:ln w="38100">
            <a:solidFill>
              <a:schemeClr val="accent1">
                <a:lumMod val="50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5776" y="620688"/>
            <a:ext cx="2009822" cy="3573016"/>
          </a:xfrm>
          <a:prstGeom prst="rect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980728"/>
            <a:ext cx="4194101" cy="2359182"/>
          </a:xfrm>
          <a:prstGeom prst="rect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xmlns="" val="1788047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73</TotalTime>
  <Words>110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   Дидактическая игра  для детей старшего дошкольного возраста «Угадай звук»</vt:lpstr>
      <vt:lpstr>Слайд 2</vt:lpstr>
      <vt:lpstr>Материалы для создания дидактической игры </vt:lpstr>
      <vt:lpstr>ЭТАПЫ СОЗДАНИЯ ДИДАКТИЧЕСКОЙ ИГРЫ  «УГАДАЙ ЗВУК» </vt:lpstr>
      <vt:lpstr>Приступаем к работе</vt:lpstr>
      <vt:lpstr>Приклеиваем шнурочки к карточкам</vt:lpstr>
      <vt:lpstr>Слайд 7</vt:lpstr>
      <vt:lpstr>Итог нашей работы –готовая игра</vt:lpstr>
      <vt:lpstr>Мы уже играем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«Угадай звук»</dc:title>
  <dc:creator>USER</dc:creator>
  <cp:lastModifiedBy>я</cp:lastModifiedBy>
  <cp:revision>16</cp:revision>
  <dcterms:created xsi:type="dcterms:W3CDTF">2018-04-11T10:18:16Z</dcterms:created>
  <dcterms:modified xsi:type="dcterms:W3CDTF">2018-04-12T10:15:20Z</dcterms:modified>
</cp:coreProperties>
</file>